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1" r:id="rId2"/>
    <p:sldId id="317" r:id="rId3"/>
    <p:sldId id="433" r:id="rId4"/>
    <p:sldId id="434" r:id="rId5"/>
    <p:sldId id="437" r:id="rId6"/>
    <p:sldId id="439" r:id="rId7"/>
    <p:sldId id="440" r:id="rId8"/>
    <p:sldId id="441" r:id="rId9"/>
    <p:sldId id="442" r:id="rId10"/>
    <p:sldId id="446" r:id="rId11"/>
    <p:sldId id="443" r:id="rId12"/>
    <p:sldId id="444" r:id="rId13"/>
    <p:sldId id="451" r:id="rId14"/>
    <p:sldId id="447" r:id="rId15"/>
    <p:sldId id="435" r:id="rId16"/>
    <p:sldId id="436" r:id="rId17"/>
    <p:sldId id="453" r:id="rId18"/>
    <p:sldId id="432" r:id="rId19"/>
    <p:sldId id="430" r:id="rId20"/>
    <p:sldId id="449" r:id="rId21"/>
    <p:sldId id="450" r:id="rId22"/>
    <p:sldId id="448" r:id="rId23"/>
    <p:sldId id="454" r:id="rId24"/>
    <p:sldId id="455" r:id="rId25"/>
    <p:sldId id="39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00"/>
    <a:srgbClr val="FFFF00"/>
    <a:srgbClr val="FF00FF"/>
    <a:srgbClr val="3399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7" autoAdjust="0"/>
    <p:restoredTop sz="89899" autoAdjust="0"/>
  </p:normalViewPr>
  <p:slideViewPr>
    <p:cSldViewPr snapToGrid="0">
      <p:cViewPr varScale="1">
        <p:scale>
          <a:sx n="104" d="100"/>
          <a:sy n="104" d="100"/>
        </p:scale>
        <p:origin x="-372" y="-84"/>
      </p:cViewPr>
      <p:guideLst>
        <p:guide orient="horz" pos="2160"/>
        <p:guide pos="2880"/>
      </p:guideLst>
    </p:cSldViewPr>
  </p:slideViewPr>
  <p:notesTextViewPr>
    <p:cViewPr>
      <p:scale>
        <a:sx n="1" d="1"/>
        <a:sy n="1" d="1"/>
      </p:scale>
      <p:origin x="0" y="0"/>
    </p:cViewPr>
  </p:notesText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922155-4098-4C21-907E-51202336D786}" type="datetimeFigureOut">
              <a:rPr lang="en-US" smtClean="0"/>
              <a:t>9/27/2018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AC0183-80F9-4D46-8523-2FBBAD3954AE}" type="slidenum">
              <a:rPr lang="en-US" smtClean="0"/>
              <a:t>‹#›</a:t>
            </a:fld>
            <a:endParaRPr lang="en-US"/>
          </a:p>
        </p:txBody>
      </p:sp>
    </p:spTree>
    <p:extLst>
      <p:ext uri="{BB962C8B-B14F-4D97-AF65-F5344CB8AC3E}">
        <p14:creationId xmlns:p14="http://schemas.microsoft.com/office/powerpoint/2010/main" val="3297469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7B47F7-66A1-4B6F-91B0-57207A6B1059}"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100811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B47F7-66A1-4B6F-91B0-57207A6B1059}"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5656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B47F7-66A1-4B6F-91B0-57207A6B1059}"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157964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B47F7-66A1-4B6F-91B0-57207A6B1059}"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831347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B47F7-66A1-4B6F-91B0-57207A6B1059}"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284248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7B47F7-66A1-4B6F-91B0-57207A6B1059}"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10583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7B47F7-66A1-4B6F-91B0-57207A6B1059}" type="datetimeFigureOut">
              <a:rPr lang="en-US" smtClean="0"/>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245442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7B47F7-66A1-4B6F-91B0-57207A6B1059}" type="datetimeFigureOut">
              <a:rPr lang="en-US" smtClean="0"/>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143085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B47F7-66A1-4B6F-91B0-57207A6B1059}" type="datetimeFigureOut">
              <a:rPr lang="en-US" smtClean="0"/>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252862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B47F7-66A1-4B6F-91B0-57207A6B1059}"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269330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B47F7-66A1-4B6F-91B0-57207A6B1059}"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344352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B47F7-66A1-4B6F-91B0-57207A6B1059}" type="datetimeFigureOut">
              <a:rPr lang="en-US" smtClean="0"/>
              <a:t>9/27/2018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F6E06-B9A3-46EC-8746-376692F59CCA}" type="slidenum">
              <a:rPr lang="en-US" smtClean="0"/>
              <a:t>‹#›</a:t>
            </a:fld>
            <a:endParaRPr lang="en-US"/>
          </a:p>
        </p:txBody>
      </p:sp>
    </p:spTree>
    <p:extLst>
      <p:ext uri="{BB962C8B-B14F-4D97-AF65-F5344CB8AC3E}">
        <p14:creationId xmlns:p14="http://schemas.microsoft.com/office/powerpoint/2010/main" val="4206151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hem.utah.edu/directory/morse/research-group/index.php" TargetMode="External"/><Relationship Id="rId2" Type="http://schemas.openxmlformats.org/officeDocument/2006/relationships/hyperlink" Target="mailto:morse@chem.utah.edu" TargetMode="Externa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chem.utah.edu/directory/morse/research-group/ap_chemistry_powerpoints.php" TargetMode="External"/><Relationship Id="rId2" Type="http://schemas.openxmlformats.org/officeDocument/2006/relationships/hyperlink" Target="mailto:morse@chem.utah.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6.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7750" y="4248150"/>
            <a:ext cx="7753350" cy="1057275"/>
          </a:xfrm>
        </p:spPr>
        <p:txBody>
          <a:bodyPr>
            <a:normAutofit fontScale="90000"/>
          </a:bodyPr>
          <a:lstStyle/>
          <a:p>
            <a:pPr algn="l"/>
            <a:r>
              <a:rPr lang="en-US" sz="6000" u="sng" dirty="0" smtClean="0">
                <a:solidFill>
                  <a:srgbClr val="C00000"/>
                </a:solidFill>
                <a:latin typeface="Times New Roman" panose="02020603050405020304" pitchFamily="18" charset="0"/>
                <a:cs typeface="Times New Roman" panose="02020603050405020304" pitchFamily="18" charset="0"/>
              </a:rPr>
              <a:t/>
            </a:r>
            <a:br>
              <a:rPr lang="en-US" sz="6000" u="sng" dirty="0" smtClean="0">
                <a:solidFill>
                  <a:srgbClr val="C00000"/>
                </a:solidFill>
                <a:latin typeface="Times New Roman" panose="02020603050405020304" pitchFamily="18" charset="0"/>
                <a:cs typeface="Times New Roman" panose="02020603050405020304" pitchFamily="18" charset="0"/>
              </a:rPr>
            </a:br>
            <a:r>
              <a:rPr lang="en-US" sz="6000" dirty="0">
                <a:solidFill>
                  <a:srgbClr val="C00000"/>
                </a:solidFill>
                <a:latin typeface="Times New Roman" panose="02020603050405020304" pitchFamily="18" charset="0"/>
                <a:cs typeface="Times New Roman" panose="02020603050405020304" pitchFamily="18" charset="0"/>
              </a:rPr>
              <a:t> </a:t>
            </a:r>
            <a:r>
              <a:rPr lang="en-US" sz="6000" dirty="0" smtClean="0">
                <a:solidFill>
                  <a:srgbClr val="C00000"/>
                </a:solidFill>
                <a:latin typeface="Times New Roman" panose="02020603050405020304" pitchFamily="18" charset="0"/>
                <a:cs typeface="Times New Roman" panose="02020603050405020304" pitchFamily="18" charset="0"/>
              </a:rPr>
              <a:t>  </a:t>
            </a:r>
            <a:r>
              <a:rPr lang="en-US" sz="2800" dirty="0" smtClean="0">
                <a:solidFill>
                  <a:srgbClr val="C00000"/>
                </a:solidFill>
                <a:latin typeface="Times New Roman" panose="02020603050405020304" pitchFamily="18" charset="0"/>
                <a:cs typeface="Times New Roman" panose="02020603050405020304" pitchFamily="18" charset="0"/>
              </a:rPr>
              <a:t>presented by: Michael Morse, University of Utah</a:t>
            </a:r>
            <a:br>
              <a:rPr lang="en-US" sz="2800" dirty="0" smtClean="0">
                <a:solidFill>
                  <a:srgbClr val="C00000"/>
                </a:solidFill>
                <a:latin typeface="Times New Roman" panose="02020603050405020304" pitchFamily="18" charset="0"/>
                <a:cs typeface="Times New Roman" panose="02020603050405020304" pitchFamily="18" charset="0"/>
              </a:rPr>
            </a:b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hlinkClick r:id="rId2"/>
              </a:rPr>
              <a:t>morse@chem.utah.edu</a:t>
            </a:r>
            <a:r>
              <a:rPr lang="en-US" sz="2800" dirty="0" smtClean="0">
                <a:solidFill>
                  <a:srgbClr val="0000FF"/>
                </a:solidFill>
                <a:latin typeface="Times New Roman" panose="02020603050405020304" pitchFamily="18" charset="0"/>
                <a:cs typeface="Times New Roman" panose="02020603050405020304" pitchFamily="18" charset="0"/>
              </a:rPr>
              <a:t/>
            </a:r>
            <a:br>
              <a:rPr lang="en-US" sz="2800" dirty="0" smtClean="0">
                <a:solidFill>
                  <a:srgbClr val="0000FF"/>
                </a:solidFill>
                <a:latin typeface="Times New Roman" panose="02020603050405020304" pitchFamily="18" charset="0"/>
                <a:cs typeface="Times New Roman" panose="02020603050405020304" pitchFamily="18" charset="0"/>
              </a:rPr>
            </a:br>
            <a:r>
              <a:rPr lang="en-US" sz="2800" dirty="0" smtClean="0">
                <a:solidFill>
                  <a:srgbClr val="0000FF"/>
                </a:solidFill>
                <a:latin typeface="Times New Roman" panose="02020603050405020304" pitchFamily="18" charset="0"/>
                <a:cs typeface="Times New Roman" panose="02020603050405020304" pitchFamily="18" charset="0"/>
              </a:rPr>
              <a:t/>
            </a:r>
            <a:br>
              <a:rPr lang="en-US" sz="2800" dirty="0" smtClean="0">
                <a:solidFill>
                  <a:srgbClr val="0000FF"/>
                </a:solidFill>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PowerPoints of all of my presentations to this group </a:t>
            </a:r>
            <a:r>
              <a:rPr lang="en-US" sz="1800" dirty="0">
                <a:latin typeface="Times New Roman" panose="02020603050405020304" pitchFamily="18" charset="0"/>
                <a:cs typeface="Times New Roman" panose="02020603050405020304" pitchFamily="18" charset="0"/>
              </a:rPr>
              <a:t>are available at: </a:t>
            </a:r>
            <a:r>
              <a:rPr lang="en-US" sz="1800" dirty="0">
                <a:solidFill>
                  <a:srgbClr val="0000FF"/>
                </a:solidFill>
                <a:latin typeface="Times New Roman" panose="02020603050405020304" pitchFamily="18" charset="0"/>
                <a:cs typeface="Times New Roman" panose="02020603050405020304" pitchFamily="18" charset="0"/>
                <a:hlinkClick r:id="rId3"/>
              </a:rPr>
              <a:t>https://</a:t>
            </a:r>
            <a:r>
              <a:rPr lang="en-US" sz="1800" dirty="0" smtClean="0">
                <a:solidFill>
                  <a:srgbClr val="0000FF"/>
                </a:solidFill>
                <a:latin typeface="Times New Roman" panose="02020603050405020304" pitchFamily="18" charset="0"/>
                <a:cs typeface="Times New Roman" panose="02020603050405020304" pitchFamily="18" charset="0"/>
                <a:hlinkClick r:id="rId3"/>
              </a:rPr>
              <a:t>chem.utah.edu/directory/morse/research-group/index.php</a:t>
            </a:r>
            <a:r>
              <a:rPr lang="en-US" sz="1800" dirty="0" smtClean="0">
                <a:solidFill>
                  <a:srgbClr val="0000FF"/>
                </a:solidFill>
                <a:latin typeface="Times New Roman" panose="02020603050405020304" pitchFamily="18" charset="0"/>
                <a:cs typeface="Times New Roman" panose="02020603050405020304" pitchFamily="18" charset="0"/>
              </a:rPr>
              <a:t/>
            </a:r>
            <a:br>
              <a:rPr lang="en-US" sz="1800" dirty="0" smtClean="0">
                <a:solidFill>
                  <a:srgbClr val="0000FF"/>
                </a:solidFill>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Just click on </a:t>
            </a:r>
            <a:r>
              <a:rPr lang="en-US" sz="1800" dirty="0" smtClean="0">
                <a:solidFill>
                  <a:srgbClr val="CC0000"/>
                </a:solidFill>
                <a:latin typeface="Times New Roman" panose="02020603050405020304" pitchFamily="18" charset="0"/>
                <a:cs typeface="Times New Roman" panose="02020603050405020304" pitchFamily="18" charset="0"/>
              </a:rPr>
              <a:t>A/P Chemistry </a:t>
            </a:r>
            <a:r>
              <a:rPr lang="en-US" sz="1800" dirty="0" err="1" smtClean="0">
                <a:solidFill>
                  <a:srgbClr val="CC0000"/>
                </a:solidFill>
                <a:latin typeface="Times New Roman" panose="02020603050405020304" pitchFamily="18" charset="0"/>
                <a:cs typeface="Times New Roman" panose="02020603050405020304" pitchFamily="18" charset="0"/>
              </a:rPr>
              <a:t>Powerpoints</a:t>
            </a:r>
            <a:r>
              <a:rPr lang="en-US" sz="1800" dirty="0" smtClean="0">
                <a:solidFill>
                  <a:srgbClr val="CC0000"/>
                </a:solidFill>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and you can download and use them as you like.</a:t>
            </a:r>
            <a:endParaRPr lang="en-US" sz="1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677" y="1141127"/>
            <a:ext cx="5531667" cy="3051225"/>
          </a:xfrm>
          <a:prstGeom prst="rect">
            <a:avLst/>
          </a:prstGeom>
        </p:spPr>
      </p:pic>
      <p:sp>
        <p:nvSpPr>
          <p:cNvPr id="4" name="TextBox 3"/>
          <p:cNvSpPr txBox="1"/>
          <p:nvPr/>
        </p:nvSpPr>
        <p:spPr>
          <a:xfrm>
            <a:off x="1204111" y="398351"/>
            <a:ext cx="6735778" cy="646331"/>
          </a:xfrm>
          <a:prstGeom prst="rect">
            <a:avLst/>
          </a:prstGeom>
          <a:noFill/>
        </p:spPr>
        <p:txBody>
          <a:bodyPr wrap="square" rtlCol="0">
            <a:spAutoFit/>
          </a:bodyPr>
          <a:lstStyle/>
          <a:p>
            <a:pPr algn="ctr"/>
            <a:r>
              <a:rPr lang="en-US" sz="3600" dirty="0" smtClean="0">
                <a:solidFill>
                  <a:srgbClr val="C00000"/>
                </a:solidFill>
                <a:latin typeface="Times New Roman" panose="02020603050405020304" pitchFamily="18" charset="0"/>
                <a:cs typeface="Times New Roman" panose="02020603050405020304" pitchFamily="18" charset="0"/>
              </a:rPr>
              <a:t>Transition Metals (the d-block)</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170343" y="3241141"/>
            <a:ext cx="1973657" cy="1077218"/>
          </a:xfrm>
          <a:prstGeom prst="rect">
            <a:avLst/>
          </a:prstGeom>
          <a:noFill/>
        </p:spPr>
        <p:txBody>
          <a:bodyPr wrap="square" rtlCol="0">
            <a:spAutoFit/>
          </a:bodyPr>
          <a:lstStyle/>
          <a:p>
            <a:r>
              <a:rPr lang="en-US" sz="1600" dirty="0" smtClean="0"/>
              <a:t>The f-block elements are sometimes called the “inner transition metals”</a:t>
            </a:r>
            <a:endParaRPr lang="en-US" sz="1600" dirty="0"/>
          </a:p>
        </p:txBody>
      </p:sp>
    </p:spTree>
    <p:extLst>
      <p:ext uri="{BB962C8B-B14F-4D97-AF65-F5344CB8AC3E}">
        <p14:creationId xmlns:p14="http://schemas.microsoft.com/office/powerpoint/2010/main" val="4076369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727" y="33669"/>
            <a:ext cx="8229600" cy="742384"/>
          </a:xfrm>
        </p:spPr>
        <p:txBody>
          <a:bodyPr>
            <a:normAutofit fontScale="90000"/>
          </a:bodyPr>
          <a:lstStyle/>
          <a:p>
            <a:r>
              <a:rPr lang="en-US" sz="3200" dirty="0" smtClean="0">
                <a:solidFill>
                  <a:srgbClr val="CC0000"/>
                </a:solidFill>
                <a:latin typeface="Times New Roman" panose="02020603050405020304" pitchFamily="18" charset="0"/>
                <a:cs typeface="Times New Roman" panose="02020603050405020304" pitchFamily="18" charset="0"/>
              </a:rPr>
              <a:t>More Strange Facts Explained by Relativistic Effects</a:t>
            </a:r>
            <a:endParaRPr lang="en-US" sz="3200" dirty="0">
              <a:solidFill>
                <a:srgbClr val="CC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88887" y="783619"/>
            <a:ext cx="8148119" cy="4801314"/>
          </a:xfrm>
          <a:prstGeom prst="rect">
            <a:avLst/>
          </a:prstGeom>
          <a:noFill/>
        </p:spPr>
        <p:txBody>
          <a:bodyPr wrap="square" rtlCol="0">
            <a:spAutoFit/>
          </a:bodyPr>
          <a:lstStyle/>
          <a:p>
            <a:pPr marL="342900" indent="-342900">
              <a:buAutoNum type="arabicPeriod" startAt="5"/>
            </a:pPr>
            <a:r>
              <a:rPr lang="en-US" dirty="0" smtClean="0"/>
              <a:t>Why can gold form a stable anion, Au</a:t>
            </a:r>
            <a:r>
              <a:rPr lang="en-US" baseline="30000" dirty="0" smtClean="0">
                <a:latin typeface="Times New Roman"/>
                <a:cs typeface="Times New Roman"/>
              </a:rPr>
              <a:t>‒ </a:t>
            </a:r>
            <a:r>
              <a:rPr lang="en-US" dirty="0" smtClean="0">
                <a:latin typeface="Times New Roman"/>
                <a:cs typeface="Times New Roman"/>
              </a:rPr>
              <a:t>?</a:t>
            </a:r>
            <a:r>
              <a:rPr lang="en-US" dirty="0" smtClean="0"/>
              <a:t> </a:t>
            </a:r>
            <a:r>
              <a:rPr lang="en-US" dirty="0" smtClean="0">
                <a:solidFill>
                  <a:srgbClr val="0000FF"/>
                </a:solidFill>
              </a:rPr>
              <a:t>(Relativity stabilizes the 6s orbital, so that   </a:t>
            </a:r>
          </a:p>
          <a:p>
            <a:r>
              <a:rPr lang="en-US" dirty="0" smtClean="0">
                <a:solidFill>
                  <a:srgbClr val="0000FF"/>
                </a:solidFill>
              </a:rPr>
              <a:t>        it can take an extra electron.)  </a:t>
            </a:r>
            <a:r>
              <a:rPr lang="en-US" dirty="0" smtClean="0"/>
              <a:t>This forms the </a:t>
            </a:r>
            <a:r>
              <a:rPr lang="en-US" dirty="0" err="1" smtClean="0"/>
              <a:t>auride</a:t>
            </a:r>
            <a:r>
              <a:rPr lang="en-US" dirty="0" smtClean="0"/>
              <a:t> ion, Au</a:t>
            </a:r>
            <a:r>
              <a:rPr lang="en-US" baseline="30000" dirty="0">
                <a:latin typeface="Times New Roman"/>
                <a:cs typeface="Times New Roman"/>
              </a:rPr>
              <a:t>‒</a:t>
            </a:r>
            <a:r>
              <a:rPr lang="en-US" dirty="0" smtClean="0"/>
              <a:t> 5d</a:t>
            </a:r>
            <a:r>
              <a:rPr lang="en-US" baseline="30000" dirty="0" smtClean="0"/>
              <a:t>10</a:t>
            </a:r>
            <a:r>
              <a:rPr lang="en-US" dirty="0" smtClean="0"/>
              <a:t> 6s</a:t>
            </a:r>
            <a:r>
              <a:rPr lang="en-US" baseline="30000" dirty="0" smtClean="0"/>
              <a:t>2</a:t>
            </a:r>
            <a:r>
              <a:rPr lang="en-US" dirty="0" smtClean="0"/>
              <a:t>, which has </a:t>
            </a:r>
          </a:p>
          <a:p>
            <a:r>
              <a:rPr lang="en-US" dirty="0" smtClean="0"/>
              <a:t>       been crystallized as </a:t>
            </a:r>
            <a:r>
              <a:rPr lang="en-US" dirty="0" err="1" smtClean="0"/>
              <a:t>Cs</a:t>
            </a:r>
            <a:r>
              <a:rPr lang="en-US" baseline="30000" dirty="0" err="1" smtClean="0"/>
              <a:t>+</a:t>
            </a:r>
            <a:r>
              <a:rPr lang="en-US" dirty="0" err="1"/>
              <a:t>Au</a:t>
            </a:r>
            <a:r>
              <a:rPr lang="en-US" baseline="30000" dirty="0">
                <a:latin typeface="Times New Roman"/>
                <a:cs typeface="Times New Roman"/>
              </a:rPr>
              <a:t>‒</a:t>
            </a:r>
            <a:r>
              <a:rPr lang="en-US" dirty="0" smtClean="0"/>
              <a:t> and [N(CH</a:t>
            </a:r>
            <a:r>
              <a:rPr lang="en-US" baseline="-25000" dirty="0" smtClean="0"/>
              <a:t>3</a:t>
            </a:r>
            <a:r>
              <a:rPr lang="en-US" dirty="0" smtClean="0"/>
              <a:t>)</a:t>
            </a:r>
            <a:r>
              <a:rPr lang="en-US" baseline="-25000" dirty="0" smtClean="0"/>
              <a:t>4</a:t>
            </a:r>
            <a:r>
              <a:rPr lang="en-US" dirty="0" smtClean="0"/>
              <a:t>]</a:t>
            </a:r>
            <a:r>
              <a:rPr lang="en-US" baseline="30000" dirty="0" smtClean="0"/>
              <a:t>+</a:t>
            </a:r>
            <a:r>
              <a:rPr lang="en-US" dirty="0" smtClean="0"/>
              <a:t> Au</a:t>
            </a:r>
            <a:r>
              <a:rPr lang="en-US" baseline="30000" dirty="0" smtClean="0">
                <a:latin typeface="Times New Roman"/>
                <a:cs typeface="Times New Roman"/>
              </a:rPr>
              <a:t>‒</a:t>
            </a:r>
            <a:r>
              <a:rPr lang="en-US" dirty="0" smtClean="0"/>
              <a:t>.</a:t>
            </a:r>
          </a:p>
          <a:p>
            <a:pPr marL="342900" indent="-342900">
              <a:buAutoNum type="arabicPeriod" startAt="6"/>
            </a:pPr>
            <a:r>
              <a:rPr lang="en-US" dirty="0" smtClean="0"/>
              <a:t>Why does the mercury(I) ion take the form Hg</a:t>
            </a:r>
            <a:r>
              <a:rPr lang="en-US" baseline="-25000" dirty="0" smtClean="0"/>
              <a:t>2</a:t>
            </a:r>
            <a:r>
              <a:rPr lang="en-US" baseline="30000" dirty="0" smtClean="0"/>
              <a:t>2+</a:t>
            </a:r>
            <a:r>
              <a:rPr lang="en-US" dirty="0" smtClean="0"/>
              <a:t> ?  How can this ion be so stable that it can accommodate two +1 charges in a diatomic molecule? </a:t>
            </a:r>
            <a:r>
              <a:rPr lang="en-US" dirty="0" smtClean="0">
                <a:solidFill>
                  <a:srgbClr val="0000FF"/>
                </a:solidFill>
              </a:rPr>
              <a:t>(The small size of the 6s orbital, which occurs due to relativity, allows for a stronger bond than could otherwise be formed.)</a:t>
            </a:r>
            <a:endParaRPr lang="en-US" dirty="0" smtClean="0"/>
          </a:p>
          <a:p>
            <a:pPr marL="342900" indent="-342900">
              <a:buAutoNum type="arabicPeriod" startAt="6"/>
            </a:pPr>
            <a:r>
              <a:rPr lang="en-US" dirty="0" smtClean="0"/>
              <a:t>Why does aluminum only occur in the Al</a:t>
            </a:r>
            <a:r>
              <a:rPr lang="en-US" baseline="30000" dirty="0" smtClean="0"/>
              <a:t>3+</a:t>
            </a:r>
            <a:r>
              <a:rPr lang="en-US" dirty="0" smtClean="0"/>
              <a:t> oxidation state, but thallium is stable as Tl</a:t>
            </a:r>
            <a:r>
              <a:rPr lang="en-US" baseline="30000" dirty="0" smtClean="0"/>
              <a:t>+</a:t>
            </a:r>
            <a:r>
              <a:rPr lang="en-US" dirty="0" smtClean="0"/>
              <a:t>? </a:t>
            </a:r>
            <a:r>
              <a:rPr lang="en-US" dirty="0" smtClean="0">
                <a:solidFill>
                  <a:srgbClr val="0000FF"/>
                </a:solidFill>
              </a:rPr>
              <a:t>(The 6s orbitals are lowered so much, due to relativity, that it is possible to oxidize thallium in steps, first to +1, then to +3.  In aluminum, the 3s and 3p orbitals are too close in energy to do this.) </a:t>
            </a:r>
            <a:r>
              <a:rPr lang="en-US" dirty="0" smtClean="0"/>
              <a:t>[This is called the </a:t>
            </a:r>
            <a:r>
              <a:rPr lang="en-US" u="sng" dirty="0" smtClean="0">
                <a:solidFill>
                  <a:srgbClr val="CC0000"/>
                </a:solidFill>
              </a:rPr>
              <a:t>inert pair effect</a:t>
            </a:r>
            <a:r>
              <a:rPr lang="en-US" dirty="0" smtClean="0"/>
              <a:t>, where the 6s electrons are relatively more inert than the 6p electrons.]</a:t>
            </a:r>
          </a:p>
          <a:p>
            <a:pPr marL="342900" indent="-342900">
              <a:buAutoNum type="arabicPeriod" startAt="6"/>
            </a:pPr>
            <a:r>
              <a:rPr lang="en-US" dirty="0" smtClean="0"/>
              <a:t>Why is silver silvery-colored (more or less like most metals), but gold is colored?  (</a:t>
            </a:r>
            <a:r>
              <a:rPr lang="en-US" dirty="0" smtClean="0">
                <a:solidFill>
                  <a:srgbClr val="0000FF"/>
                </a:solidFill>
              </a:rPr>
              <a:t>In silver, the 4d orbitals have dropped very low in energy, so that the 4d </a:t>
            </a:r>
            <a:r>
              <a:rPr lang="en-US" dirty="0" smtClean="0">
                <a:solidFill>
                  <a:srgbClr val="0000FF"/>
                </a:solidFill>
                <a:latin typeface="Times New Roman"/>
                <a:cs typeface="Times New Roman"/>
              </a:rPr>
              <a:t>→</a:t>
            </a:r>
            <a:r>
              <a:rPr lang="en-US" dirty="0" smtClean="0">
                <a:solidFill>
                  <a:srgbClr val="0000FF"/>
                </a:solidFill>
                <a:latin typeface="Calibri" panose="020F0502020204030204" pitchFamily="34" charset="0"/>
                <a:cs typeface="Times New Roman"/>
              </a:rPr>
              <a:t> 5s excitation is quite high in energy, about 3.7 eV.  In gold, the relativistic stabilization of the 6s orbital reduces the energy gap to about 1.7 eV, which places the excitation in the visible.</a:t>
            </a:r>
            <a:r>
              <a:rPr lang="en-US" dirty="0" smtClean="0">
                <a:latin typeface="Calibri" panose="020F0502020204030204" pitchFamily="34" charset="0"/>
                <a:cs typeface="Times New Roman"/>
              </a:rPr>
              <a:t>  This gives gold its golden color.)</a:t>
            </a:r>
            <a:endParaRPr lang="en-US" dirty="0">
              <a:solidFill>
                <a:srgbClr val="0000FF"/>
              </a:solidFill>
            </a:endParaRPr>
          </a:p>
        </p:txBody>
      </p:sp>
    </p:spTree>
    <p:extLst>
      <p:ext uri="{BB962C8B-B14F-4D97-AF65-F5344CB8AC3E}">
        <p14:creationId xmlns:p14="http://schemas.microsoft.com/office/powerpoint/2010/main" val="1932681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727" y="33669"/>
            <a:ext cx="8229600" cy="742384"/>
          </a:xfrm>
        </p:spPr>
        <p:txBody>
          <a:bodyPr>
            <a:normAutofit/>
          </a:bodyPr>
          <a:lstStyle/>
          <a:p>
            <a:r>
              <a:rPr lang="en-US" sz="3200" dirty="0" smtClean="0">
                <a:solidFill>
                  <a:srgbClr val="CC0000"/>
                </a:solidFill>
                <a:latin typeface="Times New Roman" panose="02020603050405020304" pitchFamily="18" charset="0"/>
                <a:cs typeface="Times New Roman" panose="02020603050405020304" pitchFamily="18" charset="0"/>
              </a:rPr>
              <a:t>Melting Points of the Transition Metals (K)</a:t>
            </a:r>
            <a:endParaRPr lang="en-US" sz="3200" dirty="0">
              <a:solidFill>
                <a:srgbClr val="CC000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35920513"/>
              </p:ext>
            </p:extLst>
          </p:nvPr>
        </p:nvGraphicFramePr>
        <p:xfrm>
          <a:off x="570371" y="805758"/>
          <a:ext cx="7822190" cy="1920240"/>
        </p:xfrm>
        <a:graphic>
          <a:graphicData uri="http://schemas.openxmlformats.org/drawingml/2006/table">
            <a:tbl>
              <a:tblPr firstRow="1" bandRow="1">
                <a:tableStyleId>{2D5ABB26-0587-4C30-8999-92F81FD0307C}</a:tableStyleId>
              </a:tblPr>
              <a:tblGrid>
                <a:gridCol w="782219"/>
                <a:gridCol w="782219"/>
                <a:gridCol w="782219"/>
                <a:gridCol w="782219"/>
                <a:gridCol w="782219"/>
                <a:gridCol w="782219"/>
                <a:gridCol w="782219"/>
                <a:gridCol w="782219"/>
                <a:gridCol w="782219"/>
                <a:gridCol w="782219"/>
              </a:tblGrid>
              <a:tr h="626356">
                <a:tc>
                  <a:txBody>
                    <a:bodyPr/>
                    <a:lstStyle/>
                    <a:p>
                      <a:pPr algn="ctr"/>
                      <a:r>
                        <a:rPr lang="en-US" dirty="0" err="1" smtClean="0"/>
                        <a:t>Sc</a:t>
                      </a:r>
                      <a:endParaRPr lang="en-US" dirty="0" smtClean="0"/>
                    </a:p>
                    <a:p>
                      <a:pPr algn="ctr"/>
                      <a:r>
                        <a:rPr lang="en-US" dirty="0" smtClean="0"/>
                        <a:t>1812</a:t>
                      </a:r>
                      <a:endParaRPr lang="en-US" dirty="0"/>
                    </a:p>
                  </a:txBody>
                  <a:tcPr/>
                </a:tc>
                <a:tc>
                  <a:txBody>
                    <a:bodyPr/>
                    <a:lstStyle/>
                    <a:p>
                      <a:pPr algn="ctr"/>
                      <a:r>
                        <a:rPr lang="en-US" dirty="0" err="1" smtClean="0"/>
                        <a:t>Ti</a:t>
                      </a:r>
                      <a:endParaRPr lang="en-US" dirty="0" smtClean="0"/>
                    </a:p>
                    <a:p>
                      <a:pPr algn="ctr"/>
                      <a:r>
                        <a:rPr lang="en-US" dirty="0" smtClean="0"/>
                        <a:t>1943</a:t>
                      </a:r>
                      <a:endParaRPr lang="en-US" dirty="0"/>
                    </a:p>
                  </a:txBody>
                  <a:tcPr/>
                </a:tc>
                <a:tc>
                  <a:txBody>
                    <a:bodyPr/>
                    <a:lstStyle/>
                    <a:p>
                      <a:pPr algn="ctr"/>
                      <a:r>
                        <a:rPr lang="en-US" dirty="0" smtClean="0"/>
                        <a:t>V</a:t>
                      </a:r>
                    </a:p>
                    <a:p>
                      <a:pPr algn="ctr"/>
                      <a:r>
                        <a:rPr lang="en-US" dirty="0" smtClean="0"/>
                        <a:t>2175</a:t>
                      </a:r>
                      <a:endParaRPr lang="en-US" dirty="0"/>
                    </a:p>
                  </a:txBody>
                  <a:tcPr>
                    <a:solidFill>
                      <a:srgbClr val="FFFF00"/>
                    </a:solidFill>
                  </a:tcPr>
                </a:tc>
                <a:tc>
                  <a:txBody>
                    <a:bodyPr/>
                    <a:lstStyle/>
                    <a:p>
                      <a:pPr algn="ctr"/>
                      <a:r>
                        <a:rPr lang="en-US" dirty="0" smtClean="0"/>
                        <a:t>Cr</a:t>
                      </a:r>
                    </a:p>
                    <a:p>
                      <a:pPr algn="ctr"/>
                      <a:r>
                        <a:rPr lang="en-US" dirty="0" smtClean="0"/>
                        <a:t>2130</a:t>
                      </a:r>
                      <a:endParaRPr lang="en-US" dirty="0"/>
                    </a:p>
                  </a:txBody>
                  <a:tcPr>
                    <a:solidFill>
                      <a:srgbClr val="FFFF00"/>
                    </a:solidFill>
                  </a:tcPr>
                </a:tc>
                <a:tc>
                  <a:txBody>
                    <a:bodyPr/>
                    <a:lstStyle/>
                    <a:p>
                      <a:pPr algn="ctr"/>
                      <a:r>
                        <a:rPr lang="en-US" dirty="0" err="1" smtClean="0"/>
                        <a:t>Mn</a:t>
                      </a:r>
                      <a:endParaRPr lang="en-US" dirty="0" smtClean="0"/>
                    </a:p>
                    <a:p>
                      <a:pPr algn="ctr"/>
                      <a:r>
                        <a:rPr lang="en-US" dirty="0" smtClean="0"/>
                        <a:t>1517</a:t>
                      </a:r>
                      <a:endParaRPr lang="en-US" dirty="0"/>
                    </a:p>
                  </a:txBody>
                  <a:tcPr/>
                </a:tc>
                <a:tc>
                  <a:txBody>
                    <a:bodyPr/>
                    <a:lstStyle/>
                    <a:p>
                      <a:pPr algn="ctr"/>
                      <a:r>
                        <a:rPr lang="en-US" dirty="0" smtClean="0"/>
                        <a:t>Fe</a:t>
                      </a:r>
                    </a:p>
                    <a:p>
                      <a:pPr algn="ctr"/>
                      <a:r>
                        <a:rPr lang="en-US" dirty="0" smtClean="0"/>
                        <a:t>1809</a:t>
                      </a:r>
                      <a:endParaRPr lang="en-US" dirty="0"/>
                    </a:p>
                  </a:txBody>
                  <a:tcPr/>
                </a:tc>
                <a:tc>
                  <a:txBody>
                    <a:bodyPr/>
                    <a:lstStyle/>
                    <a:p>
                      <a:pPr algn="ctr"/>
                      <a:r>
                        <a:rPr lang="en-US" dirty="0" smtClean="0"/>
                        <a:t>Co</a:t>
                      </a:r>
                    </a:p>
                    <a:p>
                      <a:pPr algn="ctr"/>
                      <a:r>
                        <a:rPr lang="en-US" dirty="0" smtClean="0"/>
                        <a:t>1768</a:t>
                      </a:r>
                      <a:endParaRPr lang="en-US" dirty="0"/>
                    </a:p>
                  </a:txBody>
                  <a:tcPr/>
                </a:tc>
                <a:tc>
                  <a:txBody>
                    <a:bodyPr/>
                    <a:lstStyle/>
                    <a:p>
                      <a:pPr algn="ctr"/>
                      <a:r>
                        <a:rPr lang="en-US" dirty="0" smtClean="0"/>
                        <a:t>Ni</a:t>
                      </a:r>
                    </a:p>
                    <a:p>
                      <a:pPr algn="ctr"/>
                      <a:r>
                        <a:rPr lang="en-US" dirty="0" smtClean="0"/>
                        <a:t>1726</a:t>
                      </a:r>
                      <a:endParaRPr lang="en-US" dirty="0"/>
                    </a:p>
                  </a:txBody>
                  <a:tcPr/>
                </a:tc>
                <a:tc>
                  <a:txBody>
                    <a:bodyPr/>
                    <a:lstStyle/>
                    <a:p>
                      <a:pPr algn="ctr"/>
                      <a:r>
                        <a:rPr lang="en-US" dirty="0" smtClean="0"/>
                        <a:t>Cu</a:t>
                      </a:r>
                    </a:p>
                    <a:p>
                      <a:pPr algn="ctr"/>
                      <a:r>
                        <a:rPr lang="en-US" dirty="0" smtClean="0"/>
                        <a:t>1356</a:t>
                      </a:r>
                      <a:endParaRPr lang="en-US" dirty="0"/>
                    </a:p>
                  </a:txBody>
                  <a:tcPr/>
                </a:tc>
                <a:tc>
                  <a:txBody>
                    <a:bodyPr/>
                    <a:lstStyle/>
                    <a:p>
                      <a:pPr algn="ctr"/>
                      <a:r>
                        <a:rPr lang="en-US" dirty="0" smtClean="0"/>
                        <a:t>Zn</a:t>
                      </a:r>
                    </a:p>
                    <a:p>
                      <a:pPr algn="ctr"/>
                      <a:r>
                        <a:rPr lang="en-US" dirty="0" smtClean="0"/>
                        <a:t>693</a:t>
                      </a:r>
                      <a:endParaRPr lang="en-US" dirty="0"/>
                    </a:p>
                  </a:txBody>
                  <a:tcPr>
                    <a:solidFill>
                      <a:srgbClr val="3399FF"/>
                    </a:solidFill>
                  </a:tcPr>
                </a:tc>
              </a:tr>
              <a:tr h="551428">
                <a:tc>
                  <a:txBody>
                    <a:bodyPr/>
                    <a:lstStyle/>
                    <a:p>
                      <a:pPr algn="ctr"/>
                      <a:r>
                        <a:rPr lang="en-US" dirty="0" smtClean="0"/>
                        <a:t>Y</a:t>
                      </a:r>
                    </a:p>
                    <a:p>
                      <a:pPr algn="ctr"/>
                      <a:r>
                        <a:rPr lang="en-US" dirty="0" smtClean="0"/>
                        <a:t>1799</a:t>
                      </a:r>
                      <a:endParaRPr lang="en-US" dirty="0"/>
                    </a:p>
                  </a:txBody>
                  <a:tcPr/>
                </a:tc>
                <a:tc>
                  <a:txBody>
                    <a:bodyPr/>
                    <a:lstStyle/>
                    <a:p>
                      <a:pPr algn="ctr"/>
                      <a:r>
                        <a:rPr lang="en-US" dirty="0" err="1" smtClean="0"/>
                        <a:t>Zr</a:t>
                      </a:r>
                      <a:endParaRPr lang="en-US" dirty="0" smtClean="0"/>
                    </a:p>
                    <a:p>
                      <a:pPr algn="ctr"/>
                      <a:r>
                        <a:rPr lang="en-US" dirty="0" smtClean="0"/>
                        <a:t>2125</a:t>
                      </a:r>
                      <a:endParaRPr lang="en-US" dirty="0"/>
                    </a:p>
                  </a:txBody>
                  <a:tcPr>
                    <a:solidFill>
                      <a:srgbClr val="FFFF00"/>
                    </a:solidFill>
                  </a:tcPr>
                </a:tc>
                <a:tc>
                  <a:txBody>
                    <a:bodyPr/>
                    <a:lstStyle/>
                    <a:p>
                      <a:pPr algn="ctr"/>
                      <a:r>
                        <a:rPr lang="en-US" dirty="0" err="1" smtClean="0"/>
                        <a:t>Nb</a:t>
                      </a:r>
                      <a:endParaRPr lang="en-US" dirty="0" smtClean="0"/>
                    </a:p>
                    <a:p>
                      <a:pPr algn="ctr"/>
                      <a:r>
                        <a:rPr lang="en-US" dirty="0" smtClean="0"/>
                        <a:t>2740</a:t>
                      </a:r>
                      <a:endParaRPr lang="en-US" dirty="0"/>
                    </a:p>
                  </a:txBody>
                  <a:tcPr>
                    <a:solidFill>
                      <a:srgbClr val="FFFF00"/>
                    </a:solidFill>
                  </a:tcPr>
                </a:tc>
                <a:tc>
                  <a:txBody>
                    <a:bodyPr/>
                    <a:lstStyle/>
                    <a:p>
                      <a:pPr algn="ctr"/>
                      <a:r>
                        <a:rPr lang="en-US" dirty="0" smtClean="0"/>
                        <a:t>Mo</a:t>
                      </a:r>
                    </a:p>
                    <a:p>
                      <a:pPr algn="ctr"/>
                      <a:r>
                        <a:rPr lang="en-US" dirty="0" smtClean="0"/>
                        <a:t>2896</a:t>
                      </a:r>
                      <a:endParaRPr lang="en-US" dirty="0"/>
                    </a:p>
                  </a:txBody>
                  <a:tcPr>
                    <a:solidFill>
                      <a:srgbClr val="FFFF00"/>
                    </a:solidFill>
                  </a:tcPr>
                </a:tc>
                <a:tc>
                  <a:txBody>
                    <a:bodyPr/>
                    <a:lstStyle/>
                    <a:p>
                      <a:pPr algn="ctr"/>
                      <a:r>
                        <a:rPr lang="en-US" dirty="0" smtClean="0"/>
                        <a:t>Tc</a:t>
                      </a:r>
                    </a:p>
                    <a:p>
                      <a:pPr algn="ctr"/>
                      <a:r>
                        <a:rPr lang="en-US" dirty="0" smtClean="0"/>
                        <a:t>2473</a:t>
                      </a:r>
                      <a:endParaRPr lang="en-US" dirty="0"/>
                    </a:p>
                  </a:txBody>
                  <a:tcPr>
                    <a:solidFill>
                      <a:srgbClr val="FFFF00"/>
                    </a:solidFill>
                  </a:tcPr>
                </a:tc>
                <a:tc>
                  <a:txBody>
                    <a:bodyPr/>
                    <a:lstStyle/>
                    <a:p>
                      <a:pPr algn="ctr"/>
                      <a:r>
                        <a:rPr lang="en-US" dirty="0" smtClean="0"/>
                        <a:t>Ru</a:t>
                      </a:r>
                    </a:p>
                    <a:p>
                      <a:pPr algn="ctr"/>
                      <a:r>
                        <a:rPr lang="en-US" dirty="0" smtClean="0"/>
                        <a:t>2523</a:t>
                      </a:r>
                      <a:endParaRPr lang="en-US" dirty="0"/>
                    </a:p>
                  </a:txBody>
                  <a:tcPr>
                    <a:solidFill>
                      <a:srgbClr val="FFFF00"/>
                    </a:solidFill>
                  </a:tcPr>
                </a:tc>
                <a:tc>
                  <a:txBody>
                    <a:bodyPr/>
                    <a:lstStyle/>
                    <a:p>
                      <a:pPr algn="ctr"/>
                      <a:r>
                        <a:rPr lang="en-US" dirty="0" smtClean="0"/>
                        <a:t>Rh</a:t>
                      </a:r>
                    </a:p>
                    <a:p>
                      <a:pPr algn="ctr"/>
                      <a:r>
                        <a:rPr lang="en-US" dirty="0" smtClean="0"/>
                        <a:t>2233</a:t>
                      </a:r>
                      <a:endParaRPr lang="en-US" dirty="0"/>
                    </a:p>
                  </a:txBody>
                  <a:tcPr>
                    <a:solidFill>
                      <a:srgbClr val="FFFF00"/>
                    </a:solidFill>
                  </a:tcPr>
                </a:tc>
                <a:tc>
                  <a:txBody>
                    <a:bodyPr/>
                    <a:lstStyle/>
                    <a:p>
                      <a:pPr algn="ctr"/>
                      <a:r>
                        <a:rPr lang="en-US" dirty="0" err="1" smtClean="0"/>
                        <a:t>Pd</a:t>
                      </a:r>
                      <a:endParaRPr lang="en-US" dirty="0" smtClean="0"/>
                    </a:p>
                    <a:p>
                      <a:pPr algn="ctr"/>
                      <a:r>
                        <a:rPr lang="en-US" dirty="0" smtClean="0"/>
                        <a:t>1825</a:t>
                      </a:r>
                      <a:endParaRPr lang="en-US" dirty="0"/>
                    </a:p>
                  </a:txBody>
                  <a:tcPr/>
                </a:tc>
                <a:tc>
                  <a:txBody>
                    <a:bodyPr/>
                    <a:lstStyle/>
                    <a:p>
                      <a:pPr algn="ctr"/>
                      <a:r>
                        <a:rPr lang="en-US" dirty="0" smtClean="0"/>
                        <a:t>Ag</a:t>
                      </a:r>
                    </a:p>
                    <a:p>
                      <a:pPr algn="ctr"/>
                      <a:r>
                        <a:rPr lang="en-US" dirty="0" smtClean="0"/>
                        <a:t>1235</a:t>
                      </a:r>
                      <a:endParaRPr lang="en-US" dirty="0"/>
                    </a:p>
                  </a:txBody>
                  <a:tcPr/>
                </a:tc>
                <a:tc>
                  <a:txBody>
                    <a:bodyPr/>
                    <a:lstStyle/>
                    <a:p>
                      <a:pPr algn="ctr"/>
                      <a:r>
                        <a:rPr lang="en-US" dirty="0" smtClean="0"/>
                        <a:t>Cd</a:t>
                      </a:r>
                    </a:p>
                    <a:p>
                      <a:pPr algn="ctr"/>
                      <a:r>
                        <a:rPr lang="en-US" dirty="0" smtClean="0"/>
                        <a:t>594</a:t>
                      </a:r>
                      <a:endParaRPr lang="en-US" dirty="0"/>
                    </a:p>
                  </a:txBody>
                  <a:tcPr>
                    <a:solidFill>
                      <a:srgbClr val="3399FF"/>
                    </a:solidFill>
                  </a:tcPr>
                </a:tc>
              </a:tr>
              <a:tr h="551428">
                <a:tc>
                  <a:txBody>
                    <a:bodyPr/>
                    <a:lstStyle/>
                    <a:p>
                      <a:pPr algn="ctr"/>
                      <a:r>
                        <a:rPr lang="en-US" dirty="0" smtClean="0"/>
                        <a:t>Lu</a:t>
                      </a:r>
                    </a:p>
                    <a:p>
                      <a:pPr algn="ctr"/>
                      <a:r>
                        <a:rPr lang="en-US" dirty="0" smtClean="0"/>
                        <a:t>1929</a:t>
                      </a:r>
                      <a:endParaRPr lang="en-US" dirty="0"/>
                    </a:p>
                  </a:txBody>
                  <a:tcPr/>
                </a:tc>
                <a:tc>
                  <a:txBody>
                    <a:bodyPr/>
                    <a:lstStyle/>
                    <a:p>
                      <a:pPr algn="ctr"/>
                      <a:r>
                        <a:rPr lang="en-US" dirty="0" err="1" smtClean="0"/>
                        <a:t>Hf</a:t>
                      </a:r>
                      <a:endParaRPr lang="en-US" dirty="0" smtClean="0"/>
                    </a:p>
                    <a:p>
                      <a:pPr algn="ctr"/>
                      <a:r>
                        <a:rPr lang="en-US" dirty="0" smtClean="0"/>
                        <a:t>2500</a:t>
                      </a:r>
                      <a:endParaRPr lang="en-US" dirty="0"/>
                    </a:p>
                  </a:txBody>
                  <a:tcPr>
                    <a:solidFill>
                      <a:srgbClr val="FFFF00"/>
                    </a:solidFill>
                  </a:tcPr>
                </a:tc>
                <a:tc>
                  <a:txBody>
                    <a:bodyPr/>
                    <a:lstStyle/>
                    <a:p>
                      <a:pPr algn="ctr"/>
                      <a:r>
                        <a:rPr lang="en-US" dirty="0" smtClean="0"/>
                        <a:t>Ta</a:t>
                      </a:r>
                    </a:p>
                    <a:p>
                      <a:pPr algn="ctr"/>
                      <a:r>
                        <a:rPr lang="en-US" dirty="0" smtClean="0"/>
                        <a:t>3287</a:t>
                      </a:r>
                      <a:endParaRPr lang="en-US" dirty="0"/>
                    </a:p>
                  </a:txBody>
                  <a:tcPr>
                    <a:solidFill>
                      <a:srgbClr val="FF5050"/>
                    </a:solidFill>
                  </a:tcPr>
                </a:tc>
                <a:tc>
                  <a:txBody>
                    <a:bodyPr/>
                    <a:lstStyle/>
                    <a:p>
                      <a:pPr algn="ctr"/>
                      <a:r>
                        <a:rPr lang="en-US" dirty="0" smtClean="0"/>
                        <a:t>W</a:t>
                      </a:r>
                    </a:p>
                    <a:p>
                      <a:pPr algn="ctr"/>
                      <a:r>
                        <a:rPr lang="en-US" dirty="0" smtClean="0"/>
                        <a:t>3680</a:t>
                      </a:r>
                      <a:endParaRPr lang="en-US" dirty="0"/>
                    </a:p>
                  </a:txBody>
                  <a:tcPr>
                    <a:solidFill>
                      <a:srgbClr val="FF5050"/>
                    </a:solidFill>
                  </a:tcPr>
                </a:tc>
                <a:tc>
                  <a:txBody>
                    <a:bodyPr/>
                    <a:lstStyle/>
                    <a:p>
                      <a:pPr algn="ctr"/>
                      <a:r>
                        <a:rPr lang="en-US" dirty="0" smtClean="0"/>
                        <a:t>Re</a:t>
                      </a:r>
                    </a:p>
                    <a:p>
                      <a:pPr algn="ctr"/>
                      <a:r>
                        <a:rPr lang="en-US" dirty="0" smtClean="0"/>
                        <a:t>3453</a:t>
                      </a:r>
                      <a:endParaRPr lang="en-US" dirty="0"/>
                    </a:p>
                  </a:txBody>
                  <a:tcPr>
                    <a:solidFill>
                      <a:srgbClr val="FF5050"/>
                    </a:solidFill>
                  </a:tcPr>
                </a:tc>
                <a:tc>
                  <a:txBody>
                    <a:bodyPr/>
                    <a:lstStyle/>
                    <a:p>
                      <a:pPr algn="ctr"/>
                      <a:r>
                        <a:rPr lang="en-US" dirty="0" err="1" smtClean="0"/>
                        <a:t>Os</a:t>
                      </a:r>
                      <a:endParaRPr lang="en-US" dirty="0" smtClean="0"/>
                    </a:p>
                    <a:p>
                      <a:pPr algn="ctr"/>
                      <a:r>
                        <a:rPr lang="en-US" dirty="0" smtClean="0"/>
                        <a:t>3300</a:t>
                      </a:r>
                      <a:endParaRPr lang="en-US" dirty="0"/>
                    </a:p>
                  </a:txBody>
                  <a:tcPr>
                    <a:solidFill>
                      <a:srgbClr val="FF5050"/>
                    </a:solidFill>
                  </a:tcPr>
                </a:tc>
                <a:tc>
                  <a:txBody>
                    <a:bodyPr/>
                    <a:lstStyle/>
                    <a:p>
                      <a:pPr algn="ctr"/>
                      <a:r>
                        <a:rPr lang="en-US" dirty="0" err="1" smtClean="0"/>
                        <a:t>Ir</a:t>
                      </a:r>
                      <a:endParaRPr lang="en-US" dirty="0" smtClean="0"/>
                    </a:p>
                    <a:p>
                      <a:pPr algn="ctr"/>
                      <a:r>
                        <a:rPr lang="en-US" dirty="0" smtClean="0"/>
                        <a:t>2716</a:t>
                      </a:r>
                      <a:endParaRPr lang="en-US" dirty="0"/>
                    </a:p>
                  </a:txBody>
                  <a:tcPr>
                    <a:solidFill>
                      <a:srgbClr val="FFFF00"/>
                    </a:solidFill>
                  </a:tcPr>
                </a:tc>
                <a:tc>
                  <a:txBody>
                    <a:bodyPr/>
                    <a:lstStyle/>
                    <a:p>
                      <a:pPr algn="ctr"/>
                      <a:r>
                        <a:rPr lang="en-US" dirty="0" smtClean="0"/>
                        <a:t>Pt</a:t>
                      </a:r>
                    </a:p>
                    <a:p>
                      <a:pPr algn="ctr"/>
                      <a:r>
                        <a:rPr lang="en-US" dirty="0" smtClean="0"/>
                        <a:t>2042</a:t>
                      </a:r>
                      <a:endParaRPr lang="en-US" dirty="0"/>
                    </a:p>
                  </a:txBody>
                  <a:tcPr>
                    <a:solidFill>
                      <a:srgbClr val="FFFF00"/>
                    </a:solidFill>
                  </a:tcPr>
                </a:tc>
                <a:tc>
                  <a:txBody>
                    <a:bodyPr/>
                    <a:lstStyle/>
                    <a:p>
                      <a:pPr algn="ctr"/>
                      <a:r>
                        <a:rPr lang="en-US" dirty="0" smtClean="0"/>
                        <a:t>Au</a:t>
                      </a:r>
                    </a:p>
                    <a:p>
                      <a:pPr algn="ctr"/>
                      <a:r>
                        <a:rPr lang="en-US" dirty="0" smtClean="0"/>
                        <a:t>1337</a:t>
                      </a:r>
                      <a:endParaRPr lang="en-US" dirty="0"/>
                    </a:p>
                  </a:txBody>
                  <a:tcPr/>
                </a:tc>
                <a:tc>
                  <a:txBody>
                    <a:bodyPr/>
                    <a:lstStyle/>
                    <a:p>
                      <a:pPr algn="ctr"/>
                      <a:r>
                        <a:rPr lang="en-US" dirty="0" smtClean="0"/>
                        <a:t>Hg</a:t>
                      </a:r>
                    </a:p>
                    <a:p>
                      <a:pPr algn="ctr"/>
                      <a:r>
                        <a:rPr lang="en-US" dirty="0" smtClean="0"/>
                        <a:t>234</a:t>
                      </a:r>
                      <a:endParaRPr lang="en-US" dirty="0"/>
                    </a:p>
                  </a:txBody>
                  <a:tcPr>
                    <a:solidFill>
                      <a:srgbClr val="3399FF"/>
                    </a:solidFill>
                  </a:tcPr>
                </a:tc>
              </a:tr>
            </a:tbl>
          </a:graphicData>
        </a:graphic>
      </p:graphicFrame>
      <p:sp>
        <p:nvSpPr>
          <p:cNvPr id="7" name="Right Brace 6"/>
          <p:cNvSpPr/>
          <p:nvPr/>
        </p:nvSpPr>
        <p:spPr>
          <a:xfrm>
            <a:off x="2349373" y="1307469"/>
            <a:ext cx="402880" cy="3585174"/>
          </a:xfrm>
          <a:prstGeom prst="rightBrace">
            <a:avLst/>
          </a:prstGeom>
          <a:ln w="25400">
            <a:solidFill>
              <a:srgbClr val="0000FF"/>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a:off x="6261975" y="1392722"/>
            <a:ext cx="428536" cy="3414669"/>
          </a:xfrm>
          <a:prstGeom prst="rightBrace">
            <a:avLst/>
          </a:prstGeom>
          <a:ln w="25400">
            <a:solidFill>
              <a:srgbClr val="0000FF"/>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79835" y="3395049"/>
            <a:ext cx="3849984" cy="923330"/>
          </a:xfrm>
          <a:prstGeom prst="rect">
            <a:avLst/>
          </a:prstGeom>
          <a:noFill/>
        </p:spPr>
        <p:txBody>
          <a:bodyPr wrap="square" rtlCol="0">
            <a:spAutoFit/>
          </a:bodyPr>
          <a:lstStyle/>
          <a:p>
            <a:r>
              <a:rPr lang="en-US" i="1" dirty="0"/>
              <a:t>d</a:t>
            </a:r>
            <a:r>
              <a:rPr lang="en-US" dirty="0" smtClean="0"/>
              <a:t>-electrons fill bonding orbitals in the crystalline solid; bonding strengthens (generally) as you go to the right.</a:t>
            </a:r>
            <a:endParaRPr lang="en-US" dirty="0"/>
          </a:p>
        </p:txBody>
      </p:sp>
      <p:sp>
        <p:nvSpPr>
          <p:cNvPr id="10" name="TextBox 9"/>
          <p:cNvSpPr txBox="1"/>
          <p:nvPr/>
        </p:nvSpPr>
        <p:spPr>
          <a:xfrm>
            <a:off x="4760612" y="3395050"/>
            <a:ext cx="3921661" cy="923330"/>
          </a:xfrm>
          <a:prstGeom prst="rect">
            <a:avLst/>
          </a:prstGeom>
          <a:noFill/>
        </p:spPr>
        <p:txBody>
          <a:bodyPr wrap="square" rtlCol="0">
            <a:spAutoFit/>
          </a:bodyPr>
          <a:lstStyle/>
          <a:p>
            <a:r>
              <a:rPr lang="en-US" i="1" dirty="0"/>
              <a:t>d</a:t>
            </a:r>
            <a:r>
              <a:rPr lang="en-US" dirty="0" smtClean="0"/>
              <a:t>-electrons fill antibonding orbitals in the crystalline solid</a:t>
            </a:r>
            <a:r>
              <a:rPr lang="en-US" dirty="0"/>
              <a:t>; bonding </a:t>
            </a:r>
            <a:r>
              <a:rPr lang="en-US" dirty="0" smtClean="0"/>
              <a:t>weakens </a:t>
            </a:r>
            <a:r>
              <a:rPr lang="en-US" dirty="0"/>
              <a:t>(generally) as you go to the right</a:t>
            </a:r>
            <a:r>
              <a:rPr lang="en-US" dirty="0" smtClean="0"/>
              <a:t>.</a:t>
            </a:r>
            <a:endParaRPr lang="en-US" dirty="0"/>
          </a:p>
        </p:txBody>
      </p:sp>
      <p:sp>
        <p:nvSpPr>
          <p:cNvPr id="11" name="TextBox 10"/>
          <p:cNvSpPr txBox="1"/>
          <p:nvPr/>
        </p:nvSpPr>
        <p:spPr>
          <a:xfrm>
            <a:off x="219547" y="4423633"/>
            <a:ext cx="8734331" cy="2308324"/>
          </a:xfrm>
          <a:prstGeom prst="rect">
            <a:avLst/>
          </a:prstGeom>
          <a:noFill/>
        </p:spPr>
        <p:txBody>
          <a:bodyPr wrap="square" rtlCol="0">
            <a:spAutoFit/>
          </a:bodyPr>
          <a:lstStyle/>
          <a:p>
            <a:r>
              <a:rPr lang="en-US" dirty="0" smtClean="0"/>
              <a:t>The zinc column has </a:t>
            </a:r>
            <a:r>
              <a:rPr lang="en-US" i="1" dirty="0" smtClean="0">
                <a:solidFill>
                  <a:srgbClr val="0000FF"/>
                </a:solidFill>
              </a:rPr>
              <a:t>very low</a:t>
            </a:r>
            <a:r>
              <a:rPr lang="en-US" dirty="0" smtClean="0">
                <a:solidFill>
                  <a:srgbClr val="0000FF"/>
                </a:solidFill>
              </a:rPr>
              <a:t> melting points</a:t>
            </a:r>
            <a:r>
              <a:rPr lang="en-US" dirty="0" smtClean="0"/>
              <a:t>, because these are closed shell atoms (d</a:t>
            </a:r>
            <a:r>
              <a:rPr lang="en-US" baseline="30000" dirty="0" smtClean="0"/>
              <a:t>10</a:t>
            </a:r>
            <a:r>
              <a:rPr lang="en-US" dirty="0" smtClean="0"/>
              <a:t> s</a:t>
            </a:r>
            <a:r>
              <a:rPr lang="en-US" baseline="30000" dirty="0" smtClean="0"/>
              <a:t>2</a:t>
            </a:r>
            <a:r>
              <a:rPr lang="en-US" dirty="0" smtClean="0"/>
              <a:t>).  By rights, they should be nearly inert gases, like He (1s</a:t>
            </a:r>
            <a:r>
              <a:rPr lang="en-US" baseline="30000" dirty="0" smtClean="0"/>
              <a:t>2</a:t>
            </a:r>
            <a:r>
              <a:rPr lang="en-US" dirty="0" smtClean="0"/>
              <a:t>) and the other rare gases.  They only form solids because the n</a:t>
            </a:r>
            <a:r>
              <a:rPr lang="en-US" i="1" dirty="0" smtClean="0"/>
              <a:t>p</a:t>
            </a:r>
            <a:r>
              <a:rPr lang="en-US" dirty="0" smtClean="0"/>
              <a:t> band overlaps with the n</a:t>
            </a:r>
            <a:r>
              <a:rPr lang="en-US" i="1" dirty="0" smtClean="0"/>
              <a:t>s</a:t>
            </a:r>
            <a:r>
              <a:rPr lang="en-US" dirty="0" smtClean="0"/>
              <a:t> band.  Essentially, some of the highest antibonding electrons in the n</a:t>
            </a:r>
            <a:r>
              <a:rPr lang="en-US" i="1" dirty="0" smtClean="0"/>
              <a:t>s</a:t>
            </a:r>
            <a:r>
              <a:rPr lang="en-US" dirty="0" smtClean="0"/>
              <a:t> band lower their energy by moving to the most strongly bonding orbitals in the n</a:t>
            </a:r>
            <a:r>
              <a:rPr lang="en-US" i="1" dirty="0" smtClean="0"/>
              <a:t>p</a:t>
            </a:r>
            <a:r>
              <a:rPr lang="en-US" dirty="0" smtClean="0"/>
              <a:t> band.  This is enough to make these elements solids at room temperature.  Because the 6</a:t>
            </a:r>
            <a:r>
              <a:rPr lang="en-US" i="1" dirty="0" smtClean="0"/>
              <a:t>s</a:t>
            </a:r>
            <a:r>
              <a:rPr lang="en-US" dirty="0" smtClean="0"/>
              <a:t> orbital is stabilized so strongly by relativity, there is a big gap between the 6</a:t>
            </a:r>
            <a:r>
              <a:rPr lang="en-US" i="1" dirty="0" smtClean="0"/>
              <a:t>s</a:t>
            </a:r>
            <a:r>
              <a:rPr lang="en-US" dirty="0" smtClean="0"/>
              <a:t> and 6</a:t>
            </a:r>
            <a:r>
              <a:rPr lang="en-US" i="1" dirty="0" smtClean="0"/>
              <a:t>p</a:t>
            </a:r>
            <a:r>
              <a:rPr lang="en-US" dirty="0" smtClean="0"/>
              <a:t> in Hg, and Hg is almost a gas at room temperature.  The next element down, </a:t>
            </a:r>
            <a:r>
              <a:rPr lang="en-US" dirty="0" err="1" smtClean="0">
                <a:solidFill>
                  <a:srgbClr val="FF00FF"/>
                </a:solidFill>
              </a:rPr>
              <a:t>copernicium</a:t>
            </a:r>
            <a:r>
              <a:rPr lang="en-US" dirty="0" smtClean="0"/>
              <a:t>, is even more volatile than Hg – it is thought to be a gas.</a:t>
            </a:r>
            <a:endParaRPr lang="en-US" dirty="0"/>
          </a:p>
        </p:txBody>
      </p:sp>
    </p:spTree>
    <p:extLst>
      <p:ext uri="{BB962C8B-B14F-4D97-AF65-F5344CB8AC3E}">
        <p14:creationId xmlns:p14="http://schemas.microsoft.com/office/powerpoint/2010/main" val="1654174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727" y="33669"/>
            <a:ext cx="8229600" cy="742384"/>
          </a:xfrm>
        </p:spPr>
        <p:txBody>
          <a:bodyPr>
            <a:normAutofit/>
          </a:bodyPr>
          <a:lstStyle/>
          <a:p>
            <a:r>
              <a:rPr lang="en-US" sz="3200" dirty="0" smtClean="0">
                <a:solidFill>
                  <a:srgbClr val="CC0000"/>
                </a:solidFill>
                <a:latin typeface="Times New Roman" panose="02020603050405020304" pitchFamily="18" charset="0"/>
                <a:cs typeface="Times New Roman" panose="02020603050405020304" pitchFamily="18" charset="0"/>
              </a:rPr>
              <a:t>Alloys</a:t>
            </a:r>
            <a:endParaRPr lang="en-US" sz="3200" dirty="0">
              <a:solidFill>
                <a:srgbClr val="CC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34154" y="733331"/>
            <a:ext cx="8139066" cy="1754326"/>
          </a:xfrm>
          <a:prstGeom prst="rect">
            <a:avLst/>
          </a:prstGeom>
          <a:noFill/>
        </p:spPr>
        <p:txBody>
          <a:bodyPr wrap="square" rtlCol="0">
            <a:spAutoFit/>
          </a:bodyPr>
          <a:lstStyle/>
          <a:p>
            <a:r>
              <a:rPr lang="en-US" dirty="0" smtClean="0"/>
              <a:t>An </a:t>
            </a:r>
            <a:r>
              <a:rPr lang="en-US" u="sng" dirty="0" smtClean="0">
                <a:solidFill>
                  <a:srgbClr val="0000FF"/>
                </a:solidFill>
              </a:rPr>
              <a:t>alloy</a:t>
            </a:r>
            <a:r>
              <a:rPr lang="en-US" dirty="0" smtClean="0"/>
              <a:t> is a mixture of atoms that consist mainly of metals, and which behaves as a metal (electrically conductive, shiny, conducts heat, </a:t>
            </a:r>
            <a:r>
              <a:rPr lang="en-US" i="1" dirty="0" smtClean="0"/>
              <a:t>etc</a:t>
            </a:r>
            <a:r>
              <a:rPr lang="en-US" dirty="0" smtClean="0"/>
              <a:t>.).  There are different types:</a:t>
            </a:r>
          </a:p>
          <a:p>
            <a:pPr marL="285750" indent="-285750">
              <a:buFont typeface="Arial" panose="020B0604020202020204" pitchFamily="34" charset="0"/>
              <a:buChar char="•"/>
            </a:pPr>
            <a:r>
              <a:rPr lang="en-US" u="sng" dirty="0" smtClean="0">
                <a:solidFill>
                  <a:srgbClr val="C00000"/>
                </a:solidFill>
              </a:rPr>
              <a:t>Solid solutions</a:t>
            </a:r>
            <a:r>
              <a:rPr lang="en-US" dirty="0" smtClean="0">
                <a:solidFill>
                  <a:srgbClr val="C00000"/>
                </a:solidFill>
              </a:rPr>
              <a:t> </a:t>
            </a:r>
            <a:r>
              <a:rPr lang="en-US" dirty="0" smtClean="0"/>
              <a:t>– here, the atoms of one element can replace those of the other element across a range of compositions, just as two liquids can be soluble in each other.  There’s no fixed mole ratio.  A good example is brass: </a:t>
            </a:r>
          </a:p>
          <a:p>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419" t="15032" r="11546" b="9854"/>
          <a:stretch/>
        </p:blipFill>
        <p:spPr>
          <a:xfrm>
            <a:off x="937270" y="2227151"/>
            <a:ext cx="1633914" cy="1539089"/>
          </a:xfrm>
          <a:prstGeom prst="rect">
            <a:avLst/>
          </a:prstGeom>
        </p:spPr>
      </p:pic>
      <p:sp>
        <p:nvSpPr>
          <p:cNvPr id="8" name="TextBox 7"/>
          <p:cNvSpPr txBox="1"/>
          <p:nvPr/>
        </p:nvSpPr>
        <p:spPr>
          <a:xfrm>
            <a:off x="2716040" y="2258031"/>
            <a:ext cx="5957179" cy="1200329"/>
          </a:xfrm>
          <a:prstGeom prst="rect">
            <a:avLst/>
          </a:prstGeom>
          <a:noFill/>
        </p:spPr>
        <p:txBody>
          <a:bodyPr wrap="square" rtlCol="0">
            <a:spAutoFit/>
          </a:bodyPr>
          <a:lstStyle/>
          <a:p>
            <a:r>
              <a:rPr lang="en-US" dirty="0" smtClean="0"/>
              <a:t>Here, Cu and Zn atoms are able to interchangeably occupy positions in a crystal lattice.  Below a certain temperature, the positions become ordered, but above that temperature the atoms become randomly arranged.</a:t>
            </a:r>
            <a:endParaRPr lang="en-US" dirty="0"/>
          </a:p>
        </p:txBody>
      </p:sp>
      <p:sp>
        <p:nvSpPr>
          <p:cNvPr id="9" name="TextBox 8"/>
          <p:cNvSpPr txBox="1"/>
          <p:nvPr/>
        </p:nvSpPr>
        <p:spPr>
          <a:xfrm>
            <a:off x="371192" y="3766240"/>
            <a:ext cx="846499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Another type of alloy is an </a:t>
            </a:r>
            <a:r>
              <a:rPr lang="en-US" u="sng" dirty="0" smtClean="0">
                <a:solidFill>
                  <a:srgbClr val="C00000"/>
                </a:solidFill>
              </a:rPr>
              <a:t>intermetallic compound</a:t>
            </a:r>
            <a:r>
              <a:rPr lang="en-US" dirty="0" smtClean="0"/>
              <a:t>, in which the atoms combine in definite proportions and occupy specific positions in a crystal lattice.  Because the atoms occupy specific positions, these materials are often brittle and not ductile or malleable. An example is Nb</a:t>
            </a:r>
            <a:r>
              <a:rPr lang="en-US" baseline="-25000" dirty="0" smtClean="0"/>
              <a:t>3</a:t>
            </a:r>
            <a:r>
              <a:rPr lang="en-US" dirty="0" smtClean="0"/>
              <a:t>Sn, which becomes superconductive at low temperatures.</a:t>
            </a: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54697" b="14663"/>
          <a:stretch/>
        </p:blipFill>
        <p:spPr>
          <a:xfrm>
            <a:off x="2342052" y="4989797"/>
            <a:ext cx="1967398" cy="1691660"/>
          </a:xfrm>
          <a:prstGeom prst="rect">
            <a:avLst/>
          </a:prstGeom>
        </p:spPr>
      </p:pic>
      <p:cxnSp>
        <p:nvCxnSpPr>
          <p:cNvPr id="4" name="Straight Arrow Connector 3"/>
          <p:cNvCxnSpPr/>
          <p:nvPr/>
        </p:nvCxnSpPr>
        <p:spPr>
          <a:xfrm flipH="1" flipV="1">
            <a:off x="4191754" y="5178582"/>
            <a:ext cx="769545" cy="199176"/>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61299" y="5193092"/>
            <a:ext cx="1634358" cy="369332"/>
          </a:xfrm>
          <a:prstGeom prst="rect">
            <a:avLst/>
          </a:prstGeom>
          <a:noFill/>
        </p:spPr>
        <p:txBody>
          <a:bodyPr wrap="none" rtlCol="0">
            <a:spAutoFit/>
          </a:bodyPr>
          <a:lstStyle/>
          <a:p>
            <a:r>
              <a:rPr lang="en-US" dirty="0" smtClean="0">
                <a:solidFill>
                  <a:srgbClr val="0000FF"/>
                </a:solidFill>
              </a:rPr>
              <a:t>Sn atoms (gray)</a:t>
            </a:r>
            <a:endParaRPr lang="en-US" dirty="0">
              <a:solidFill>
                <a:srgbClr val="0000FF"/>
              </a:solidFill>
            </a:endParaRPr>
          </a:p>
        </p:txBody>
      </p:sp>
      <p:cxnSp>
        <p:nvCxnSpPr>
          <p:cNvPr id="11" name="Straight Arrow Connector 10"/>
          <p:cNvCxnSpPr/>
          <p:nvPr/>
        </p:nvCxnSpPr>
        <p:spPr>
          <a:xfrm flipH="1" flipV="1">
            <a:off x="4027283" y="5835627"/>
            <a:ext cx="769545" cy="199176"/>
          </a:xfrm>
          <a:prstGeom prst="straightConnector1">
            <a:avLst/>
          </a:prstGeom>
          <a:ln w="254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96828" y="5850137"/>
            <a:ext cx="2157898" cy="369332"/>
          </a:xfrm>
          <a:prstGeom prst="rect">
            <a:avLst/>
          </a:prstGeom>
          <a:noFill/>
        </p:spPr>
        <p:txBody>
          <a:bodyPr wrap="none" rtlCol="0">
            <a:spAutoFit/>
          </a:bodyPr>
          <a:lstStyle/>
          <a:p>
            <a:r>
              <a:rPr lang="en-US" dirty="0" err="1" smtClean="0">
                <a:solidFill>
                  <a:srgbClr val="CC0000"/>
                </a:solidFill>
              </a:rPr>
              <a:t>Nb</a:t>
            </a:r>
            <a:r>
              <a:rPr lang="en-US" dirty="0" smtClean="0">
                <a:solidFill>
                  <a:srgbClr val="CC0000"/>
                </a:solidFill>
              </a:rPr>
              <a:t> atoms (light blue)</a:t>
            </a:r>
            <a:endParaRPr lang="en-US" dirty="0">
              <a:solidFill>
                <a:srgbClr val="CC0000"/>
              </a:solidFill>
            </a:endParaRPr>
          </a:p>
        </p:txBody>
      </p:sp>
    </p:spTree>
    <p:extLst>
      <p:ext uri="{BB962C8B-B14F-4D97-AF65-F5344CB8AC3E}">
        <p14:creationId xmlns:p14="http://schemas.microsoft.com/office/powerpoint/2010/main" val="1564575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727" y="33669"/>
            <a:ext cx="8229600" cy="742384"/>
          </a:xfrm>
        </p:spPr>
        <p:txBody>
          <a:bodyPr>
            <a:normAutofit/>
          </a:bodyPr>
          <a:lstStyle/>
          <a:p>
            <a:r>
              <a:rPr lang="en-US" sz="3200" dirty="0" smtClean="0">
                <a:solidFill>
                  <a:srgbClr val="CC0000"/>
                </a:solidFill>
                <a:latin typeface="Times New Roman" panose="02020603050405020304" pitchFamily="18" charset="0"/>
                <a:cs typeface="Times New Roman" panose="02020603050405020304" pitchFamily="18" charset="0"/>
              </a:rPr>
              <a:t>Alloys (continued)</a:t>
            </a:r>
            <a:endParaRPr lang="en-US" sz="3200" dirty="0">
              <a:solidFill>
                <a:srgbClr val="CC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62139" y="733331"/>
            <a:ext cx="8428775" cy="2031325"/>
          </a:xfrm>
          <a:prstGeom prst="rect">
            <a:avLst/>
          </a:prstGeom>
          <a:noFill/>
        </p:spPr>
        <p:txBody>
          <a:bodyPr wrap="square" rtlCol="0">
            <a:spAutoFit/>
          </a:bodyPr>
          <a:lstStyle/>
          <a:p>
            <a:endParaRPr lang="en-US" dirty="0" smtClean="0"/>
          </a:p>
          <a:p>
            <a:pPr marL="285750" indent="-285750">
              <a:buFont typeface="Arial" panose="020B0604020202020204" pitchFamily="34" charset="0"/>
              <a:buChar char="•"/>
            </a:pPr>
            <a:r>
              <a:rPr lang="en-US" u="sng" dirty="0" smtClean="0">
                <a:solidFill>
                  <a:srgbClr val="C00000"/>
                </a:solidFill>
              </a:rPr>
              <a:t>Interstitial alloys</a:t>
            </a:r>
            <a:r>
              <a:rPr lang="en-US" dirty="0" smtClean="0">
                <a:solidFill>
                  <a:srgbClr val="C00000"/>
                </a:solidFill>
              </a:rPr>
              <a:t> </a:t>
            </a:r>
            <a:r>
              <a:rPr lang="en-US" dirty="0" smtClean="0"/>
              <a:t>– here, a light element (such as H, B, C, or N)fit in between the atoms of the heavier metal.  One example is the dissolution of H</a:t>
            </a:r>
            <a:r>
              <a:rPr lang="en-US" baseline="-25000" dirty="0" smtClean="0"/>
              <a:t>2</a:t>
            </a:r>
            <a:r>
              <a:rPr lang="en-US" dirty="0" smtClean="0"/>
              <a:t> into metallic palladium, where H atoms fit into the spaces between the palladium atoms.  The </a:t>
            </a:r>
            <a:r>
              <a:rPr lang="en-US" dirty="0" err="1" smtClean="0"/>
              <a:t>Pd</a:t>
            </a:r>
            <a:r>
              <a:rPr lang="en-US" dirty="0" smtClean="0"/>
              <a:t> crystal is a </a:t>
            </a:r>
            <a:r>
              <a:rPr lang="en-US" dirty="0" smtClean="0">
                <a:solidFill>
                  <a:srgbClr val="0000FF"/>
                </a:solidFill>
              </a:rPr>
              <a:t>face centered cubic crystal</a:t>
            </a:r>
            <a:r>
              <a:rPr lang="en-US" dirty="0" smtClean="0"/>
              <a:t>. When H</a:t>
            </a:r>
            <a:r>
              <a:rPr lang="en-US" baseline="-25000" dirty="0" smtClean="0"/>
              <a:t>2</a:t>
            </a:r>
            <a:r>
              <a:rPr lang="en-US" dirty="0" smtClean="0"/>
              <a:t> dissolves in </a:t>
            </a:r>
            <a:r>
              <a:rPr lang="en-US" dirty="0" err="1" smtClean="0"/>
              <a:t>Pd</a:t>
            </a:r>
            <a:r>
              <a:rPr lang="en-US" dirty="0" smtClean="0"/>
              <a:t>, the H atoms randomly occupy the octahedral holes between </a:t>
            </a:r>
            <a:r>
              <a:rPr lang="en-US" dirty="0" err="1" smtClean="0"/>
              <a:t>Pd</a:t>
            </a:r>
            <a:r>
              <a:rPr lang="en-US" dirty="0" smtClean="0"/>
              <a:t> atoms.  In the process, the crystal lattice expands significantly.   </a:t>
            </a:r>
            <a:r>
              <a:rPr lang="en-US" dirty="0" err="1" smtClean="0"/>
              <a:t>Pd</a:t>
            </a:r>
            <a:r>
              <a:rPr lang="en-US" dirty="0" smtClean="0"/>
              <a:t> can absorb up to 900 times its volume in H</a:t>
            </a:r>
            <a:r>
              <a:rPr lang="en-US" baseline="-25000" dirty="0" smtClean="0"/>
              <a:t>2</a:t>
            </a:r>
            <a:r>
              <a:rPr lang="en-US" dirty="0" smtClean="0"/>
              <a:t> gas.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40" y="2926057"/>
            <a:ext cx="960119" cy="1095892"/>
          </a:xfrm>
          <a:prstGeom prst="rect">
            <a:avLst/>
          </a:prstGeom>
        </p:spPr>
      </p:pic>
      <p:sp>
        <p:nvSpPr>
          <p:cNvPr id="4" name="TextBox 3"/>
          <p:cNvSpPr txBox="1"/>
          <p:nvPr/>
        </p:nvSpPr>
        <p:spPr>
          <a:xfrm>
            <a:off x="2514599" y="3012338"/>
            <a:ext cx="5945638" cy="923330"/>
          </a:xfrm>
          <a:prstGeom prst="rect">
            <a:avLst/>
          </a:prstGeom>
          <a:noFill/>
        </p:spPr>
        <p:txBody>
          <a:bodyPr wrap="square" rtlCol="0">
            <a:spAutoFit/>
          </a:bodyPr>
          <a:lstStyle/>
          <a:p>
            <a:r>
              <a:rPr lang="en-US" dirty="0" smtClean="0"/>
              <a:t>Palladium hydride with all hydrogen sites (small orange spheres) occupied.  In reality, the highest hydrogen content that has been achieved is PdH</a:t>
            </a:r>
            <a:r>
              <a:rPr lang="en-US" baseline="-25000" dirty="0" smtClean="0"/>
              <a:t>0.58</a:t>
            </a:r>
            <a:r>
              <a:rPr lang="en-US" dirty="0" smtClean="0"/>
              <a:t>.</a:t>
            </a:r>
            <a:endParaRPr lang="en-US" dirty="0"/>
          </a:p>
        </p:txBody>
      </p:sp>
      <p:sp>
        <p:nvSpPr>
          <p:cNvPr id="5" name="TextBox 4"/>
          <p:cNvSpPr txBox="1"/>
          <p:nvPr/>
        </p:nvSpPr>
        <p:spPr>
          <a:xfrm>
            <a:off x="747137" y="4160520"/>
            <a:ext cx="7713100" cy="2031325"/>
          </a:xfrm>
          <a:prstGeom prst="rect">
            <a:avLst/>
          </a:prstGeom>
          <a:noFill/>
        </p:spPr>
        <p:txBody>
          <a:bodyPr wrap="square" rtlCol="0">
            <a:spAutoFit/>
          </a:bodyPr>
          <a:lstStyle/>
          <a:p>
            <a:r>
              <a:rPr lang="en-US" b="1" u="sng" dirty="0" smtClean="0">
                <a:solidFill>
                  <a:srgbClr val="C00000"/>
                </a:solidFill>
              </a:rPr>
              <a:t>Iron</a:t>
            </a:r>
            <a:r>
              <a:rPr lang="en-US" dirty="0" smtClean="0"/>
              <a:t> is a soft metal, in which the Fe atoms can slip past each other readily.  Small amounts of carbon are kept in the molten iron to make </a:t>
            </a:r>
            <a:r>
              <a:rPr lang="en-US" b="1" u="sng" dirty="0" smtClean="0">
                <a:solidFill>
                  <a:srgbClr val="C00000"/>
                </a:solidFill>
              </a:rPr>
              <a:t>carbon steel</a:t>
            </a:r>
            <a:r>
              <a:rPr lang="en-US" dirty="0" smtClean="0"/>
              <a:t>, however.  These go into the interstitial positions and keep the iron atoms from moving past each other so readily, greatly increasing the hardness of the material.</a:t>
            </a:r>
          </a:p>
          <a:p>
            <a:endParaRPr lang="en-US" dirty="0"/>
          </a:p>
          <a:p>
            <a:r>
              <a:rPr lang="en-US" b="1" u="sng" dirty="0" smtClean="0">
                <a:solidFill>
                  <a:srgbClr val="C00000"/>
                </a:solidFill>
              </a:rPr>
              <a:t>Stainless steel</a:t>
            </a:r>
            <a:r>
              <a:rPr lang="en-US" b="1" dirty="0" smtClean="0">
                <a:solidFill>
                  <a:srgbClr val="C00000"/>
                </a:solidFill>
              </a:rPr>
              <a:t> </a:t>
            </a:r>
            <a:r>
              <a:rPr lang="en-US" dirty="0" smtClean="0"/>
              <a:t>is </a:t>
            </a:r>
            <a:r>
              <a:rPr lang="en-US" b="1" dirty="0" smtClean="0"/>
              <a:t>both</a:t>
            </a:r>
            <a:r>
              <a:rPr lang="en-US" dirty="0" smtClean="0"/>
              <a:t> a </a:t>
            </a:r>
            <a:r>
              <a:rPr lang="en-US" b="1" dirty="0" smtClean="0">
                <a:solidFill>
                  <a:srgbClr val="0000FF"/>
                </a:solidFill>
              </a:rPr>
              <a:t>substitutional</a:t>
            </a:r>
            <a:r>
              <a:rPr lang="en-US" dirty="0" smtClean="0"/>
              <a:t> alloy (with some Ni replacing Fe) and an </a:t>
            </a:r>
            <a:r>
              <a:rPr lang="en-US" b="1" dirty="0" smtClean="0">
                <a:solidFill>
                  <a:srgbClr val="0000FF"/>
                </a:solidFill>
              </a:rPr>
              <a:t>interstitial </a:t>
            </a:r>
            <a:r>
              <a:rPr lang="en-US" dirty="0" smtClean="0"/>
              <a:t>alloy (with interstitial carbon hardening the material).</a:t>
            </a:r>
            <a:endParaRPr lang="en-US" dirty="0"/>
          </a:p>
        </p:txBody>
      </p:sp>
      <p:cxnSp>
        <p:nvCxnSpPr>
          <p:cNvPr id="7" name="Straight Arrow Connector 6"/>
          <p:cNvCxnSpPr/>
          <p:nvPr/>
        </p:nvCxnSpPr>
        <p:spPr>
          <a:xfrm>
            <a:off x="747137" y="3120059"/>
            <a:ext cx="334903" cy="139189"/>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7148" y="2858449"/>
            <a:ext cx="901272" cy="523220"/>
          </a:xfrm>
          <a:prstGeom prst="rect">
            <a:avLst/>
          </a:prstGeom>
          <a:noFill/>
        </p:spPr>
        <p:txBody>
          <a:bodyPr wrap="none" rtlCol="0">
            <a:spAutoFit/>
          </a:bodyPr>
          <a:lstStyle/>
          <a:p>
            <a:r>
              <a:rPr lang="en-US" sz="1400" dirty="0" err="1" smtClean="0">
                <a:solidFill>
                  <a:srgbClr val="0000FF"/>
                </a:solidFill>
              </a:rPr>
              <a:t>Pd</a:t>
            </a:r>
            <a:r>
              <a:rPr lang="en-US" sz="1400" dirty="0" smtClean="0">
                <a:solidFill>
                  <a:srgbClr val="0000FF"/>
                </a:solidFill>
              </a:rPr>
              <a:t> atoms </a:t>
            </a:r>
          </a:p>
          <a:p>
            <a:r>
              <a:rPr lang="en-US" sz="1400" dirty="0">
                <a:solidFill>
                  <a:srgbClr val="0000FF"/>
                </a:solidFill>
              </a:rPr>
              <a:t> </a:t>
            </a:r>
            <a:r>
              <a:rPr lang="en-US" sz="1400" dirty="0" smtClean="0">
                <a:solidFill>
                  <a:srgbClr val="0000FF"/>
                </a:solidFill>
              </a:rPr>
              <a:t>  (gray)</a:t>
            </a:r>
            <a:endParaRPr lang="en-US" sz="1400" dirty="0">
              <a:solidFill>
                <a:srgbClr val="0000FF"/>
              </a:solidFill>
            </a:endParaRPr>
          </a:p>
        </p:txBody>
      </p:sp>
      <p:cxnSp>
        <p:nvCxnSpPr>
          <p:cNvPr id="12" name="Straight Arrow Connector 11"/>
          <p:cNvCxnSpPr/>
          <p:nvPr/>
        </p:nvCxnSpPr>
        <p:spPr>
          <a:xfrm flipV="1">
            <a:off x="756378" y="3666653"/>
            <a:ext cx="325662" cy="134492"/>
          </a:xfrm>
          <a:prstGeom prst="straightConnector1">
            <a:avLst/>
          </a:prstGeom>
          <a:ln w="254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7148" y="3474003"/>
            <a:ext cx="801501" cy="738664"/>
          </a:xfrm>
          <a:prstGeom prst="rect">
            <a:avLst/>
          </a:prstGeom>
          <a:noFill/>
        </p:spPr>
        <p:txBody>
          <a:bodyPr wrap="none" rtlCol="0">
            <a:spAutoFit/>
          </a:bodyPr>
          <a:lstStyle/>
          <a:p>
            <a:r>
              <a:rPr lang="en-US" sz="1400" dirty="0">
                <a:solidFill>
                  <a:srgbClr val="CC0000"/>
                </a:solidFill>
              </a:rPr>
              <a:t>H</a:t>
            </a:r>
            <a:r>
              <a:rPr lang="en-US" sz="1400" dirty="0" smtClean="0">
                <a:solidFill>
                  <a:srgbClr val="CC0000"/>
                </a:solidFill>
              </a:rPr>
              <a:t> atom </a:t>
            </a:r>
          </a:p>
          <a:p>
            <a:r>
              <a:rPr lang="en-US" sz="1400" dirty="0">
                <a:solidFill>
                  <a:srgbClr val="CC0000"/>
                </a:solidFill>
              </a:rPr>
              <a:t> </a:t>
            </a:r>
            <a:r>
              <a:rPr lang="en-US" sz="1400" dirty="0" smtClean="0">
                <a:solidFill>
                  <a:srgbClr val="CC0000"/>
                </a:solidFill>
              </a:rPr>
              <a:t>  sites </a:t>
            </a:r>
          </a:p>
          <a:p>
            <a:r>
              <a:rPr lang="en-US" sz="1400" dirty="0" smtClean="0">
                <a:solidFill>
                  <a:srgbClr val="CC0000"/>
                </a:solidFill>
              </a:rPr>
              <a:t>(orange)</a:t>
            </a:r>
            <a:endParaRPr lang="en-US" sz="1400" dirty="0">
              <a:solidFill>
                <a:srgbClr val="CC0000"/>
              </a:solidFill>
            </a:endParaRPr>
          </a:p>
        </p:txBody>
      </p:sp>
    </p:spTree>
    <p:extLst>
      <p:ext uri="{BB962C8B-B14F-4D97-AF65-F5344CB8AC3E}">
        <p14:creationId xmlns:p14="http://schemas.microsoft.com/office/powerpoint/2010/main" val="164878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360" y="2519898"/>
            <a:ext cx="8229600" cy="1143000"/>
          </a:xfrm>
        </p:spPr>
        <p:txBody>
          <a:bodyPr>
            <a:noAutofit/>
          </a:bodyPr>
          <a:lstStyle/>
          <a:p>
            <a:r>
              <a:rPr lang="en-US" sz="6000" dirty="0" smtClean="0">
                <a:solidFill>
                  <a:srgbClr val="C00000"/>
                </a:solidFill>
              </a:rPr>
              <a:t>But what about transition metal compounds?</a:t>
            </a:r>
            <a:endParaRPr lang="en-US" sz="6000" dirty="0">
              <a:solidFill>
                <a:srgbClr val="C00000"/>
              </a:solidFill>
            </a:endParaRPr>
          </a:p>
        </p:txBody>
      </p:sp>
    </p:spTree>
    <p:extLst>
      <p:ext uri="{BB962C8B-B14F-4D97-AF65-F5344CB8AC3E}">
        <p14:creationId xmlns:p14="http://schemas.microsoft.com/office/powerpoint/2010/main" val="4183457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60" y="142875"/>
            <a:ext cx="8581061" cy="816792"/>
          </a:xfrm>
        </p:spPr>
        <p:txBody>
          <a:bodyPr>
            <a:normAutofit/>
          </a:bodyPr>
          <a:lstStyle/>
          <a:p>
            <a:r>
              <a:rPr lang="en-US" dirty="0" smtClean="0">
                <a:solidFill>
                  <a:srgbClr val="C00000"/>
                </a:solidFill>
                <a:latin typeface="Times New Roman" panose="02020603050405020304" pitchFamily="18" charset="0"/>
                <a:cs typeface="Times New Roman" panose="02020603050405020304" pitchFamily="18" charset="0"/>
              </a:rPr>
              <a:t>The 18 electron rule</a:t>
            </a:r>
            <a:endParaRPr lang="en-US" dirty="0"/>
          </a:p>
        </p:txBody>
      </p:sp>
      <p:sp>
        <p:nvSpPr>
          <p:cNvPr id="3" name="TextBox 2"/>
          <p:cNvSpPr txBox="1"/>
          <p:nvPr/>
        </p:nvSpPr>
        <p:spPr>
          <a:xfrm>
            <a:off x="407404" y="977774"/>
            <a:ext cx="8474045" cy="5755422"/>
          </a:xfrm>
          <a:prstGeom prst="rect">
            <a:avLst/>
          </a:prstGeom>
          <a:noFill/>
        </p:spPr>
        <p:txBody>
          <a:bodyPr wrap="square" rtlCol="0">
            <a:spAutoFit/>
          </a:bodyPr>
          <a:lstStyle/>
          <a:p>
            <a:r>
              <a:rPr lang="en-US" sz="1600" dirty="0" smtClean="0"/>
              <a:t>Most transition metals form compounds that obey the </a:t>
            </a:r>
            <a:r>
              <a:rPr lang="en-US" sz="1600" dirty="0" smtClean="0">
                <a:solidFill>
                  <a:srgbClr val="0000FF"/>
                </a:solidFill>
              </a:rPr>
              <a:t>18-electron rule</a:t>
            </a:r>
            <a:r>
              <a:rPr lang="en-US" sz="1600" dirty="0" smtClean="0"/>
              <a:t>.  The idea is that the metal interacts with ligands to bring the total electron count associated with the metal to 18 electrons.  This brings the metal to a rare gas configuration.</a:t>
            </a:r>
          </a:p>
          <a:p>
            <a:endParaRPr lang="en-US" sz="1600" dirty="0"/>
          </a:p>
          <a:p>
            <a:r>
              <a:rPr lang="en-US" sz="1600" dirty="0" smtClean="0"/>
              <a:t>For example, Fe has 8 valence electrons (4s</a:t>
            </a:r>
            <a:r>
              <a:rPr lang="en-US" sz="1600" baseline="30000" dirty="0" smtClean="0"/>
              <a:t>2</a:t>
            </a:r>
            <a:r>
              <a:rPr lang="en-US" sz="1600" dirty="0" smtClean="0"/>
              <a:t>3d</a:t>
            </a:r>
            <a:r>
              <a:rPr lang="en-US" sz="1600" baseline="30000" dirty="0" smtClean="0"/>
              <a:t>6</a:t>
            </a:r>
            <a:r>
              <a:rPr lang="en-US" sz="1600" dirty="0" smtClean="0"/>
              <a:t>).  If it is complexed with :C</a:t>
            </a:r>
            <a:r>
              <a:rPr lang="en-US" sz="1600" dirty="0" smtClean="0">
                <a:latin typeface="Times New Roman"/>
                <a:cs typeface="Times New Roman"/>
              </a:rPr>
              <a:t>≡</a:t>
            </a:r>
            <a:r>
              <a:rPr lang="en-US" sz="1600" dirty="0" smtClean="0">
                <a:cs typeface="Times New Roman"/>
              </a:rPr>
              <a:t>O:, each CO can donate 2 lone pair electrons to Fe.  To bring the total electron count to 18 (bringing the Fe atom to a Kr configuration), 10 more electrons (or 5 CO molecules) will be required.  Hence, we have the compound </a:t>
            </a:r>
            <a:r>
              <a:rPr lang="en-US" sz="1600" dirty="0" smtClean="0">
                <a:solidFill>
                  <a:srgbClr val="C00000"/>
                </a:solidFill>
                <a:cs typeface="Times New Roman"/>
              </a:rPr>
              <a:t>Fe(CO)</a:t>
            </a:r>
            <a:r>
              <a:rPr lang="en-US" sz="1600" baseline="-25000" dirty="0" smtClean="0">
                <a:solidFill>
                  <a:srgbClr val="C00000"/>
                </a:solidFill>
                <a:cs typeface="Times New Roman"/>
              </a:rPr>
              <a:t>5</a:t>
            </a:r>
            <a:r>
              <a:rPr lang="en-US" sz="1600" dirty="0" smtClean="0">
                <a:cs typeface="Times New Roman"/>
              </a:rPr>
              <a:t>.</a:t>
            </a:r>
            <a:r>
              <a:rPr lang="en-US" sz="1600" dirty="0" smtClean="0"/>
              <a:t> </a:t>
            </a:r>
          </a:p>
          <a:p>
            <a:endParaRPr lang="en-US" sz="1600" dirty="0"/>
          </a:p>
          <a:p>
            <a:r>
              <a:rPr lang="en-US" sz="1600" dirty="0"/>
              <a:t>Ni </a:t>
            </a:r>
            <a:r>
              <a:rPr lang="en-US" sz="1600" dirty="0" smtClean="0"/>
              <a:t>(4s</a:t>
            </a:r>
            <a:r>
              <a:rPr lang="en-US" sz="1600" baseline="30000" dirty="0" smtClean="0"/>
              <a:t>2</a:t>
            </a:r>
            <a:r>
              <a:rPr lang="en-US" sz="1600" dirty="0" smtClean="0"/>
              <a:t>3d</a:t>
            </a:r>
            <a:r>
              <a:rPr lang="en-US" sz="1600" baseline="30000" dirty="0" smtClean="0"/>
              <a:t>8</a:t>
            </a:r>
            <a:r>
              <a:rPr lang="en-US" sz="1600" dirty="0" smtClean="0"/>
              <a:t>) has 10 electrons, so only 4 CO ligands (each donating 2 electrons) are required.  Hence, </a:t>
            </a:r>
            <a:r>
              <a:rPr lang="en-US" sz="1600" dirty="0" smtClean="0">
                <a:solidFill>
                  <a:srgbClr val="C00000"/>
                </a:solidFill>
                <a:cs typeface="Times New Roman"/>
              </a:rPr>
              <a:t>Ni(CO)</a:t>
            </a:r>
            <a:r>
              <a:rPr lang="en-US" sz="1600" baseline="-25000" dirty="0" smtClean="0">
                <a:solidFill>
                  <a:srgbClr val="C00000"/>
                </a:solidFill>
                <a:cs typeface="Times New Roman"/>
              </a:rPr>
              <a:t>4</a:t>
            </a:r>
            <a:r>
              <a:rPr lang="en-US" sz="1600" dirty="0" smtClean="0">
                <a:cs typeface="Times New Roman"/>
              </a:rPr>
              <a:t>.</a:t>
            </a:r>
          </a:p>
          <a:p>
            <a:endParaRPr lang="en-US" sz="1600" dirty="0">
              <a:cs typeface="Times New Roman"/>
            </a:endParaRPr>
          </a:p>
          <a:p>
            <a:r>
              <a:rPr lang="en-US" sz="1600" dirty="0" smtClean="0">
                <a:cs typeface="Times New Roman"/>
              </a:rPr>
              <a:t>In solution, metal ions form complexes, like </a:t>
            </a:r>
            <a:r>
              <a:rPr lang="en-US" sz="1600" dirty="0" smtClean="0">
                <a:solidFill>
                  <a:srgbClr val="C00000"/>
                </a:solidFill>
                <a:cs typeface="Times New Roman"/>
              </a:rPr>
              <a:t>[Fe(H</a:t>
            </a:r>
            <a:r>
              <a:rPr lang="en-US" sz="1600" baseline="-25000" dirty="0" smtClean="0">
                <a:solidFill>
                  <a:srgbClr val="C00000"/>
                </a:solidFill>
                <a:cs typeface="Times New Roman"/>
              </a:rPr>
              <a:t>2</a:t>
            </a:r>
            <a:r>
              <a:rPr lang="en-US" sz="1600" dirty="0" smtClean="0">
                <a:solidFill>
                  <a:srgbClr val="C00000"/>
                </a:solidFill>
                <a:cs typeface="Times New Roman"/>
              </a:rPr>
              <a:t>O)</a:t>
            </a:r>
            <a:r>
              <a:rPr lang="en-US" sz="1600" baseline="-25000" dirty="0" smtClean="0">
                <a:solidFill>
                  <a:srgbClr val="C00000"/>
                </a:solidFill>
                <a:cs typeface="Times New Roman"/>
              </a:rPr>
              <a:t>6</a:t>
            </a:r>
            <a:r>
              <a:rPr lang="en-US" sz="1600" dirty="0" smtClean="0">
                <a:solidFill>
                  <a:srgbClr val="C00000"/>
                </a:solidFill>
                <a:cs typeface="Times New Roman"/>
              </a:rPr>
              <a:t>]</a:t>
            </a:r>
            <a:r>
              <a:rPr lang="en-US" sz="1600" baseline="30000" dirty="0" smtClean="0">
                <a:solidFill>
                  <a:srgbClr val="C00000"/>
                </a:solidFill>
                <a:cs typeface="Times New Roman"/>
              </a:rPr>
              <a:t>2+</a:t>
            </a:r>
            <a:r>
              <a:rPr lang="en-US" sz="1600" dirty="0" smtClean="0"/>
              <a:t>.  Fe</a:t>
            </a:r>
            <a:r>
              <a:rPr lang="en-US" sz="1600" baseline="30000" dirty="0" smtClean="0"/>
              <a:t>2+</a:t>
            </a:r>
            <a:r>
              <a:rPr lang="en-US" sz="1600" dirty="0" smtClean="0"/>
              <a:t> has 6 valence electrons (8-2), and each H</a:t>
            </a:r>
            <a:r>
              <a:rPr lang="en-US" sz="1600" baseline="-25000" dirty="0" smtClean="0"/>
              <a:t>2</a:t>
            </a:r>
            <a:r>
              <a:rPr lang="en-US" sz="1600" dirty="0" smtClean="0"/>
              <a:t>O donates 2 electrons, giving 6 + 6</a:t>
            </a:r>
            <a:r>
              <a:rPr lang="en-US" sz="1600" dirty="0" smtClean="0">
                <a:latin typeface="Times New Roman"/>
                <a:cs typeface="Times New Roman"/>
              </a:rPr>
              <a:t>×</a:t>
            </a:r>
            <a:r>
              <a:rPr lang="en-US" sz="1600" dirty="0" smtClean="0">
                <a:cs typeface="Times New Roman"/>
              </a:rPr>
              <a:t>2 = 18 e</a:t>
            </a:r>
            <a:r>
              <a:rPr lang="en-US" sz="1600" baseline="30000" dirty="0" smtClean="0">
                <a:latin typeface="Times New Roman"/>
                <a:cs typeface="Times New Roman"/>
              </a:rPr>
              <a:t>‒</a:t>
            </a:r>
            <a:r>
              <a:rPr lang="en-US" sz="1600" dirty="0" smtClean="0">
                <a:latin typeface="Times New Roman"/>
                <a:cs typeface="Times New Roman"/>
              </a:rPr>
              <a:t>.</a:t>
            </a:r>
          </a:p>
          <a:p>
            <a:endParaRPr lang="en-US" sz="1600" dirty="0" smtClean="0">
              <a:cs typeface="Times New Roman"/>
            </a:endParaRPr>
          </a:p>
          <a:p>
            <a:r>
              <a:rPr lang="en-US" sz="1600" dirty="0" smtClean="0">
                <a:cs typeface="Times New Roman"/>
              </a:rPr>
              <a:t>Many other complexes (</a:t>
            </a:r>
            <a:r>
              <a:rPr lang="en-US" sz="1600" dirty="0" smtClean="0">
                <a:solidFill>
                  <a:srgbClr val="0000FF"/>
                </a:solidFill>
                <a:cs typeface="Times New Roman"/>
              </a:rPr>
              <a:t>but not all!</a:t>
            </a:r>
            <a:r>
              <a:rPr lang="en-US" sz="1600" dirty="0" smtClean="0">
                <a:cs typeface="Times New Roman"/>
              </a:rPr>
              <a:t>) satisfy the 18-electron rule:</a:t>
            </a:r>
          </a:p>
          <a:p>
            <a:r>
              <a:rPr lang="en-US" sz="1600" dirty="0" smtClean="0">
                <a:solidFill>
                  <a:srgbClr val="C00000"/>
                </a:solidFill>
                <a:cs typeface="Times New Roman"/>
              </a:rPr>
              <a:t>[Ag(NH</a:t>
            </a:r>
            <a:r>
              <a:rPr lang="en-US" sz="1600" baseline="-25000" dirty="0" smtClean="0">
                <a:solidFill>
                  <a:srgbClr val="C00000"/>
                </a:solidFill>
                <a:cs typeface="Times New Roman"/>
              </a:rPr>
              <a:t>3</a:t>
            </a:r>
            <a:r>
              <a:rPr lang="en-US" sz="1600" dirty="0" smtClean="0">
                <a:solidFill>
                  <a:srgbClr val="C00000"/>
                </a:solidFill>
                <a:cs typeface="Times New Roman"/>
              </a:rPr>
              <a:t>)</a:t>
            </a:r>
            <a:r>
              <a:rPr lang="en-US" sz="1600" baseline="-25000" dirty="0" smtClean="0">
                <a:solidFill>
                  <a:srgbClr val="C00000"/>
                </a:solidFill>
                <a:cs typeface="Times New Roman"/>
              </a:rPr>
              <a:t>4</a:t>
            </a:r>
            <a:r>
              <a:rPr lang="en-US" sz="1600" dirty="0" smtClean="0">
                <a:solidFill>
                  <a:srgbClr val="C00000"/>
                </a:solidFill>
                <a:cs typeface="Times New Roman"/>
              </a:rPr>
              <a:t>]</a:t>
            </a:r>
            <a:r>
              <a:rPr lang="en-US" sz="1600" baseline="30000" dirty="0" smtClean="0">
                <a:solidFill>
                  <a:srgbClr val="C00000"/>
                </a:solidFill>
                <a:cs typeface="Times New Roman"/>
              </a:rPr>
              <a:t>+</a:t>
            </a:r>
            <a:r>
              <a:rPr lang="en-US" sz="1600" dirty="0" smtClean="0">
                <a:solidFill>
                  <a:srgbClr val="C00000"/>
                </a:solidFill>
                <a:cs typeface="Times New Roman"/>
              </a:rPr>
              <a:t> </a:t>
            </a:r>
            <a:r>
              <a:rPr lang="en-US" sz="1600" dirty="0" smtClean="0">
                <a:cs typeface="Times New Roman"/>
              </a:rPr>
              <a:t>; </a:t>
            </a:r>
            <a:r>
              <a:rPr lang="en-US" sz="1600" dirty="0" smtClean="0">
                <a:solidFill>
                  <a:srgbClr val="C00000"/>
                </a:solidFill>
                <a:cs typeface="Times New Roman"/>
              </a:rPr>
              <a:t>[PtCl</a:t>
            </a:r>
            <a:r>
              <a:rPr lang="en-US" sz="1600" baseline="-25000" dirty="0" smtClean="0">
                <a:solidFill>
                  <a:srgbClr val="C00000"/>
                </a:solidFill>
                <a:cs typeface="Times New Roman"/>
              </a:rPr>
              <a:t>6</a:t>
            </a:r>
            <a:r>
              <a:rPr lang="en-US" sz="1600" dirty="0" smtClean="0">
                <a:solidFill>
                  <a:srgbClr val="C00000"/>
                </a:solidFill>
                <a:cs typeface="Times New Roman"/>
              </a:rPr>
              <a:t>]</a:t>
            </a:r>
            <a:r>
              <a:rPr lang="en-US" sz="1600" baseline="30000" dirty="0" smtClean="0">
                <a:solidFill>
                  <a:srgbClr val="C00000"/>
                </a:solidFill>
                <a:cs typeface="Times New Roman"/>
              </a:rPr>
              <a:t>2</a:t>
            </a:r>
            <a:r>
              <a:rPr lang="en-US" sz="1600" baseline="30000" dirty="0" smtClean="0">
                <a:solidFill>
                  <a:srgbClr val="C00000"/>
                </a:solidFill>
                <a:latin typeface="Times New Roman"/>
                <a:cs typeface="Times New Roman"/>
              </a:rPr>
              <a:t>‒</a:t>
            </a:r>
            <a:r>
              <a:rPr lang="en-US" sz="1600" dirty="0" smtClean="0">
                <a:solidFill>
                  <a:srgbClr val="C00000"/>
                </a:solidFill>
                <a:cs typeface="Times New Roman"/>
              </a:rPr>
              <a:t> </a:t>
            </a:r>
            <a:r>
              <a:rPr lang="en-US" sz="1600" dirty="0" smtClean="0">
                <a:cs typeface="Times New Roman"/>
              </a:rPr>
              <a:t>;  </a:t>
            </a:r>
            <a:r>
              <a:rPr lang="en-US" sz="1600" dirty="0" smtClean="0">
                <a:solidFill>
                  <a:srgbClr val="C00000"/>
                </a:solidFill>
                <a:cs typeface="Times New Roman"/>
              </a:rPr>
              <a:t>Cr(C</a:t>
            </a:r>
            <a:r>
              <a:rPr lang="en-US" sz="1600" baseline="-25000" dirty="0" smtClean="0">
                <a:solidFill>
                  <a:srgbClr val="C00000"/>
                </a:solidFill>
                <a:cs typeface="Times New Roman"/>
              </a:rPr>
              <a:t>6</a:t>
            </a:r>
            <a:r>
              <a:rPr lang="en-US" sz="1600" dirty="0" smtClean="0">
                <a:solidFill>
                  <a:srgbClr val="C00000"/>
                </a:solidFill>
                <a:cs typeface="Times New Roman"/>
              </a:rPr>
              <a:t>H</a:t>
            </a:r>
            <a:r>
              <a:rPr lang="en-US" sz="1600" baseline="-25000" dirty="0" smtClean="0">
                <a:solidFill>
                  <a:srgbClr val="C00000"/>
                </a:solidFill>
                <a:cs typeface="Times New Roman"/>
              </a:rPr>
              <a:t>6</a:t>
            </a:r>
            <a:r>
              <a:rPr lang="en-US" sz="1600" dirty="0" smtClean="0">
                <a:solidFill>
                  <a:srgbClr val="C00000"/>
                </a:solidFill>
                <a:cs typeface="Times New Roman"/>
              </a:rPr>
              <a:t>)</a:t>
            </a:r>
            <a:r>
              <a:rPr lang="en-US" sz="1600" baseline="-25000" dirty="0" smtClean="0">
                <a:solidFill>
                  <a:srgbClr val="C00000"/>
                </a:solidFill>
                <a:cs typeface="Times New Roman"/>
              </a:rPr>
              <a:t>2</a:t>
            </a:r>
            <a:r>
              <a:rPr lang="en-US" sz="1600" dirty="0" smtClean="0">
                <a:cs typeface="Times New Roman"/>
              </a:rPr>
              <a:t>  ;  </a:t>
            </a:r>
            <a:r>
              <a:rPr lang="en-US" sz="1600" dirty="0" smtClean="0">
                <a:solidFill>
                  <a:srgbClr val="C00000"/>
                </a:solidFill>
                <a:cs typeface="Times New Roman"/>
              </a:rPr>
              <a:t>Fe(C</a:t>
            </a:r>
            <a:r>
              <a:rPr lang="en-US" sz="1600" baseline="-25000" dirty="0" smtClean="0">
                <a:solidFill>
                  <a:srgbClr val="C00000"/>
                </a:solidFill>
                <a:cs typeface="Times New Roman"/>
              </a:rPr>
              <a:t>5</a:t>
            </a:r>
            <a:r>
              <a:rPr lang="en-US" sz="1600" dirty="0" smtClean="0">
                <a:solidFill>
                  <a:srgbClr val="C00000"/>
                </a:solidFill>
                <a:cs typeface="Times New Roman"/>
              </a:rPr>
              <a:t>H</a:t>
            </a:r>
            <a:r>
              <a:rPr lang="en-US" sz="1600" baseline="-25000" dirty="0" smtClean="0">
                <a:solidFill>
                  <a:srgbClr val="C00000"/>
                </a:solidFill>
                <a:cs typeface="Times New Roman"/>
              </a:rPr>
              <a:t>5</a:t>
            </a:r>
            <a:r>
              <a:rPr lang="en-US" sz="1600" dirty="0" smtClean="0">
                <a:solidFill>
                  <a:srgbClr val="C00000"/>
                </a:solidFill>
                <a:cs typeface="Times New Roman"/>
              </a:rPr>
              <a:t>)</a:t>
            </a:r>
            <a:r>
              <a:rPr lang="en-US" sz="1600" baseline="-25000" dirty="0" smtClean="0">
                <a:solidFill>
                  <a:srgbClr val="C00000"/>
                </a:solidFill>
                <a:cs typeface="Times New Roman"/>
              </a:rPr>
              <a:t>2</a:t>
            </a:r>
            <a:r>
              <a:rPr lang="en-US" sz="1600" dirty="0" smtClean="0">
                <a:cs typeface="Times New Roman"/>
              </a:rPr>
              <a:t> ;  </a:t>
            </a:r>
            <a:r>
              <a:rPr lang="en-US" sz="1600" dirty="0" smtClean="0">
                <a:solidFill>
                  <a:srgbClr val="C00000"/>
                </a:solidFill>
                <a:cs typeface="Times New Roman"/>
              </a:rPr>
              <a:t>Co(CO)</a:t>
            </a:r>
            <a:r>
              <a:rPr lang="en-US" sz="1600" baseline="-25000" dirty="0" smtClean="0">
                <a:solidFill>
                  <a:srgbClr val="C00000"/>
                </a:solidFill>
                <a:cs typeface="Times New Roman"/>
              </a:rPr>
              <a:t>3</a:t>
            </a:r>
            <a:r>
              <a:rPr lang="en-US" sz="1600" dirty="0" smtClean="0">
                <a:solidFill>
                  <a:srgbClr val="C00000"/>
                </a:solidFill>
                <a:cs typeface="Times New Roman"/>
              </a:rPr>
              <a:t>NO</a:t>
            </a:r>
          </a:p>
          <a:p>
            <a:r>
              <a:rPr lang="en-US" sz="1600" dirty="0" smtClean="0">
                <a:cs typeface="Times New Roman"/>
              </a:rPr>
              <a:t>Here, :NH</a:t>
            </a:r>
            <a:r>
              <a:rPr lang="en-US" sz="1600" baseline="-25000" dirty="0" smtClean="0">
                <a:cs typeface="Times New Roman"/>
              </a:rPr>
              <a:t>3</a:t>
            </a:r>
            <a:r>
              <a:rPr lang="en-US" sz="1600" dirty="0" smtClean="0">
                <a:cs typeface="Times New Roman"/>
              </a:rPr>
              <a:t>, Cl</a:t>
            </a:r>
            <a:r>
              <a:rPr lang="en-US" sz="1600" baseline="30000" dirty="0" smtClean="0">
                <a:latin typeface="Times New Roman"/>
                <a:cs typeface="Times New Roman"/>
              </a:rPr>
              <a:t>‒</a:t>
            </a:r>
            <a:r>
              <a:rPr lang="en-US" sz="1600" dirty="0" smtClean="0">
                <a:cs typeface="Times New Roman"/>
              </a:rPr>
              <a:t>, and CO each donate two electrons, functioning as a Lewis base donating a pair of electrons in a </a:t>
            </a:r>
            <a:r>
              <a:rPr lang="el-GR" sz="1600" dirty="0" smtClean="0">
                <a:latin typeface="Times New Roman"/>
                <a:cs typeface="Times New Roman"/>
              </a:rPr>
              <a:t>σ</a:t>
            </a:r>
            <a:r>
              <a:rPr lang="en-US" sz="1600" dirty="0" smtClean="0">
                <a:cs typeface="Times New Roman"/>
              </a:rPr>
              <a:t>-fashion.  Each of the 6 </a:t>
            </a:r>
            <a:r>
              <a:rPr lang="el-GR" sz="1600" dirty="0" smtClean="0">
                <a:latin typeface="Times New Roman"/>
                <a:cs typeface="Times New Roman"/>
              </a:rPr>
              <a:t>π</a:t>
            </a:r>
            <a:r>
              <a:rPr lang="en-US" sz="1600" dirty="0" smtClean="0">
                <a:cs typeface="Times New Roman"/>
              </a:rPr>
              <a:t>-electrons in benzene, or the 5 </a:t>
            </a:r>
            <a:r>
              <a:rPr lang="el-GR" sz="1600" dirty="0">
                <a:latin typeface="Times New Roman"/>
                <a:cs typeface="Times New Roman"/>
              </a:rPr>
              <a:t>π</a:t>
            </a:r>
            <a:r>
              <a:rPr lang="en-US" sz="1600" dirty="0">
                <a:cs typeface="Times New Roman"/>
              </a:rPr>
              <a:t>-electrons </a:t>
            </a:r>
            <a:r>
              <a:rPr lang="en-US" sz="1600" dirty="0" smtClean="0">
                <a:cs typeface="Times New Roman"/>
              </a:rPr>
              <a:t>in C</a:t>
            </a:r>
            <a:r>
              <a:rPr lang="en-US" sz="1600" baseline="-25000" dirty="0" smtClean="0">
                <a:cs typeface="Times New Roman"/>
              </a:rPr>
              <a:t>5</a:t>
            </a:r>
            <a:r>
              <a:rPr lang="en-US" sz="1600" dirty="0" smtClean="0">
                <a:cs typeface="Times New Roman"/>
              </a:rPr>
              <a:t>H</a:t>
            </a:r>
            <a:r>
              <a:rPr lang="en-US" sz="1600" baseline="-25000" dirty="0" smtClean="0">
                <a:cs typeface="Times New Roman"/>
              </a:rPr>
              <a:t>5 </a:t>
            </a:r>
            <a:r>
              <a:rPr lang="en-US" sz="1600" dirty="0" smtClean="0">
                <a:cs typeface="Times New Roman"/>
              </a:rPr>
              <a:t>is shared with the metal, to give 18 electrons in Cr(C</a:t>
            </a:r>
            <a:r>
              <a:rPr lang="en-US" sz="1600" baseline="-25000" dirty="0" smtClean="0">
                <a:cs typeface="Times New Roman"/>
              </a:rPr>
              <a:t>6</a:t>
            </a:r>
            <a:r>
              <a:rPr lang="en-US" sz="1600" dirty="0" smtClean="0">
                <a:cs typeface="Times New Roman"/>
              </a:rPr>
              <a:t>H</a:t>
            </a:r>
            <a:r>
              <a:rPr lang="en-US" sz="1600" baseline="-25000" dirty="0" smtClean="0">
                <a:cs typeface="Times New Roman"/>
              </a:rPr>
              <a:t>6</a:t>
            </a:r>
            <a:r>
              <a:rPr lang="en-US" sz="1600" dirty="0" smtClean="0">
                <a:cs typeface="Times New Roman"/>
              </a:rPr>
              <a:t>)</a:t>
            </a:r>
            <a:r>
              <a:rPr lang="en-US" sz="1600" baseline="-25000" dirty="0" smtClean="0">
                <a:cs typeface="Times New Roman"/>
              </a:rPr>
              <a:t>2</a:t>
            </a:r>
            <a:r>
              <a:rPr lang="en-US" sz="1600" dirty="0" smtClean="0">
                <a:cs typeface="Times New Roman"/>
              </a:rPr>
              <a:t> or Fe(C</a:t>
            </a:r>
            <a:r>
              <a:rPr lang="en-US" sz="1600" baseline="-25000" dirty="0" smtClean="0">
                <a:cs typeface="Times New Roman"/>
              </a:rPr>
              <a:t>5</a:t>
            </a:r>
            <a:r>
              <a:rPr lang="en-US" sz="1600" dirty="0" smtClean="0">
                <a:cs typeface="Times New Roman"/>
              </a:rPr>
              <a:t>H</a:t>
            </a:r>
            <a:r>
              <a:rPr lang="en-US" sz="1600" baseline="-25000" dirty="0" smtClean="0">
                <a:cs typeface="Times New Roman"/>
              </a:rPr>
              <a:t>5</a:t>
            </a:r>
            <a:r>
              <a:rPr lang="en-US" sz="1600" dirty="0" smtClean="0">
                <a:cs typeface="Times New Roman"/>
              </a:rPr>
              <a:t>)</a:t>
            </a:r>
            <a:r>
              <a:rPr lang="en-US" sz="1600" baseline="-25000" dirty="0" smtClean="0">
                <a:cs typeface="Times New Roman"/>
              </a:rPr>
              <a:t>2</a:t>
            </a:r>
            <a:r>
              <a:rPr lang="en-US" sz="1600" dirty="0" smtClean="0">
                <a:cs typeface="Times New Roman"/>
              </a:rPr>
              <a:t>.  In Co(CO)</a:t>
            </a:r>
            <a:r>
              <a:rPr lang="en-US" sz="1600" baseline="-25000" dirty="0" smtClean="0">
                <a:cs typeface="Times New Roman"/>
              </a:rPr>
              <a:t>3</a:t>
            </a:r>
            <a:r>
              <a:rPr lang="en-US" sz="1600" dirty="0" smtClean="0">
                <a:cs typeface="Times New Roman"/>
              </a:rPr>
              <a:t>NO, the NO binds via 3 electrons, one from its unpaired electron and two from its </a:t>
            </a:r>
            <a:r>
              <a:rPr lang="el-GR" sz="1600" dirty="0">
                <a:latin typeface="Times New Roman"/>
                <a:cs typeface="Times New Roman"/>
              </a:rPr>
              <a:t>π</a:t>
            </a:r>
            <a:r>
              <a:rPr lang="en-US" sz="1600" dirty="0" smtClean="0">
                <a:cs typeface="Times New Roman"/>
              </a:rPr>
              <a:t>-system.  In some other cases, NO only binds through a single electron. </a:t>
            </a:r>
            <a:endParaRPr lang="en-US" sz="1600" dirty="0">
              <a:cs typeface="Times New Roman"/>
            </a:endParaRPr>
          </a:p>
          <a:p>
            <a:endParaRPr lang="en-US" sz="1600" dirty="0"/>
          </a:p>
        </p:txBody>
      </p:sp>
    </p:spTree>
    <p:extLst>
      <p:ext uri="{BB962C8B-B14F-4D97-AF65-F5344CB8AC3E}">
        <p14:creationId xmlns:p14="http://schemas.microsoft.com/office/powerpoint/2010/main" val="3476111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60" y="142875"/>
            <a:ext cx="8581061" cy="816792"/>
          </a:xfrm>
        </p:spPr>
        <p:txBody>
          <a:bodyPr>
            <a:noAutofit/>
          </a:bodyPr>
          <a:lstStyle/>
          <a:p>
            <a:r>
              <a:rPr lang="en-US" sz="2800" dirty="0" smtClean="0">
                <a:solidFill>
                  <a:srgbClr val="C00000"/>
                </a:solidFill>
                <a:latin typeface="Times New Roman" panose="02020603050405020304" pitchFamily="18" charset="0"/>
                <a:cs typeface="Times New Roman" panose="02020603050405020304" pitchFamily="18" charset="0"/>
              </a:rPr>
              <a:t>Other examples </a:t>
            </a:r>
            <a:br>
              <a:rPr lang="en-US" sz="2800" dirty="0" smtClean="0">
                <a:solidFill>
                  <a:srgbClr val="C00000"/>
                </a:solidFill>
                <a:latin typeface="Times New Roman" panose="02020603050405020304" pitchFamily="18" charset="0"/>
                <a:cs typeface="Times New Roman" panose="02020603050405020304" pitchFamily="18" charset="0"/>
              </a:rPr>
            </a:br>
            <a:r>
              <a:rPr lang="en-US" sz="2800" dirty="0" smtClean="0">
                <a:solidFill>
                  <a:srgbClr val="C00000"/>
                </a:solidFill>
                <a:latin typeface="Times New Roman" panose="02020603050405020304" pitchFamily="18" charset="0"/>
                <a:cs typeface="Times New Roman" panose="02020603050405020304" pitchFamily="18" charset="0"/>
              </a:rPr>
              <a:t>(good electron counting problems for your students):</a:t>
            </a:r>
            <a:endParaRPr lang="en-US" sz="2800" dirty="0"/>
          </a:p>
        </p:txBody>
      </p:sp>
      <p:sp>
        <p:nvSpPr>
          <p:cNvPr id="4" name="TextBox 3"/>
          <p:cNvSpPr txBox="1"/>
          <p:nvPr/>
        </p:nvSpPr>
        <p:spPr>
          <a:xfrm>
            <a:off x="787651" y="1285592"/>
            <a:ext cx="3594226" cy="5262979"/>
          </a:xfrm>
          <a:prstGeom prst="rect">
            <a:avLst/>
          </a:prstGeom>
          <a:noFill/>
        </p:spPr>
        <p:txBody>
          <a:bodyPr wrap="square" rtlCol="0">
            <a:spAutoFit/>
          </a:bodyPr>
          <a:lstStyle/>
          <a:p>
            <a:r>
              <a:rPr lang="en-US" dirty="0" smtClean="0"/>
              <a:t>[</a:t>
            </a:r>
            <a:r>
              <a:rPr lang="en-US" dirty="0" err="1" smtClean="0"/>
              <a:t>Mn</a:t>
            </a:r>
            <a:r>
              <a:rPr lang="en-US" dirty="0" smtClean="0"/>
              <a:t>(CO)</a:t>
            </a:r>
            <a:r>
              <a:rPr lang="en-US" baseline="-25000" dirty="0" smtClean="0"/>
              <a:t>5</a:t>
            </a:r>
            <a:r>
              <a:rPr lang="en-US" dirty="0" smtClean="0"/>
              <a:t>C</a:t>
            </a:r>
            <a:r>
              <a:rPr lang="en-US" baseline="-25000" dirty="0" smtClean="0"/>
              <a:t>2</a:t>
            </a:r>
            <a:r>
              <a:rPr lang="en-US" dirty="0" smtClean="0"/>
              <a:t>H</a:t>
            </a:r>
            <a:r>
              <a:rPr lang="en-US" baseline="-25000" dirty="0" smtClean="0"/>
              <a:t>4</a:t>
            </a:r>
            <a:r>
              <a:rPr lang="en-US" dirty="0" smtClean="0"/>
              <a:t>]</a:t>
            </a:r>
            <a:r>
              <a:rPr lang="en-US" baseline="30000" dirty="0" smtClean="0"/>
              <a:t>+</a:t>
            </a:r>
          </a:p>
          <a:p>
            <a:r>
              <a:rPr lang="en-US" dirty="0" smtClean="0"/>
              <a:t>(the ethylene shares 2 electrons from its </a:t>
            </a:r>
            <a:r>
              <a:rPr lang="el-GR" dirty="0" smtClean="0">
                <a:latin typeface="Times New Roman"/>
                <a:cs typeface="Times New Roman"/>
              </a:rPr>
              <a:t>π</a:t>
            </a:r>
            <a:r>
              <a:rPr lang="en-US" dirty="0" smtClean="0"/>
              <a:t>–bond with the metal)</a:t>
            </a:r>
          </a:p>
          <a:p>
            <a:endParaRPr lang="en-US" dirty="0"/>
          </a:p>
          <a:p>
            <a:r>
              <a:rPr lang="en-US" dirty="0" err="1" smtClean="0"/>
              <a:t>HCo</a:t>
            </a:r>
            <a:r>
              <a:rPr lang="en-US" dirty="0" smtClean="0"/>
              <a:t>(CO)</a:t>
            </a:r>
            <a:r>
              <a:rPr lang="en-US" baseline="-25000" dirty="0" smtClean="0"/>
              <a:t>4</a:t>
            </a:r>
            <a:r>
              <a:rPr lang="en-US" dirty="0" smtClean="0"/>
              <a:t>  or its anion, [</a:t>
            </a:r>
            <a:r>
              <a:rPr lang="en-US" dirty="0"/>
              <a:t>Co(CO)</a:t>
            </a:r>
            <a:r>
              <a:rPr lang="en-US" baseline="-25000" dirty="0"/>
              <a:t>4</a:t>
            </a:r>
            <a:r>
              <a:rPr lang="en-US" dirty="0" smtClean="0"/>
              <a:t>]</a:t>
            </a:r>
            <a:r>
              <a:rPr lang="en-US" baseline="30000" dirty="0" smtClean="0">
                <a:latin typeface="Times New Roman"/>
                <a:cs typeface="Times New Roman"/>
              </a:rPr>
              <a:t>‒</a:t>
            </a:r>
            <a:r>
              <a:rPr lang="en-US" dirty="0" smtClean="0">
                <a:latin typeface="Times New Roman"/>
                <a:cs typeface="Times New Roman"/>
              </a:rPr>
              <a:t> </a:t>
            </a:r>
          </a:p>
          <a:p>
            <a:endParaRPr lang="en-US" baseline="-25000" dirty="0">
              <a:latin typeface="Times New Roman"/>
              <a:cs typeface="Times New Roman"/>
            </a:endParaRPr>
          </a:p>
          <a:p>
            <a:r>
              <a:rPr lang="en-US" dirty="0" smtClean="0">
                <a:cs typeface="Times New Roman"/>
              </a:rPr>
              <a:t>Ni(C</a:t>
            </a:r>
            <a:r>
              <a:rPr lang="en-US" baseline="-25000" dirty="0" smtClean="0">
                <a:cs typeface="Times New Roman"/>
              </a:rPr>
              <a:t>5</a:t>
            </a:r>
            <a:r>
              <a:rPr lang="en-US" dirty="0" smtClean="0">
                <a:cs typeface="Times New Roman"/>
              </a:rPr>
              <a:t>H</a:t>
            </a:r>
            <a:r>
              <a:rPr lang="en-US" baseline="-25000" dirty="0" smtClean="0">
                <a:cs typeface="Times New Roman"/>
              </a:rPr>
              <a:t>5</a:t>
            </a:r>
            <a:r>
              <a:rPr lang="en-US" dirty="0" smtClean="0">
                <a:cs typeface="Times New Roman"/>
              </a:rPr>
              <a:t>)NO   - does the NO bind through 1 electron, or 3 electrons?</a:t>
            </a:r>
          </a:p>
          <a:p>
            <a:r>
              <a:rPr lang="en-US" dirty="0" smtClean="0">
                <a:cs typeface="Times New Roman"/>
              </a:rPr>
              <a:t>This matters, structurally.  When it binds through 1 electron, the M-N-O bond is bent, as in CH</a:t>
            </a:r>
            <a:r>
              <a:rPr lang="en-US" baseline="-25000" dirty="0" smtClean="0">
                <a:cs typeface="Times New Roman"/>
              </a:rPr>
              <a:t>3</a:t>
            </a:r>
            <a:r>
              <a:rPr lang="en-US" dirty="0" smtClean="0">
                <a:cs typeface="Times New Roman"/>
              </a:rPr>
              <a:t>NO; when it binds through 3 electrons, it is linear.</a:t>
            </a:r>
          </a:p>
          <a:p>
            <a:endParaRPr lang="en-US" dirty="0">
              <a:cs typeface="Times New Roman"/>
            </a:endParaRPr>
          </a:p>
          <a:p>
            <a:r>
              <a:rPr lang="en-US" dirty="0" err="1" smtClean="0">
                <a:cs typeface="Times New Roman"/>
              </a:rPr>
              <a:t>Mn</a:t>
            </a:r>
            <a:r>
              <a:rPr lang="en-US" dirty="0" smtClean="0">
                <a:cs typeface="Times New Roman"/>
              </a:rPr>
              <a:t>(C</a:t>
            </a:r>
            <a:r>
              <a:rPr lang="en-US" baseline="-25000" dirty="0" smtClean="0">
                <a:cs typeface="Times New Roman"/>
              </a:rPr>
              <a:t>3</a:t>
            </a:r>
            <a:r>
              <a:rPr lang="en-US" dirty="0" smtClean="0">
                <a:cs typeface="Times New Roman"/>
              </a:rPr>
              <a:t>H</a:t>
            </a:r>
            <a:r>
              <a:rPr lang="en-US" baseline="-25000" dirty="0" smtClean="0">
                <a:cs typeface="Times New Roman"/>
              </a:rPr>
              <a:t>5</a:t>
            </a:r>
            <a:r>
              <a:rPr lang="en-US" dirty="0" smtClean="0">
                <a:cs typeface="Times New Roman"/>
              </a:rPr>
              <a:t>)(CO)</a:t>
            </a:r>
            <a:r>
              <a:rPr lang="en-US" baseline="-25000" dirty="0" smtClean="0">
                <a:cs typeface="Times New Roman"/>
              </a:rPr>
              <a:t>4</a:t>
            </a:r>
            <a:r>
              <a:rPr lang="en-US" dirty="0" smtClean="0">
                <a:cs typeface="Times New Roman"/>
              </a:rPr>
              <a:t>  - the allyl radical, C</a:t>
            </a:r>
            <a:r>
              <a:rPr lang="en-US" baseline="-25000" dirty="0" smtClean="0">
                <a:cs typeface="Times New Roman"/>
              </a:rPr>
              <a:t>3</a:t>
            </a:r>
            <a:r>
              <a:rPr lang="en-US" dirty="0" smtClean="0">
                <a:cs typeface="Times New Roman"/>
              </a:rPr>
              <a:t>H</a:t>
            </a:r>
            <a:r>
              <a:rPr lang="en-US" baseline="-25000" dirty="0" smtClean="0">
                <a:cs typeface="Times New Roman"/>
              </a:rPr>
              <a:t>5 </a:t>
            </a:r>
            <a:r>
              <a:rPr lang="en-US" dirty="0" smtClean="0">
                <a:cs typeface="Times New Roman"/>
              </a:rPr>
              <a:t>, is similar to NO.  It can bond through one electron (a </a:t>
            </a:r>
            <a:r>
              <a:rPr lang="en-US" dirty="0" err="1" smtClean="0">
                <a:cs typeface="Times New Roman"/>
              </a:rPr>
              <a:t>monohapto</a:t>
            </a:r>
            <a:r>
              <a:rPr lang="en-US" dirty="0" smtClean="0">
                <a:cs typeface="Times New Roman"/>
              </a:rPr>
              <a:t> complex) or through three electrons (a </a:t>
            </a:r>
            <a:r>
              <a:rPr lang="en-US" dirty="0" err="1" smtClean="0">
                <a:cs typeface="Times New Roman"/>
              </a:rPr>
              <a:t>trihapto</a:t>
            </a:r>
            <a:r>
              <a:rPr lang="en-US" dirty="0" smtClean="0">
                <a:cs typeface="Times New Roman"/>
              </a:rPr>
              <a:t> complex). Which is this?</a:t>
            </a:r>
            <a:endParaRPr lang="en-US" dirty="0"/>
          </a:p>
        </p:txBody>
      </p:sp>
    </p:spTree>
    <p:extLst>
      <p:ext uri="{BB962C8B-B14F-4D97-AF65-F5344CB8AC3E}">
        <p14:creationId xmlns:p14="http://schemas.microsoft.com/office/powerpoint/2010/main" val="3252905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60" y="142875"/>
            <a:ext cx="8581061" cy="816792"/>
          </a:xfrm>
        </p:spPr>
        <p:txBody>
          <a:bodyPr>
            <a:noAutofit/>
          </a:bodyPr>
          <a:lstStyle/>
          <a:p>
            <a:r>
              <a:rPr lang="en-US" sz="2800" dirty="0" smtClean="0">
                <a:solidFill>
                  <a:srgbClr val="C00000"/>
                </a:solidFill>
                <a:latin typeface="Times New Roman" panose="02020603050405020304" pitchFamily="18" charset="0"/>
                <a:cs typeface="Times New Roman" panose="02020603050405020304" pitchFamily="18" charset="0"/>
              </a:rPr>
              <a:t>Other examples </a:t>
            </a:r>
            <a:br>
              <a:rPr lang="en-US" sz="2800" dirty="0" smtClean="0">
                <a:solidFill>
                  <a:srgbClr val="C00000"/>
                </a:solidFill>
                <a:latin typeface="Times New Roman" panose="02020603050405020304" pitchFamily="18" charset="0"/>
                <a:cs typeface="Times New Roman" panose="02020603050405020304" pitchFamily="18" charset="0"/>
              </a:rPr>
            </a:br>
            <a:r>
              <a:rPr lang="en-US" sz="2800" dirty="0" smtClean="0">
                <a:solidFill>
                  <a:srgbClr val="C00000"/>
                </a:solidFill>
                <a:latin typeface="Times New Roman" panose="02020603050405020304" pitchFamily="18" charset="0"/>
                <a:cs typeface="Times New Roman" panose="02020603050405020304" pitchFamily="18" charset="0"/>
              </a:rPr>
              <a:t>(good electron counting problems for your students):</a:t>
            </a:r>
            <a:endParaRPr lang="en-US" sz="2800" dirty="0"/>
          </a:p>
        </p:txBody>
      </p:sp>
      <p:sp>
        <p:nvSpPr>
          <p:cNvPr id="4" name="TextBox 3"/>
          <p:cNvSpPr txBox="1"/>
          <p:nvPr/>
        </p:nvSpPr>
        <p:spPr>
          <a:xfrm>
            <a:off x="787651" y="1285592"/>
            <a:ext cx="3594226" cy="5262979"/>
          </a:xfrm>
          <a:prstGeom prst="rect">
            <a:avLst/>
          </a:prstGeom>
          <a:noFill/>
        </p:spPr>
        <p:txBody>
          <a:bodyPr wrap="square" rtlCol="0">
            <a:spAutoFit/>
          </a:bodyPr>
          <a:lstStyle/>
          <a:p>
            <a:r>
              <a:rPr lang="en-US" dirty="0" smtClean="0"/>
              <a:t>[</a:t>
            </a:r>
            <a:r>
              <a:rPr lang="en-US" dirty="0" err="1" smtClean="0"/>
              <a:t>Mn</a:t>
            </a:r>
            <a:r>
              <a:rPr lang="en-US" dirty="0" smtClean="0"/>
              <a:t>(CO)</a:t>
            </a:r>
            <a:r>
              <a:rPr lang="en-US" baseline="-25000" dirty="0" smtClean="0"/>
              <a:t>5</a:t>
            </a:r>
            <a:r>
              <a:rPr lang="en-US" dirty="0" smtClean="0"/>
              <a:t>C</a:t>
            </a:r>
            <a:r>
              <a:rPr lang="en-US" baseline="-25000" dirty="0" smtClean="0"/>
              <a:t>2</a:t>
            </a:r>
            <a:r>
              <a:rPr lang="en-US" dirty="0" smtClean="0"/>
              <a:t>H</a:t>
            </a:r>
            <a:r>
              <a:rPr lang="en-US" baseline="-25000" dirty="0" smtClean="0"/>
              <a:t>4</a:t>
            </a:r>
            <a:r>
              <a:rPr lang="en-US" dirty="0" smtClean="0"/>
              <a:t>]</a:t>
            </a:r>
            <a:r>
              <a:rPr lang="en-US" baseline="30000" dirty="0" smtClean="0"/>
              <a:t>+</a:t>
            </a:r>
          </a:p>
          <a:p>
            <a:r>
              <a:rPr lang="en-US" dirty="0" smtClean="0"/>
              <a:t>(the ethylene shares 2 electrons from its </a:t>
            </a:r>
            <a:r>
              <a:rPr lang="el-GR" dirty="0" smtClean="0">
                <a:latin typeface="Times New Roman"/>
                <a:cs typeface="Times New Roman"/>
              </a:rPr>
              <a:t>π</a:t>
            </a:r>
            <a:r>
              <a:rPr lang="en-US" dirty="0" smtClean="0"/>
              <a:t>–bond with the metal)</a:t>
            </a:r>
          </a:p>
          <a:p>
            <a:endParaRPr lang="en-US" dirty="0"/>
          </a:p>
          <a:p>
            <a:r>
              <a:rPr lang="en-US" dirty="0" err="1" smtClean="0"/>
              <a:t>HCo</a:t>
            </a:r>
            <a:r>
              <a:rPr lang="en-US" dirty="0" smtClean="0"/>
              <a:t>(CO)</a:t>
            </a:r>
            <a:r>
              <a:rPr lang="en-US" baseline="-25000" dirty="0" smtClean="0"/>
              <a:t>4</a:t>
            </a:r>
            <a:r>
              <a:rPr lang="en-US" dirty="0" smtClean="0"/>
              <a:t>  or its anion, [</a:t>
            </a:r>
            <a:r>
              <a:rPr lang="en-US" dirty="0"/>
              <a:t>Co(CO)</a:t>
            </a:r>
            <a:r>
              <a:rPr lang="en-US" baseline="-25000" dirty="0"/>
              <a:t>4</a:t>
            </a:r>
            <a:r>
              <a:rPr lang="en-US" dirty="0" smtClean="0"/>
              <a:t>]</a:t>
            </a:r>
            <a:r>
              <a:rPr lang="en-US" baseline="30000" dirty="0" smtClean="0">
                <a:latin typeface="Times New Roman"/>
                <a:cs typeface="Times New Roman"/>
              </a:rPr>
              <a:t>‒</a:t>
            </a:r>
            <a:r>
              <a:rPr lang="en-US" dirty="0" smtClean="0">
                <a:latin typeface="Times New Roman"/>
                <a:cs typeface="Times New Roman"/>
              </a:rPr>
              <a:t> </a:t>
            </a:r>
          </a:p>
          <a:p>
            <a:endParaRPr lang="en-US" baseline="-25000" dirty="0">
              <a:latin typeface="Times New Roman"/>
              <a:cs typeface="Times New Roman"/>
            </a:endParaRPr>
          </a:p>
          <a:p>
            <a:r>
              <a:rPr lang="en-US" dirty="0" smtClean="0">
                <a:cs typeface="Times New Roman"/>
              </a:rPr>
              <a:t>Ni(C</a:t>
            </a:r>
            <a:r>
              <a:rPr lang="en-US" baseline="-25000" dirty="0" smtClean="0">
                <a:cs typeface="Times New Roman"/>
              </a:rPr>
              <a:t>5</a:t>
            </a:r>
            <a:r>
              <a:rPr lang="en-US" dirty="0" smtClean="0">
                <a:cs typeface="Times New Roman"/>
              </a:rPr>
              <a:t>H</a:t>
            </a:r>
            <a:r>
              <a:rPr lang="en-US" baseline="-25000" dirty="0" smtClean="0">
                <a:cs typeface="Times New Roman"/>
              </a:rPr>
              <a:t>5</a:t>
            </a:r>
            <a:r>
              <a:rPr lang="en-US" dirty="0" smtClean="0">
                <a:cs typeface="Times New Roman"/>
              </a:rPr>
              <a:t>)NO   - does the NO bind through 1 electron, or 3 electrons?</a:t>
            </a:r>
          </a:p>
          <a:p>
            <a:r>
              <a:rPr lang="en-US" dirty="0" smtClean="0">
                <a:cs typeface="Times New Roman"/>
              </a:rPr>
              <a:t>This matters, structurally.  When it binds through 1 electron, the M-N-O bond is bent, as in CH</a:t>
            </a:r>
            <a:r>
              <a:rPr lang="en-US" baseline="-25000" dirty="0" smtClean="0">
                <a:cs typeface="Times New Roman"/>
              </a:rPr>
              <a:t>3</a:t>
            </a:r>
            <a:r>
              <a:rPr lang="en-US" dirty="0" smtClean="0">
                <a:cs typeface="Times New Roman"/>
              </a:rPr>
              <a:t>NO; when it binds through 3 electrons, it is linear.</a:t>
            </a:r>
          </a:p>
          <a:p>
            <a:endParaRPr lang="en-US" dirty="0">
              <a:cs typeface="Times New Roman"/>
            </a:endParaRPr>
          </a:p>
          <a:p>
            <a:r>
              <a:rPr lang="en-US" dirty="0" err="1" smtClean="0">
                <a:cs typeface="Times New Roman"/>
              </a:rPr>
              <a:t>Mn</a:t>
            </a:r>
            <a:r>
              <a:rPr lang="en-US" dirty="0" smtClean="0">
                <a:cs typeface="Times New Roman"/>
              </a:rPr>
              <a:t>(C</a:t>
            </a:r>
            <a:r>
              <a:rPr lang="en-US" baseline="-25000" dirty="0" smtClean="0">
                <a:cs typeface="Times New Roman"/>
              </a:rPr>
              <a:t>3</a:t>
            </a:r>
            <a:r>
              <a:rPr lang="en-US" dirty="0" smtClean="0">
                <a:cs typeface="Times New Roman"/>
              </a:rPr>
              <a:t>H</a:t>
            </a:r>
            <a:r>
              <a:rPr lang="en-US" baseline="-25000" dirty="0" smtClean="0">
                <a:cs typeface="Times New Roman"/>
              </a:rPr>
              <a:t>5</a:t>
            </a:r>
            <a:r>
              <a:rPr lang="en-US" dirty="0" smtClean="0">
                <a:cs typeface="Times New Roman"/>
              </a:rPr>
              <a:t>)(CO)</a:t>
            </a:r>
            <a:r>
              <a:rPr lang="en-US" baseline="-25000" dirty="0" smtClean="0">
                <a:cs typeface="Times New Roman"/>
              </a:rPr>
              <a:t>4</a:t>
            </a:r>
            <a:r>
              <a:rPr lang="en-US" dirty="0" smtClean="0">
                <a:cs typeface="Times New Roman"/>
              </a:rPr>
              <a:t>  - the allyl radical, C</a:t>
            </a:r>
            <a:r>
              <a:rPr lang="en-US" baseline="-25000" dirty="0" smtClean="0">
                <a:cs typeface="Times New Roman"/>
              </a:rPr>
              <a:t>3</a:t>
            </a:r>
            <a:r>
              <a:rPr lang="en-US" dirty="0" smtClean="0">
                <a:cs typeface="Times New Roman"/>
              </a:rPr>
              <a:t>H</a:t>
            </a:r>
            <a:r>
              <a:rPr lang="en-US" baseline="-25000" dirty="0" smtClean="0">
                <a:cs typeface="Times New Roman"/>
              </a:rPr>
              <a:t>5 </a:t>
            </a:r>
            <a:r>
              <a:rPr lang="en-US" dirty="0" smtClean="0">
                <a:cs typeface="Times New Roman"/>
              </a:rPr>
              <a:t>, is similar to NO.  It can bond through one electron (a </a:t>
            </a:r>
            <a:r>
              <a:rPr lang="en-US" dirty="0" err="1" smtClean="0">
                <a:cs typeface="Times New Roman"/>
              </a:rPr>
              <a:t>monohapto</a:t>
            </a:r>
            <a:r>
              <a:rPr lang="en-US" dirty="0" smtClean="0">
                <a:cs typeface="Times New Roman"/>
              </a:rPr>
              <a:t> complex) or through three electrons (a </a:t>
            </a:r>
            <a:r>
              <a:rPr lang="en-US" dirty="0" err="1" smtClean="0">
                <a:cs typeface="Times New Roman"/>
              </a:rPr>
              <a:t>trihapto</a:t>
            </a:r>
            <a:r>
              <a:rPr lang="en-US" dirty="0" smtClean="0">
                <a:cs typeface="Times New Roman"/>
              </a:rPr>
              <a:t> complex). Which is this?</a:t>
            </a:r>
            <a:endParaRPr lang="en-US" dirty="0"/>
          </a:p>
        </p:txBody>
      </p:sp>
      <p:sp>
        <p:nvSpPr>
          <p:cNvPr id="3" name="TextBox 2"/>
          <p:cNvSpPr txBox="1"/>
          <p:nvPr/>
        </p:nvSpPr>
        <p:spPr>
          <a:xfrm>
            <a:off x="4553893" y="1285592"/>
            <a:ext cx="4445252" cy="954107"/>
          </a:xfrm>
          <a:prstGeom prst="rect">
            <a:avLst/>
          </a:prstGeom>
          <a:noFill/>
        </p:spPr>
        <p:txBody>
          <a:bodyPr wrap="square" rtlCol="0">
            <a:spAutoFit/>
          </a:bodyPr>
          <a:lstStyle/>
          <a:p>
            <a:r>
              <a:rPr lang="en-US" sz="1400" dirty="0" err="1" smtClean="0">
                <a:solidFill>
                  <a:srgbClr val="0000FF"/>
                </a:solidFill>
              </a:rPr>
              <a:t>Mn</a:t>
            </a:r>
            <a:r>
              <a:rPr lang="en-US" sz="1400" dirty="0" smtClean="0">
                <a:solidFill>
                  <a:srgbClr val="0000FF"/>
                </a:solidFill>
              </a:rPr>
              <a:t> is in group 7, so it starts with 7 e</a:t>
            </a:r>
            <a:r>
              <a:rPr lang="en-US" sz="1400" baseline="30000" dirty="0" smtClean="0">
                <a:solidFill>
                  <a:srgbClr val="0000FF"/>
                </a:solidFill>
                <a:latin typeface="Times New Roman"/>
                <a:cs typeface="Times New Roman"/>
              </a:rPr>
              <a:t>‒</a:t>
            </a:r>
            <a:r>
              <a:rPr lang="en-US" sz="1400" dirty="0" smtClean="0">
                <a:solidFill>
                  <a:srgbClr val="0000FF"/>
                </a:solidFill>
                <a:latin typeface="Times New Roman"/>
                <a:cs typeface="Times New Roman"/>
              </a:rPr>
              <a:t>. </a:t>
            </a:r>
            <a:r>
              <a:rPr lang="en-US" sz="1400" dirty="0" smtClean="0">
                <a:solidFill>
                  <a:srgbClr val="0000FF"/>
                </a:solidFill>
                <a:cs typeface="Times New Roman"/>
              </a:rPr>
              <a:t>Each CO donates 2 </a:t>
            </a:r>
            <a:r>
              <a:rPr lang="en-US" sz="1400" dirty="0">
                <a:solidFill>
                  <a:srgbClr val="0000FF"/>
                </a:solidFill>
              </a:rPr>
              <a:t>e</a:t>
            </a:r>
            <a:r>
              <a:rPr lang="en-US" sz="1400" baseline="30000" dirty="0" smtClean="0">
                <a:solidFill>
                  <a:srgbClr val="0000FF"/>
                </a:solidFill>
                <a:latin typeface="Times New Roman"/>
                <a:cs typeface="Times New Roman"/>
              </a:rPr>
              <a:t>‒</a:t>
            </a:r>
            <a:r>
              <a:rPr lang="en-US" sz="1400" dirty="0" smtClean="0">
                <a:solidFill>
                  <a:srgbClr val="0000FF"/>
                </a:solidFill>
                <a:cs typeface="Times New Roman"/>
              </a:rPr>
              <a:t>, making 17.</a:t>
            </a:r>
            <a:r>
              <a:rPr lang="en-US" sz="1400" dirty="0">
                <a:solidFill>
                  <a:srgbClr val="0000FF"/>
                </a:solidFill>
                <a:latin typeface="Times New Roman"/>
                <a:cs typeface="Times New Roman"/>
              </a:rPr>
              <a:t> </a:t>
            </a:r>
            <a:r>
              <a:rPr lang="en-US" sz="1400" dirty="0" smtClean="0">
                <a:solidFill>
                  <a:srgbClr val="0000FF"/>
                </a:solidFill>
                <a:cs typeface="Times New Roman"/>
              </a:rPr>
              <a:t>Ethylene donates another 2 </a:t>
            </a:r>
            <a:r>
              <a:rPr lang="en-US" sz="1400" dirty="0" smtClean="0">
                <a:solidFill>
                  <a:srgbClr val="0000FF"/>
                </a:solidFill>
              </a:rPr>
              <a:t>e</a:t>
            </a:r>
            <a:r>
              <a:rPr lang="en-US" sz="1400" baseline="30000" dirty="0">
                <a:solidFill>
                  <a:srgbClr val="0000FF"/>
                </a:solidFill>
                <a:latin typeface="Times New Roman"/>
                <a:cs typeface="Times New Roman"/>
              </a:rPr>
              <a:t>‒</a:t>
            </a:r>
            <a:r>
              <a:rPr lang="en-US" sz="1400" dirty="0" smtClean="0">
                <a:solidFill>
                  <a:srgbClr val="0000FF"/>
                </a:solidFill>
                <a:cs typeface="Times New Roman"/>
              </a:rPr>
              <a:t>, making 19.  Finally, the molecule carries a + charge, bringing the total to 18.</a:t>
            </a:r>
          </a:p>
        </p:txBody>
      </p:sp>
      <p:sp>
        <p:nvSpPr>
          <p:cNvPr id="5" name="TextBox 4"/>
          <p:cNvSpPr txBox="1"/>
          <p:nvPr/>
        </p:nvSpPr>
        <p:spPr>
          <a:xfrm>
            <a:off x="4553893" y="2308799"/>
            <a:ext cx="4445252" cy="4370427"/>
          </a:xfrm>
          <a:prstGeom prst="rect">
            <a:avLst/>
          </a:prstGeom>
          <a:noFill/>
        </p:spPr>
        <p:txBody>
          <a:bodyPr wrap="square" rtlCol="0">
            <a:spAutoFit/>
          </a:bodyPr>
          <a:lstStyle/>
          <a:p>
            <a:r>
              <a:rPr lang="en-US" sz="1400" dirty="0">
                <a:solidFill>
                  <a:srgbClr val="0000FF"/>
                </a:solidFill>
                <a:cs typeface="Times New Roman"/>
              </a:rPr>
              <a:t>Co is in group 9, so we start with 9 </a:t>
            </a:r>
            <a:r>
              <a:rPr lang="en-US" sz="1400" dirty="0">
                <a:solidFill>
                  <a:srgbClr val="0000FF"/>
                </a:solidFill>
              </a:rPr>
              <a:t>e</a:t>
            </a:r>
            <a:r>
              <a:rPr lang="en-US" sz="1400" baseline="30000" dirty="0">
                <a:solidFill>
                  <a:srgbClr val="0000FF"/>
                </a:solidFill>
                <a:latin typeface="Times New Roman"/>
                <a:cs typeface="Times New Roman"/>
              </a:rPr>
              <a:t>‒</a:t>
            </a:r>
            <a:r>
              <a:rPr lang="en-US" sz="1400" dirty="0">
                <a:solidFill>
                  <a:srgbClr val="0000FF"/>
                </a:solidFill>
                <a:latin typeface="Times New Roman"/>
                <a:cs typeface="Times New Roman"/>
              </a:rPr>
              <a:t>. </a:t>
            </a:r>
            <a:r>
              <a:rPr lang="en-US" sz="1400" dirty="0">
                <a:solidFill>
                  <a:srgbClr val="0000FF"/>
                </a:solidFill>
                <a:cs typeface="Times New Roman"/>
              </a:rPr>
              <a:t>Each CO donates 2 </a:t>
            </a:r>
            <a:r>
              <a:rPr lang="en-US" sz="1400" dirty="0">
                <a:solidFill>
                  <a:srgbClr val="0000FF"/>
                </a:solidFill>
              </a:rPr>
              <a:t>e</a:t>
            </a:r>
            <a:r>
              <a:rPr lang="en-US" sz="1400" baseline="30000" dirty="0">
                <a:solidFill>
                  <a:srgbClr val="0000FF"/>
                </a:solidFill>
                <a:latin typeface="Times New Roman"/>
                <a:cs typeface="Times New Roman"/>
              </a:rPr>
              <a:t>‒</a:t>
            </a:r>
            <a:r>
              <a:rPr lang="en-US" sz="1400" dirty="0">
                <a:solidFill>
                  <a:srgbClr val="0000FF"/>
                </a:solidFill>
                <a:cs typeface="Times New Roman"/>
              </a:rPr>
              <a:t>, making 17.  Making the anion adds one </a:t>
            </a:r>
            <a:r>
              <a:rPr lang="en-US" sz="1400" dirty="0">
                <a:solidFill>
                  <a:srgbClr val="0000FF"/>
                </a:solidFill>
              </a:rPr>
              <a:t>e</a:t>
            </a:r>
            <a:r>
              <a:rPr lang="en-US" sz="1400" baseline="30000" dirty="0">
                <a:solidFill>
                  <a:srgbClr val="0000FF"/>
                </a:solidFill>
                <a:latin typeface="Times New Roman"/>
                <a:cs typeface="Times New Roman"/>
              </a:rPr>
              <a:t>‒</a:t>
            </a:r>
            <a:r>
              <a:rPr lang="en-US" sz="1400" dirty="0">
                <a:solidFill>
                  <a:srgbClr val="0000FF"/>
                </a:solidFill>
                <a:cs typeface="Times New Roman"/>
              </a:rPr>
              <a:t>, making 18.  Adding an H</a:t>
            </a:r>
            <a:r>
              <a:rPr lang="en-US" sz="1400" baseline="30000" dirty="0">
                <a:solidFill>
                  <a:srgbClr val="0000FF"/>
                </a:solidFill>
                <a:cs typeface="Times New Roman"/>
              </a:rPr>
              <a:t>+</a:t>
            </a:r>
            <a:r>
              <a:rPr lang="en-US" sz="1400" dirty="0">
                <a:solidFill>
                  <a:srgbClr val="0000FF"/>
                </a:solidFill>
                <a:cs typeface="Times New Roman"/>
              </a:rPr>
              <a:t> makes the </a:t>
            </a:r>
            <a:r>
              <a:rPr lang="en-US" sz="1400" dirty="0" err="1">
                <a:solidFill>
                  <a:srgbClr val="0000FF"/>
                </a:solidFill>
                <a:cs typeface="Times New Roman"/>
              </a:rPr>
              <a:t>HCo</a:t>
            </a:r>
            <a:r>
              <a:rPr lang="en-US" sz="1400" dirty="0">
                <a:solidFill>
                  <a:srgbClr val="0000FF"/>
                </a:solidFill>
                <a:cs typeface="Times New Roman"/>
              </a:rPr>
              <a:t>(CO)4 acid, but doesn’t change the electron count</a:t>
            </a:r>
            <a:r>
              <a:rPr lang="en-US" sz="1400" dirty="0" smtClean="0">
                <a:solidFill>
                  <a:srgbClr val="0000FF"/>
                </a:solidFill>
                <a:cs typeface="Times New Roman"/>
              </a:rPr>
              <a:t>.</a:t>
            </a:r>
          </a:p>
          <a:p>
            <a:endParaRPr lang="en-US" sz="1400" dirty="0">
              <a:solidFill>
                <a:srgbClr val="0000FF"/>
              </a:solidFill>
              <a:cs typeface="Times New Roman"/>
            </a:endParaRPr>
          </a:p>
          <a:p>
            <a:r>
              <a:rPr lang="en-US" sz="1400" dirty="0" smtClean="0">
                <a:solidFill>
                  <a:srgbClr val="0000FF"/>
                </a:solidFill>
                <a:cs typeface="Times New Roman"/>
              </a:rPr>
              <a:t>Ni is in group 10, so we start with 10.  C</a:t>
            </a:r>
            <a:r>
              <a:rPr lang="en-US" sz="1400" baseline="-25000" dirty="0" smtClean="0">
                <a:solidFill>
                  <a:srgbClr val="0000FF"/>
                </a:solidFill>
                <a:cs typeface="Times New Roman"/>
              </a:rPr>
              <a:t>5</a:t>
            </a:r>
            <a:r>
              <a:rPr lang="en-US" sz="1400" dirty="0" smtClean="0">
                <a:solidFill>
                  <a:srgbClr val="0000FF"/>
                </a:solidFill>
                <a:cs typeface="Times New Roman"/>
              </a:rPr>
              <a:t>H</a:t>
            </a:r>
            <a:r>
              <a:rPr lang="en-US" sz="1400" baseline="-25000" dirty="0" smtClean="0">
                <a:solidFill>
                  <a:srgbClr val="0000FF"/>
                </a:solidFill>
                <a:cs typeface="Times New Roman"/>
              </a:rPr>
              <a:t>5</a:t>
            </a:r>
            <a:r>
              <a:rPr lang="en-US" sz="1400" dirty="0" smtClean="0">
                <a:solidFill>
                  <a:srgbClr val="0000FF"/>
                </a:solidFill>
                <a:cs typeface="Times New Roman"/>
              </a:rPr>
              <a:t> donates 5 electrons, giving 15.  To get to 18, the NO has to bind with 3 electrons, which it does with its one radical electron and with a </a:t>
            </a:r>
            <a:r>
              <a:rPr lang="el-GR" sz="1400" dirty="0" smtClean="0">
                <a:solidFill>
                  <a:srgbClr val="0000FF"/>
                </a:solidFill>
                <a:latin typeface="Times New Roman"/>
                <a:cs typeface="Times New Roman"/>
              </a:rPr>
              <a:t>π</a:t>
            </a:r>
            <a:r>
              <a:rPr lang="en-US" sz="1400" dirty="0" smtClean="0">
                <a:solidFill>
                  <a:srgbClr val="0000FF"/>
                </a:solidFill>
                <a:cs typeface="Times New Roman"/>
              </a:rPr>
              <a:t>-electron pair.</a:t>
            </a:r>
            <a:endParaRPr lang="en-US" sz="1400" dirty="0">
              <a:solidFill>
                <a:srgbClr val="0000FF"/>
              </a:solidFill>
            </a:endParaRPr>
          </a:p>
          <a:p>
            <a:endParaRPr lang="en-US" dirty="0" smtClean="0"/>
          </a:p>
          <a:p>
            <a:endParaRPr lang="en-US" dirty="0"/>
          </a:p>
          <a:p>
            <a:endParaRPr lang="en-US" dirty="0" smtClean="0"/>
          </a:p>
          <a:p>
            <a:r>
              <a:rPr lang="en-US" sz="1400" dirty="0" err="1" smtClean="0">
                <a:solidFill>
                  <a:srgbClr val="0000FF"/>
                </a:solidFill>
              </a:rPr>
              <a:t>Mn</a:t>
            </a:r>
            <a:r>
              <a:rPr lang="en-US" sz="1400" dirty="0" smtClean="0">
                <a:solidFill>
                  <a:srgbClr val="0000FF"/>
                </a:solidFill>
              </a:rPr>
              <a:t> starts with 7 electrons, we add 8 from the 4 CO ligands to get 15, so the C</a:t>
            </a:r>
            <a:r>
              <a:rPr lang="en-US" sz="1400" baseline="-25000" dirty="0" smtClean="0">
                <a:solidFill>
                  <a:srgbClr val="0000FF"/>
                </a:solidFill>
              </a:rPr>
              <a:t>3</a:t>
            </a:r>
            <a:r>
              <a:rPr lang="en-US" sz="1400" dirty="0" smtClean="0">
                <a:solidFill>
                  <a:srgbClr val="0000FF"/>
                </a:solidFill>
              </a:rPr>
              <a:t>H</a:t>
            </a:r>
            <a:r>
              <a:rPr lang="en-US" sz="1400" baseline="-25000" dirty="0" smtClean="0">
                <a:solidFill>
                  <a:srgbClr val="0000FF"/>
                </a:solidFill>
              </a:rPr>
              <a:t>5</a:t>
            </a:r>
            <a:r>
              <a:rPr lang="en-US" sz="1400" dirty="0" smtClean="0">
                <a:solidFill>
                  <a:srgbClr val="0000FF"/>
                </a:solidFill>
              </a:rPr>
              <a:t> allyl radical must bond through three electrons.  This radical is planar, and its three carbons bond to the </a:t>
            </a:r>
            <a:r>
              <a:rPr lang="en-US" sz="1400" dirty="0" err="1" smtClean="0">
                <a:solidFill>
                  <a:srgbClr val="0000FF"/>
                </a:solidFill>
              </a:rPr>
              <a:t>Mn</a:t>
            </a:r>
            <a:r>
              <a:rPr lang="en-US" sz="1400" dirty="0" smtClean="0">
                <a:solidFill>
                  <a:srgbClr val="0000FF"/>
                </a:solidFill>
              </a:rPr>
              <a:t> atom through the three </a:t>
            </a:r>
            <a:r>
              <a:rPr lang="el-GR" sz="1400" dirty="0">
                <a:solidFill>
                  <a:srgbClr val="0000FF"/>
                </a:solidFill>
                <a:latin typeface="Times New Roman"/>
                <a:cs typeface="Times New Roman"/>
              </a:rPr>
              <a:t>π</a:t>
            </a:r>
            <a:r>
              <a:rPr lang="en-US" sz="1400" dirty="0" smtClean="0">
                <a:solidFill>
                  <a:srgbClr val="0000FF"/>
                </a:solidFill>
                <a:cs typeface="Times New Roman"/>
              </a:rPr>
              <a:t>-orbitals, each bonding with one electron.  The C</a:t>
            </a:r>
            <a:r>
              <a:rPr lang="en-US" sz="1400" baseline="-25000" dirty="0" smtClean="0">
                <a:solidFill>
                  <a:srgbClr val="0000FF"/>
                </a:solidFill>
                <a:cs typeface="Times New Roman"/>
              </a:rPr>
              <a:t>3</a:t>
            </a:r>
            <a:r>
              <a:rPr lang="en-US" sz="1400" dirty="0" smtClean="0">
                <a:solidFill>
                  <a:srgbClr val="0000FF"/>
                </a:solidFill>
                <a:cs typeface="Times New Roman"/>
              </a:rPr>
              <a:t>H</a:t>
            </a:r>
            <a:r>
              <a:rPr lang="en-US" sz="1400" baseline="-25000" dirty="0" smtClean="0">
                <a:solidFill>
                  <a:srgbClr val="0000FF"/>
                </a:solidFill>
                <a:cs typeface="Times New Roman"/>
              </a:rPr>
              <a:t>5</a:t>
            </a:r>
            <a:r>
              <a:rPr lang="en-US" sz="1400" dirty="0" smtClean="0">
                <a:solidFill>
                  <a:srgbClr val="0000FF"/>
                </a:solidFill>
                <a:cs typeface="Times New Roman"/>
              </a:rPr>
              <a:t> radical bonds to the </a:t>
            </a:r>
            <a:r>
              <a:rPr lang="en-US" sz="1400" dirty="0" err="1" smtClean="0">
                <a:solidFill>
                  <a:srgbClr val="0000FF"/>
                </a:solidFill>
                <a:cs typeface="Times New Roman"/>
              </a:rPr>
              <a:t>Mn</a:t>
            </a:r>
            <a:r>
              <a:rPr lang="en-US" sz="1400" dirty="0" smtClean="0">
                <a:solidFill>
                  <a:srgbClr val="0000FF"/>
                </a:solidFill>
                <a:cs typeface="Times New Roman"/>
              </a:rPr>
              <a:t> atom by presenting one face of the planar system to the </a:t>
            </a:r>
            <a:r>
              <a:rPr lang="en-US" sz="1400" dirty="0" err="1" smtClean="0">
                <a:solidFill>
                  <a:srgbClr val="0000FF"/>
                </a:solidFill>
                <a:cs typeface="Times New Roman"/>
              </a:rPr>
              <a:t>Mn</a:t>
            </a:r>
            <a:r>
              <a:rPr lang="en-US" sz="1400" dirty="0" smtClean="0">
                <a:solidFill>
                  <a:srgbClr val="0000FF"/>
                </a:solidFill>
                <a:cs typeface="Times New Roman"/>
              </a:rPr>
              <a:t>.</a:t>
            </a:r>
            <a:endParaRPr lang="en-US" sz="1400" dirty="0">
              <a:solidFill>
                <a:srgbClr val="0000FF"/>
              </a:solidFill>
            </a:endParaRPr>
          </a:p>
        </p:txBody>
      </p:sp>
    </p:spTree>
    <p:extLst>
      <p:ext uri="{BB962C8B-B14F-4D97-AF65-F5344CB8AC3E}">
        <p14:creationId xmlns:p14="http://schemas.microsoft.com/office/powerpoint/2010/main" val="878712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60" y="142875"/>
            <a:ext cx="8581061" cy="1143000"/>
          </a:xfrm>
        </p:spPr>
        <p:txBody>
          <a:bodyPr>
            <a:normAutofit fontScale="90000"/>
          </a:bodyPr>
          <a:lstStyle/>
          <a:p>
            <a:r>
              <a:rPr lang="en-US" dirty="0" smtClean="0">
                <a:solidFill>
                  <a:srgbClr val="C00000"/>
                </a:solidFill>
                <a:latin typeface="Times New Roman" panose="02020603050405020304" pitchFamily="18" charset="0"/>
                <a:cs typeface="Times New Roman" panose="02020603050405020304" pitchFamily="18" charset="0"/>
              </a:rPr>
              <a:t>The transition metals are all about the behavior of the </a:t>
            </a:r>
            <a:r>
              <a:rPr lang="en-US" i="1" dirty="0" smtClean="0">
                <a:solidFill>
                  <a:srgbClr val="C00000"/>
                </a:solidFill>
                <a:latin typeface="Times New Roman" panose="02020603050405020304" pitchFamily="18" charset="0"/>
                <a:cs typeface="Times New Roman" panose="02020603050405020304" pitchFamily="18" charset="0"/>
              </a:rPr>
              <a:t>d</a:t>
            </a:r>
            <a:r>
              <a:rPr lang="en-US" dirty="0" smtClean="0">
                <a:solidFill>
                  <a:srgbClr val="C00000"/>
                </a:solidFill>
                <a:latin typeface="Times New Roman" panose="02020603050405020304" pitchFamily="18" charset="0"/>
                <a:cs typeface="Times New Roman" panose="02020603050405020304" pitchFamily="18" charset="0"/>
              </a:rPr>
              <a:t>-electrons</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597529" y="1662551"/>
                <a:ext cx="8021370" cy="2492990"/>
              </a:xfrm>
              <a:prstGeom prst="rect">
                <a:avLst/>
              </a:prstGeom>
              <a:noFill/>
            </p:spPr>
            <p:txBody>
              <a:bodyPr wrap="square" rtlCol="0">
                <a:spAutoFit/>
              </a:bodyPr>
              <a:lstStyle/>
              <a:p>
                <a:r>
                  <a:rPr lang="en-US" dirty="0" smtClean="0"/>
                  <a:t>If you consider the set of all quadratic functions in x, y, and z, you have six functions:</a:t>
                </a:r>
              </a:p>
              <a:p>
                <a:r>
                  <a:rPr lang="en-US" dirty="0" smtClean="0"/>
                  <a:t>{x</a:t>
                </a:r>
                <a:r>
                  <a:rPr lang="en-US" baseline="30000" dirty="0" smtClean="0"/>
                  <a:t>2</a:t>
                </a:r>
                <a:r>
                  <a:rPr lang="en-US" dirty="0" smtClean="0"/>
                  <a:t>, y</a:t>
                </a:r>
                <a:r>
                  <a:rPr lang="en-US" baseline="30000" dirty="0" smtClean="0"/>
                  <a:t>2</a:t>
                </a:r>
                <a:r>
                  <a:rPr lang="en-US" dirty="0" smtClean="0"/>
                  <a:t>, z</a:t>
                </a:r>
                <a:r>
                  <a:rPr lang="en-US" baseline="30000" dirty="0" smtClean="0"/>
                  <a:t>2</a:t>
                </a:r>
                <a:r>
                  <a:rPr lang="en-US" dirty="0" smtClean="0"/>
                  <a:t>, </a:t>
                </a:r>
                <a:r>
                  <a:rPr lang="en-US" dirty="0" err="1" smtClean="0"/>
                  <a:t>xy</a:t>
                </a:r>
                <a:r>
                  <a:rPr lang="en-US" dirty="0" smtClean="0"/>
                  <a:t>, </a:t>
                </a:r>
                <a:r>
                  <a:rPr lang="en-US" dirty="0" err="1" smtClean="0"/>
                  <a:t>xz</a:t>
                </a:r>
                <a:r>
                  <a:rPr lang="en-US" dirty="0" smtClean="0"/>
                  <a:t>, and </a:t>
                </a:r>
                <a:r>
                  <a:rPr lang="en-US" dirty="0" err="1" smtClean="0"/>
                  <a:t>yz</a:t>
                </a:r>
                <a:r>
                  <a:rPr lang="en-US" dirty="0" smtClean="0"/>
                  <a:t>}.  The </a:t>
                </a:r>
                <a:r>
                  <a:rPr lang="en-US" i="1" dirty="0" smtClean="0"/>
                  <a:t>d</a:t>
                </a:r>
                <a:r>
                  <a:rPr lang="en-US" dirty="0" smtClean="0"/>
                  <a:t>-orbitals are formed by the product of a quadratic function times a spherically symmetric function, to form something with two angular nodes (usually nodal planes).  So why aren’t there 6 </a:t>
                </a:r>
                <a:r>
                  <a:rPr lang="en-US" i="1" dirty="0" smtClean="0"/>
                  <a:t>d</a:t>
                </a:r>
                <a:r>
                  <a:rPr lang="en-US" dirty="0" smtClean="0"/>
                  <a:t>-orbitals?</a:t>
                </a:r>
              </a:p>
              <a:p>
                <a:endParaRPr lang="en-US" dirty="0"/>
              </a:p>
              <a:p>
                <a:r>
                  <a:rPr lang="en-US" dirty="0" smtClean="0"/>
                  <a:t>It’s because one combination of this set is </a:t>
                </a:r>
                <a:r>
                  <a:rPr lang="en-US" dirty="0" smtClean="0">
                    <a:solidFill>
                      <a:srgbClr val="0000FF"/>
                    </a:solidFill>
                  </a:rPr>
                  <a:t>spherically symmetric</a:t>
                </a:r>
                <a:r>
                  <a:rPr lang="en-US" dirty="0" smtClean="0"/>
                  <a:t>: x</a:t>
                </a:r>
                <a:r>
                  <a:rPr lang="en-US" baseline="30000" dirty="0" smtClean="0"/>
                  <a:t>2</a:t>
                </a:r>
                <a:r>
                  <a:rPr lang="en-US" dirty="0" smtClean="0"/>
                  <a:t>+y</a:t>
                </a:r>
                <a:r>
                  <a:rPr lang="en-US" baseline="30000" dirty="0" smtClean="0"/>
                  <a:t>2</a:t>
                </a:r>
                <a:r>
                  <a:rPr lang="en-US" dirty="0" smtClean="0"/>
                  <a:t>+z</a:t>
                </a:r>
                <a:r>
                  <a:rPr lang="en-US" baseline="30000" dirty="0" smtClean="0"/>
                  <a:t>2</a:t>
                </a:r>
                <a:r>
                  <a:rPr lang="en-US" dirty="0" smtClean="0"/>
                  <a:t>.</a:t>
                </a:r>
              </a:p>
              <a:p>
                <a:endParaRPr lang="en-US" baseline="30000" dirty="0" smtClean="0"/>
              </a:p>
              <a:p>
                <a:r>
                  <a:rPr lang="en-US" dirty="0" smtClean="0"/>
                  <a:t>When this function is removed, you get five linearly independent functions:</a:t>
                </a:r>
              </a:p>
              <a:p>
                <a:r>
                  <a:rPr lang="en-US" dirty="0"/>
                  <a:t>{x</a:t>
                </a:r>
                <a:r>
                  <a:rPr lang="en-US" baseline="30000" dirty="0"/>
                  <a:t>2</a:t>
                </a:r>
                <a:r>
                  <a:rPr lang="en-US" dirty="0"/>
                  <a:t>, y</a:t>
                </a:r>
                <a:r>
                  <a:rPr lang="en-US" baseline="30000" dirty="0"/>
                  <a:t>2</a:t>
                </a:r>
                <a:r>
                  <a:rPr lang="en-US" dirty="0"/>
                  <a:t>, z</a:t>
                </a:r>
                <a:r>
                  <a:rPr lang="en-US" baseline="30000" dirty="0"/>
                  <a:t>2</a:t>
                </a:r>
                <a:r>
                  <a:rPr lang="en-US" dirty="0"/>
                  <a:t>, </a:t>
                </a:r>
                <a:r>
                  <a:rPr lang="en-US" dirty="0" err="1"/>
                  <a:t>xy</a:t>
                </a:r>
                <a:r>
                  <a:rPr lang="en-US" dirty="0"/>
                  <a:t>, </a:t>
                </a:r>
                <a:r>
                  <a:rPr lang="en-US" dirty="0" err="1"/>
                  <a:t>xz</a:t>
                </a:r>
                <a:r>
                  <a:rPr lang="en-US" dirty="0"/>
                  <a:t>, and </a:t>
                </a:r>
                <a:r>
                  <a:rPr lang="en-US" dirty="0" err="1"/>
                  <a:t>yz</a:t>
                </a:r>
                <a:r>
                  <a:rPr lang="en-US" dirty="0" smtClean="0"/>
                  <a:t>} </a:t>
                </a:r>
                <a14:m>
                  <m:oMath xmlns:m="http://schemas.openxmlformats.org/officeDocument/2006/math">
                    <m:r>
                      <a:rPr lang="en-US" i="1" smtClean="0">
                        <a:latin typeface="Cambria Math"/>
                        <a:ea typeface="Cambria Math"/>
                      </a:rPr>
                      <m:t>⇒</m:t>
                    </m:r>
                  </m:oMath>
                </a14:m>
                <a:r>
                  <a:rPr lang="en-US" dirty="0" smtClean="0"/>
                  <a:t> </a:t>
                </a:r>
                <a:r>
                  <a:rPr lang="en-US" dirty="0" smtClean="0">
                    <a:solidFill>
                      <a:srgbClr val="0000FF"/>
                    </a:solidFill>
                  </a:rPr>
                  <a:t>{x</a:t>
                </a:r>
                <a:r>
                  <a:rPr lang="en-US" baseline="30000" dirty="0" smtClean="0">
                    <a:solidFill>
                      <a:srgbClr val="0000FF"/>
                    </a:solidFill>
                  </a:rPr>
                  <a:t>2</a:t>
                </a:r>
                <a:r>
                  <a:rPr lang="en-US" dirty="0" smtClean="0">
                    <a:solidFill>
                      <a:srgbClr val="0000FF"/>
                    </a:solidFill>
                  </a:rPr>
                  <a:t>+y</a:t>
                </a:r>
                <a:r>
                  <a:rPr lang="en-US" baseline="30000" dirty="0" smtClean="0">
                    <a:solidFill>
                      <a:srgbClr val="0000FF"/>
                    </a:solidFill>
                  </a:rPr>
                  <a:t>2</a:t>
                </a:r>
                <a:r>
                  <a:rPr lang="en-US" dirty="0" smtClean="0">
                    <a:solidFill>
                      <a:srgbClr val="0000FF"/>
                    </a:solidFill>
                  </a:rPr>
                  <a:t>+z</a:t>
                </a:r>
                <a:r>
                  <a:rPr lang="en-US" baseline="30000" dirty="0" smtClean="0">
                    <a:solidFill>
                      <a:srgbClr val="0000FF"/>
                    </a:solidFill>
                  </a:rPr>
                  <a:t>2</a:t>
                </a:r>
                <a:r>
                  <a:rPr lang="en-US" dirty="0" smtClean="0">
                    <a:solidFill>
                      <a:srgbClr val="0000FF"/>
                    </a:solidFill>
                  </a:rPr>
                  <a:t>}</a:t>
                </a:r>
                <a:r>
                  <a:rPr lang="en-US" dirty="0" smtClean="0"/>
                  <a:t>  </a:t>
                </a:r>
                <a14:m>
                  <m:oMath xmlns:m="http://schemas.openxmlformats.org/officeDocument/2006/math">
                    <m:r>
                      <a:rPr lang="en-US" i="1" smtClean="0">
                        <a:latin typeface="Cambria Math"/>
                        <a:ea typeface="Cambria Math"/>
                      </a:rPr>
                      <m:t>⊕</m:t>
                    </m:r>
                    <m:r>
                      <a:rPr lang="en-US" b="0" i="1" smtClean="0">
                        <a:latin typeface="Cambria Math"/>
                        <a:ea typeface="Cambria Math"/>
                      </a:rPr>
                      <m:t> </m:t>
                    </m:r>
                  </m:oMath>
                </a14:m>
                <a:r>
                  <a:rPr lang="en-US" dirty="0">
                    <a:solidFill>
                      <a:srgbClr val="CC0000"/>
                    </a:solidFill>
                  </a:rPr>
                  <a:t>{</a:t>
                </a:r>
                <a:r>
                  <a:rPr lang="en-US" dirty="0" smtClean="0">
                    <a:solidFill>
                      <a:srgbClr val="CC0000"/>
                    </a:solidFill>
                  </a:rPr>
                  <a:t>x</a:t>
                </a:r>
                <a:r>
                  <a:rPr lang="en-US" baseline="30000" dirty="0" smtClean="0">
                    <a:solidFill>
                      <a:srgbClr val="CC0000"/>
                    </a:solidFill>
                  </a:rPr>
                  <a:t>2 </a:t>
                </a:r>
                <a:r>
                  <a:rPr lang="en-US" dirty="0" smtClean="0">
                    <a:solidFill>
                      <a:srgbClr val="CC0000"/>
                    </a:solidFill>
                  </a:rPr>
                  <a:t>- </a:t>
                </a:r>
                <a:r>
                  <a:rPr lang="en-US" dirty="0">
                    <a:solidFill>
                      <a:srgbClr val="CC0000"/>
                    </a:solidFill>
                  </a:rPr>
                  <a:t>y</a:t>
                </a:r>
                <a:r>
                  <a:rPr lang="en-US" baseline="30000" dirty="0">
                    <a:solidFill>
                      <a:srgbClr val="CC0000"/>
                    </a:solidFill>
                  </a:rPr>
                  <a:t>2</a:t>
                </a:r>
                <a:r>
                  <a:rPr lang="en-US" dirty="0">
                    <a:solidFill>
                      <a:srgbClr val="CC0000"/>
                    </a:solidFill>
                  </a:rPr>
                  <a:t>, </a:t>
                </a:r>
                <a:r>
                  <a:rPr lang="en-US" dirty="0" smtClean="0">
                    <a:solidFill>
                      <a:srgbClr val="CC0000"/>
                    </a:solidFill>
                  </a:rPr>
                  <a:t>2z</a:t>
                </a:r>
                <a:r>
                  <a:rPr lang="en-US" baseline="30000" dirty="0" smtClean="0">
                    <a:solidFill>
                      <a:srgbClr val="CC0000"/>
                    </a:solidFill>
                  </a:rPr>
                  <a:t>2 </a:t>
                </a:r>
                <a:r>
                  <a:rPr lang="en-US" dirty="0" smtClean="0">
                    <a:solidFill>
                      <a:srgbClr val="CC0000"/>
                    </a:solidFill>
                  </a:rPr>
                  <a:t>- x</a:t>
                </a:r>
                <a:r>
                  <a:rPr lang="en-US" baseline="30000" dirty="0" smtClean="0">
                    <a:solidFill>
                      <a:srgbClr val="CC0000"/>
                    </a:solidFill>
                  </a:rPr>
                  <a:t>2 </a:t>
                </a:r>
                <a:r>
                  <a:rPr lang="en-US" dirty="0">
                    <a:solidFill>
                      <a:srgbClr val="CC0000"/>
                    </a:solidFill>
                  </a:rPr>
                  <a:t>- y</a:t>
                </a:r>
                <a:r>
                  <a:rPr lang="en-US" baseline="30000" dirty="0">
                    <a:solidFill>
                      <a:srgbClr val="CC0000"/>
                    </a:solidFill>
                  </a:rPr>
                  <a:t>2</a:t>
                </a:r>
                <a:r>
                  <a:rPr lang="en-US" dirty="0" smtClean="0">
                    <a:solidFill>
                      <a:srgbClr val="CC0000"/>
                    </a:solidFill>
                  </a:rPr>
                  <a:t>, </a:t>
                </a:r>
                <a:r>
                  <a:rPr lang="en-US" dirty="0">
                    <a:solidFill>
                      <a:srgbClr val="CC0000"/>
                    </a:solidFill>
                  </a:rPr>
                  <a:t>xy, xz, and yz}</a:t>
                </a:r>
                <a:r>
                  <a:rPr lang="en-US" dirty="0"/>
                  <a:t> </a:t>
                </a:r>
              </a:p>
            </p:txBody>
          </p:sp>
        </mc:Choice>
        <mc:Fallback xmlns="">
          <p:sp>
            <p:nvSpPr>
              <p:cNvPr id="3" name="TextBox 2"/>
              <p:cNvSpPr txBox="1">
                <a:spLocks noRot="1" noChangeAspect="1" noMove="1" noResize="1" noEditPoints="1" noAdjustHandles="1" noChangeArrowheads="1" noChangeShapeType="1" noTextEdit="1"/>
              </p:cNvSpPr>
              <p:nvPr/>
            </p:nvSpPr>
            <p:spPr>
              <a:xfrm>
                <a:off x="597529" y="1662551"/>
                <a:ext cx="8021370" cy="2492990"/>
              </a:xfrm>
              <a:prstGeom prst="rect">
                <a:avLst/>
              </a:prstGeom>
              <a:blipFill rotWithShape="1">
                <a:blip r:embed="rId2"/>
                <a:stretch>
                  <a:fillRect l="-608" t="-1222" r="-608" b="-2934"/>
                </a:stretch>
              </a:blipFill>
            </p:spPr>
            <p:txBody>
              <a:bodyPr/>
              <a:lstStyle/>
              <a:p>
                <a:r>
                  <a:rPr lang="en-US">
                    <a:noFill/>
                  </a:rPr>
                  <a:t> </a:t>
                </a:r>
              </a:p>
            </p:txBody>
          </p:sp>
        </mc:Fallback>
      </mc:AlternateContent>
      <p:sp>
        <p:nvSpPr>
          <p:cNvPr id="4" name="TextBox 3"/>
          <p:cNvSpPr txBox="1"/>
          <p:nvPr/>
        </p:nvSpPr>
        <p:spPr>
          <a:xfrm>
            <a:off x="1175216" y="4414493"/>
            <a:ext cx="2868670" cy="923330"/>
          </a:xfrm>
          <a:prstGeom prst="rect">
            <a:avLst/>
          </a:prstGeom>
          <a:noFill/>
        </p:spPr>
        <p:txBody>
          <a:bodyPr wrap="none" rtlCol="0">
            <a:spAutoFit/>
          </a:bodyPr>
          <a:lstStyle/>
          <a:p>
            <a:r>
              <a:rPr lang="en-US" dirty="0" smtClean="0">
                <a:solidFill>
                  <a:srgbClr val="0000FF"/>
                </a:solidFill>
              </a:rPr>
              <a:t>A spherically symmetric </a:t>
            </a:r>
          </a:p>
          <a:p>
            <a:r>
              <a:rPr lang="en-US" dirty="0" smtClean="0">
                <a:solidFill>
                  <a:srgbClr val="0000FF"/>
                </a:solidFill>
              </a:rPr>
              <a:t>function – has the symmetry</a:t>
            </a:r>
          </a:p>
          <a:p>
            <a:r>
              <a:rPr lang="en-US" dirty="0">
                <a:solidFill>
                  <a:srgbClr val="0000FF"/>
                </a:solidFill>
              </a:rPr>
              <a:t>o</a:t>
            </a:r>
            <a:r>
              <a:rPr lang="en-US" dirty="0" smtClean="0">
                <a:solidFill>
                  <a:srgbClr val="0000FF"/>
                </a:solidFill>
              </a:rPr>
              <a:t>f an </a:t>
            </a:r>
            <a:r>
              <a:rPr lang="en-US" i="1" dirty="0" smtClean="0">
                <a:solidFill>
                  <a:srgbClr val="0000FF"/>
                </a:solidFill>
              </a:rPr>
              <a:t>s</a:t>
            </a:r>
            <a:r>
              <a:rPr lang="en-US" dirty="0" smtClean="0">
                <a:solidFill>
                  <a:srgbClr val="0000FF"/>
                </a:solidFill>
              </a:rPr>
              <a:t>-orbital</a:t>
            </a:r>
            <a:endParaRPr lang="en-US" dirty="0">
              <a:solidFill>
                <a:srgbClr val="0000FF"/>
              </a:solidFill>
            </a:endParaRPr>
          </a:p>
        </p:txBody>
      </p:sp>
      <p:sp>
        <p:nvSpPr>
          <p:cNvPr id="9" name="TextBox 8"/>
          <p:cNvSpPr txBox="1"/>
          <p:nvPr/>
        </p:nvSpPr>
        <p:spPr>
          <a:xfrm>
            <a:off x="4182700" y="4481464"/>
            <a:ext cx="4653481" cy="923330"/>
          </a:xfrm>
          <a:prstGeom prst="rect">
            <a:avLst/>
          </a:prstGeom>
          <a:noFill/>
        </p:spPr>
        <p:txBody>
          <a:bodyPr wrap="square" rtlCol="0">
            <a:spAutoFit/>
          </a:bodyPr>
          <a:lstStyle/>
          <a:p>
            <a:r>
              <a:rPr lang="en-US" dirty="0" smtClean="0">
                <a:solidFill>
                  <a:srgbClr val="CC0000"/>
                </a:solidFill>
              </a:rPr>
              <a:t>Five linearly independent quadratic functions – the </a:t>
            </a:r>
            <a:r>
              <a:rPr lang="en-US" i="1" dirty="0" smtClean="0">
                <a:solidFill>
                  <a:srgbClr val="CC0000"/>
                </a:solidFill>
              </a:rPr>
              <a:t>d</a:t>
            </a:r>
            <a:r>
              <a:rPr lang="en-US" dirty="0" smtClean="0">
                <a:solidFill>
                  <a:srgbClr val="CC0000"/>
                </a:solidFill>
              </a:rPr>
              <a:t>-orbitals (when multiplied by the appropriate spherically symmetric function)</a:t>
            </a:r>
            <a:r>
              <a:rPr lang="en-US" dirty="0" smtClean="0"/>
              <a:t>.</a:t>
            </a:r>
            <a:endParaRPr lang="en-US" dirty="0"/>
          </a:p>
        </p:txBody>
      </p:sp>
      <p:sp>
        <p:nvSpPr>
          <p:cNvPr id="7" name="Freeform 6"/>
          <p:cNvSpPr/>
          <p:nvPr/>
        </p:nvSpPr>
        <p:spPr>
          <a:xfrm>
            <a:off x="2507810" y="4191754"/>
            <a:ext cx="1122630" cy="203703"/>
          </a:xfrm>
          <a:custGeom>
            <a:avLst/>
            <a:gdLst>
              <a:gd name="connsiteX0" fmla="*/ 0 w 1122630"/>
              <a:gd name="connsiteY0" fmla="*/ 407406 h 407406"/>
              <a:gd name="connsiteX1" fmla="*/ 208230 w 1122630"/>
              <a:gd name="connsiteY1" fmla="*/ 181070 h 407406"/>
              <a:gd name="connsiteX2" fmla="*/ 615636 w 1122630"/>
              <a:gd name="connsiteY2" fmla="*/ 244444 h 407406"/>
              <a:gd name="connsiteX3" fmla="*/ 977774 w 1122630"/>
              <a:gd name="connsiteY3" fmla="*/ 271604 h 407406"/>
              <a:gd name="connsiteX4" fmla="*/ 1122630 w 1122630"/>
              <a:gd name="connsiteY4" fmla="*/ 0 h 407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630" h="407406">
                <a:moveTo>
                  <a:pt x="0" y="407406"/>
                </a:moveTo>
                <a:cubicBezTo>
                  <a:pt x="52812" y="307818"/>
                  <a:pt x="105624" y="208230"/>
                  <a:pt x="208230" y="181070"/>
                </a:cubicBezTo>
                <a:cubicBezTo>
                  <a:pt x="310836" y="153910"/>
                  <a:pt x="487379" y="229355"/>
                  <a:pt x="615636" y="244444"/>
                </a:cubicBezTo>
                <a:cubicBezTo>
                  <a:pt x="743893" y="259533"/>
                  <a:pt x="893275" y="312345"/>
                  <a:pt x="977774" y="271604"/>
                </a:cubicBezTo>
                <a:cubicBezTo>
                  <a:pt x="1062273" y="230863"/>
                  <a:pt x="1092451" y="115431"/>
                  <a:pt x="1122630" y="0"/>
                </a:cubicBezTo>
              </a:path>
            </a:pathLst>
          </a:custGeom>
          <a:noFill/>
          <a:ln>
            <a:solidFill>
              <a:srgbClr val="0000FF"/>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897925" y="4137434"/>
            <a:ext cx="1043095" cy="407406"/>
          </a:xfrm>
          <a:custGeom>
            <a:avLst/>
            <a:gdLst>
              <a:gd name="connsiteX0" fmla="*/ 1041148 w 1043095"/>
              <a:gd name="connsiteY0" fmla="*/ 407406 h 407406"/>
              <a:gd name="connsiteX1" fmla="*/ 995881 w 1043095"/>
              <a:gd name="connsiteY1" fmla="*/ 235390 h 407406"/>
              <a:gd name="connsiteX2" fmla="*/ 724277 w 1043095"/>
              <a:gd name="connsiteY2" fmla="*/ 181069 h 407406"/>
              <a:gd name="connsiteX3" fmla="*/ 325925 w 1043095"/>
              <a:gd name="connsiteY3" fmla="*/ 226336 h 407406"/>
              <a:gd name="connsiteX4" fmla="*/ 108641 w 1043095"/>
              <a:gd name="connsiteY4" fmla="*/ 162962 h 407406"/>
              <a:gd name="connsiteX5" fmla="*/ 0 w 1043095"/>
              <a:gd name="connsiteY5" fmla="*/ 0 h 40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3095" h="407406">
                <a:moveTo>
                  <a:pt x="1041148" y="407406"/>
                </a:moveTo>
                <a:cubicBezTo>
                  <a:pt x="1044920" y="340259"/>
                  <a:pt x="1048693" y="273113"/>
                  <a:pt x="995881" y="235390"/>
                </a:cubicBezTo>
                <a:cubicBezTo>
                  <a:pt x="943069" y="197667"/>
                  <a:pt x="835936" y="182578"/>
                  <a:pt x="724277" y="181069"/>
                </a:cubicBezTo>
                <a:cubicBezTo>
                  <a:pt x="612618" y="179560"/>
                  <a:pt x="428531" y="229354"/>
                  <a:pt x="325925" y="226336"/>
                </a:cubicBezTo>
                <a:cubicBezTo>
                  <a:pt x="223319" y="223318"/>
                  <a:pt x="162962" y="200685"/>
                  <a:pt x="108641" y="162962"/>
                </a:cubicBezTo>
                <a:cubicBezTo>
                  <a:pt x="54320" y="125239"/>
                  <a:pt x="27160" y="62619"/>
                  <a:pt x="0" y="0"/>
                </a:cubicBezTo>
              </a:path>
            </a:pathLst>
          </a:custGeom>
          <a:noFill/>
          <a:ln>
            <a:solidFill>
              <a:srgbClr val="CC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7529" y="5404794"/>
            <a:ext cx="8428776" cy="1200329"/>
          </a:xfrm>
          <a:prstGeom prst="rect">
            <a:avLst/>
          </a:prstGeom>
          <a:noFill/>
        </p:spPr>
        <p:txBody>
          <a:bodyPr wrap="square" rtlCol="0">
            <a:spAutoFit/>
          </a:bodyPr>
          <a:lstStyle/>
          <a:p>
            <a:r>
              <a:rPr lang="en-US" dirty="0" smtClean="0"/>
              <a:t>Note: there’s nothing special about the z-axis.  There are other sets of d-functions that don’t look like this.  For example, if we wanted we could choose other sets, like these:</a:t>
            </a:r>
          </a:p>
          <a:p>
            <a:r>
              <a:rPr lang="en-US" dirty="0" smtClean="0"/>
              <a:t>The dy</a:t>
            </a:r>
            <a:r>
              <a:rPr lang="en-US" baseline="30000" dirty="0" smtClean="0"/>
              <a:t>2</a:t>
            </a:r>
            <a:r>
              <a:rPr lang="en-US" dirty="0" smtClean="0"/>
              <a:t> set: </a:t>
            </a:r>
            <a:r>
              <a:rPr lang="en-US" dirty="0">
                <a:solidFill>
                  <a:srgbClr val="CC0000"/>
                </a:solidFill>
              </a:rPr>
              <a:t>{x</a:t>
            </a:r>
            <a:r>
              <a:rPr lang="en-US" baseline="30000" dirty="0">
                <a:solidFill>
                  <a:srgbClr val="CC0000"/>
                </a:solidFill>
              </a:rPr>
              <a:t>2 </a:t>
            </a:r>
            <a:r>
              <a:rPr lang="en-US" dirty="0">
                <a:solidFill>
                  <a:srgbClr val="CC0000"/>
                </a:solidFill>
              </a:rPr>
              <a:t>- </a:t>
            </a:r>
            <a:r>
              <a:rPr lang="en-US" dirty="0" smtClean="0">
                <a:solidFill>
                  <a:srgbClr val="CC0000"/>
                </a:solidFill>
              </a:rPr>
              <a:t>z</a:t>
            </a:r>
            <a:r>
              <a:rPr lang="en-US" baseline="30000" dirty="0" smtClean="0">
                <a:solidFill>
                  <a:srgbClr val="CC0000"/>
                </a:solidFill>
              </a:rPr>
              <a:t>2</a:t>
            </a:r>
            <a:r>
              <a:rPr lang="en-US" dirty="0">
                <a:solidFill>
                  <a:srgbClr val="CC0000"/>
                </a:solidFill>
              </a:rPr>
              <a:t>, </a:t>
            </a:r>
            <a:r>
              <a:rPr lang="en-US" dirty="0" smtClean="0">
                <a:solidFill>
                  <a:srgbClr val="CC0000"/>
                </a:solidFill>
              </a:rPr>
              <a:t>2y</a:t>
            </a:r>
            <a:r>
              <a:rPr lang="en-US" baseline="30000" dirty="0" smtClean="0">
                <a:solidFill>
                  <a:srgbClr val="CC0000"/>
                </a:solidFill>
              </a:rPr>
              <a:t>2 </a:t>
            </a:r>
            <a:r>
              <a:rPr lang="en-US" dirty="0">
                <a:solidFill>
                  <a:srgbClr val="CC0000"/>
                </a:solidFill>
              </a:rPr>
              <a:t>- x</a:t>
            </a:r>
            <a:r>
              <a:rPr lang="en-US" baseline="30000" dirty="0">
                <a:solidFill>
                  <a:srgbClr val="CC0000"/>
                </a:solidFill>
              </a:rPr>
              <a:t>2 </a:t>
            </a:r>
            <a:r>
              <a:rPr lang="en-US" dirty="0">
                <a:solidFill>
                  <a:srgbClr val="CC0000"/>
                </a:solidFill>
              </a:rPr>
              <a:t>- </a:t>
            </a:r>
            <a:r>
              <a:rPr lang="en-US" dirty="0" smtClean="0">
                <a:solidFill>
                  <a:srgbClr val="CC0000"/>
                </a:solidFill>
              </a:rPr>
              <a:t>z</a:t>
            </a:r>
            <a:r>
              <a:rPr lang="en-US" baseline="30000" dirty="0" smtClean="0">
                <a:solidFill>
                  <a:srgbClr val="CC0000"/>
                </a:solidFill>
              </a:rPr>
              <a:t>2</a:t>
            </a:r>
            <a:r>
              <a:rPr lang="en-US" dirty="0">
                <a:solidFill>
                  <a:srgbClr val="CC0000"/>
                </a:solidFill>
              </a:rPr>
              <a:t>, </a:t>
            </a:r>
            <a:r>
              <a:rPr lang="en-US" dirty="0" err="1">
                <a:solidFill>
                  <a:srgbClr val="CC0000"/>
                </a:solidFill>
              </a:rPr>
              <a:t>xy</a:t>
            </a:r>
            <a:r>
              <a:rPr lang="en-US" dirty="0">
                <a:solidFill>
                  <a:srgbClr val="CC0000"/>
                </a:solidFill>
              </a:rPr>
              <a:t>, </a:t>
            </a:r>
            <a:r>
              <a:rPr lang="en-US" dirty="0" err="1">
                <a:solidFill>
                  <a:srgbClr val="CC0000"/>
                </a:solidFill>
              </a:rPr>
              <a:t>xz</a:t>
            </a:r>
            <a:r>
              <a:rPr lang="en-US" dirty="0">
                <a:solidFill>
                  <a:srgbClr val="CC0000"/>
                </a:solidFill>
              </a:rPr>
              <a:t>, and </a:t>
            </a:r>
            <a:r>
              <a:rPr lang="en-US" dirty="0" err="1">
                <a:solidFill>
                  <a:srgbClr val="CC0000"/>
                </a:solidFill>
              </a:rPr>
              <a:t>yz</a:t>
            </a:r>
            <a:r>
              <a:rPr lang="en-US" dirty="0" smtClean="0">
                <a:solidFill>
                  <a:srgbClr val="CC0000"/>
                </a:solidFill>
              </a:rPr>
              <a:t>}</a:t>
            </a:r>
          </a:p>
          <a:p>
            <a:r>
              <a:rPr lang="en-US" dirty="0" smtClean="0"/>
              <a:t>The dx</a:t>
            </a:r>
            <a:r>
              <a:rPr lang="en-US" baseline="30000" dirty="0" smtClean="0"/>
              <a:t>2</a:t>
            </a:r>
            <a:r>
              <a:rPr lang="en-US" dirty="0" smtClean="0"/>
              <a:t> set: </a:t>
            </a:r>
            <a:r>
              <a:rPr lang="en-US" dirty="0" smtClean="0">
                <a:solidFill>
                  <a:srgbClr val="CC0000"/>
                </a:solidFill>
              </a:rPr>
              <a:t>{y</a:t>
            </a:r>
            <a:r>
              <a:rPr lang="en-US" baseline="30000" dirty="0" smtClean="0">
                <a:solidFill>
                  <a:srgbClr val="CC0000"/>
                </a:solidFill>
              </a:rPr>
              <a:t>2 </a:t>
            </a:r>
            <a:r>
              <a:rPr lang="en-US" dirty="0">
                <a:solidFill>
                  <a:srgbClr val="CC0000"/>
                </a:solidFill>
              </a:rPr>
              <a:t>- z</a:t>
            </a:r>
            <a:r>
              <a:rPr lang="en-US" baseline="30000" dirty="0" smtClean="0">
                <a:solidFill>
                  <a:srgbClr val="CC0000"/>
                </a:solidFill>
              </a:rPr>
              <a:t>2</a:t>
            </a:r>
            <a:r>
              <a:rPr lang="en-US" dirty="0">
                <a:solidFill>
                  <a:srgbClr val="CC0000"/>
                </a:solidFill>
              </a:rPr>
              <a:t>, </a:t>
            </a:r>
            <a:r>
              <a:rPr lang="en-US" dirty="0" smtClean="0">
                <a:solidFill>
                  <a:srgbClr val="CC0000"/>
                </a:solidFill>
              </a:rPr>
              <a:t>2x</a:t>
            </a:r>
            <a:r>
              <a:rPr lang="en-US" baseline="30000" dirty="0" smtClean="0">
                <a:solidFill>
                  <a:srgbClr val="CC0000"/>
                </a:solidFill>
              </a:rPr>
              <a:t>2 </a:t>
            </a:r>
            <a:r>
              <a:rPr lang="en-US" dirty="0">
                <a:solidFill>
                  <a:srgbClr val="CC0000"/>
                </a:solidFill>
              </a:rPr>
              <a:t>- </a:t>
            </a:r>
            <a:r>
              <a:rPr lang="en-US" dirty="0" smtClean="0">
                <a:solidFill>
                  <a:srgbClr val="CC0000"/>
                </a:solidFill>
              </a:rPr>
              <a:t>y</a:t>
            </a:r>
            <a:r>
              <a:rPr lang="en-US" baseline="30000" dirty="0" smtClean="0">
                <a:solidFill>
                  <a:srgbClr val="CC0000"/>
                </a:solidFill>
              </a:rPr>
              <a:t>2 </a:t>
            </a:r>
            <a:r>
              <a:rPr lang="en-US" dirty="0">
                <a:solidFill>
                  <a:srgbClr val="CC0000"/>
                </a:solidFill>
              </a:rPr>
              <a:t>- </a:t>
            </a:r>
            <a:r>
              <a:rPr lang="en-US" dirty="0" smtClean="0">
                <a:solidFill>
                  <a:srgbClr val="CC0000"/>
                </a:solidFill>
              </a:rPr>
              <a:t>z</a:t>
            </a:r>
            <a:r>
              <a:rPr lang="en-US" baseline="30000" dirty="0" smtClean="0">
                <a:solidFill>
                  <a:srgbClr val="CC0000"/>
                </a:solidFill>
              </a:rPr>
              <a:t>2</a:t>
            </a:r>
            <a:r>
              <a:rPr lang="en-US" dirty="0">
                <a:solidFill>
                  <a:srgbClr val="CC0000"/>
                </a:solidFill>
              </a:rPr>
              <a:t>, </a:t>
            </a:r>
            <a:r>
              <a:rPr lang="en-US" dirty="0" err="1">
                <a:solidFill>
                  <a:srgbClr val="CC0000"/>
                </a:solidFill>
              </a:rPr>
              <a:t>xy</a:t>
            </a:r>
            <a:r>
              <a:rPr lang="en-US" dirty="0">
                <a:solidFill>
                  <a:srgbClr val="CC0000"/>
                </a:solidFill>
              </a:rPr>
              <a:t>, </a:t>
            </a:r>
            <a:r>
              <a:rPr lang="en-US" dirty="0" err="1">
                <a:solidFill>
                  <a:srgbClr val="CC0000"/>
                </a:solidFill>
              </a:rPr>
              <a:t>xz</a:t>
            </a:r>
            <a:r>
              <a:rPr lang="en-US" dirty="0">
                <a:solidFill>
                  <a:srgbClr val="CC0000"/>
                </a:solidFill>
              </a:rPr>
              <a:t>, and </a:t>
            </a:r>
            <a:r>
              <a:rPr lang="en-US" dirty="0" err="1">
                <a:solidFill>
                  <a:srgbClr val="CC0000"/>
                </a:solidFill>
              </a:rPr>
              <a:t>yz</a:t>
            </a:r>
            <a:r>
              <a:rPr lang="en-US" dirty="0">
                <a:solidFill>
                  <a:srgbClr val="CC0000"/>
                </a:solidFill>
              </a:rPr>
              <a:t>}</a:t>
            </a:r>
            <a:endParaRPr lang="en-US" dirty="0"/>
          </a:p>
        </p:txBody>
      </p:sp>
      <p:sp>
        <p:nvSpPr>
          <p:cNvPr id="12" name="TextBox 11"/>
          <p:cNvSpPr txBox="1"/>
          <p:nvPr/>
        </p:nvSpPr>
        <p:spPr>
          <a:xfrm>
            <a:off x="4897925" y="5970356"/>
            <a:ext cx="3947311" cy="646331"/>
          </a:xfrm>
          <a:prstGeom prst="rect">
            <a:avLst/>
          </a:prstGeom>
          <a:noFill/>
        </p:spPr>
        <p:txBody>
          <a:bodyPr wrap="square" rtlCol="0">
            <a:spAutoFit/>
          </a:bodyPr>
          <a:lstStyle/>
          <a:p>
            <a:r>
              <a:rPr lang="en-US" dirty="0" smtClean="0">
                <a:solidFill>
                  <a:srgbClr val="0000FF"/>
                </a:solidFill>
              </a:rPr>
              <a:t>Typically, in a molecule we choose the z-axis along the axis of highest symmetry.</a:t>
            </a:r>
            <a:endParaRPr lang="en-US" dirty="0">
              <a:solidFill>
                <a:srgbClr val="0000FF"/>
              </a:solidFill>
            </a:endParaRPr>
          </a:p>
        </p:txBody>
      </p:sp>
    </p:spTree>
    <p:extLst>
      <p:ext uri="{BB962C8B-B14F-4D97-AF65-F5344CB8AC3E}">
        <p14:creationId xmlns:p14="http://schemas.microsoft.com/office/powerpoint/2010/main" val="1412427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60" y="142875"/>
            <a:ext cx="8581061" cy="1143000"/>
          </a:xfrm>
        </p:spPr>
        <p:txBody>
          <a:bodyPr>
            <a:normAutofit fontScale="90000"/>
          </a:bodyPr>
          <a:lstStyle/>
          <a:p>
            <a:r>
              <a:rPr lang="en-US" dirty="0" smtClean="0">
                <a:solidFill>
                  <a:srgbClr val="C00000"/>
                </a:solidFill>
                <a:latin typeface="Times New Roman" panose="02020603050405020304" pitchFamily="18" charset="0"/>
                <a:cs typeface="Times New Roman" panose="02020603050405020304" pitchFamily="18" charset="0"/>
              </a:rPr>
              <a:t>The </a:t>
            </a:r>
            <a:r>
              <a:rPr lang="en-US" i="1" dirty="0" smtClean="0">
                <a:solidFill>
                  <a:srgbClr val="C00000"/>
                </a:solidFill>
                <a:latin typeface="Times New Roman" panose="02020603050405020304" pitchFamily="18" charset="0"/>
                <a:cs typeface="Times New Roman" panose="02020603050405020304" pitchFamily="18" charset="0"/>
              </a:rPr>
              <a:t>d</a:t>
            </a:r>
            <a:r>
              <a:rPr lang="en-US" dirty="0" smtClean="0">
                <a:solidFill>
                  <a:srgbClr val="C00000"/>
                </a:solidFill>
                <a:latin typeface="Times New Roman" panose="02020603050405020304" pitchFamily="18" charset="0"/>
                <a:cs typeface="Times New Roman" panose="02020603050405020304" pitchFamily="18" charset="0"/>
              </a:rPr>
              <a:t>-orbitals: What do they look like?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3945" y="1032095"/>
            <a:ext cx="5115208" cy="3593596"/>
          </a:xfrm>
          <a:prstGeom prst="rect">
            <a:avLst/>
          </a:prstGeom>
        </p:spPr>
      </p:pic>
      <p:sp>
        <p:nvSpPr>
          <p:cNvPr id="6" name="TextBox 5"/>
          <p:cNvSpPr txBox="1"/>
          <p:nvPr/>
        </p:nvSpPr>
        <p:spPr>
          <a:xfrm>
            <a:off x="434565" y="4625691"/>
            <a:ext cx="8383509" cy="2031325"/>
          </a:xfrm>
          <a:prstGeom prst="rect">
            <a:avLst/>
          </a:prstGeom>
          <a:noFill/>
        </p:spPr>
        <p:txBody>
          <a:bodyPr wrap="square" rtlCol="0">
            <a:spAutoFit/>
          </a:bodyPr>
          <a:lstStyle/>
          <a:p>
            <a:r>
              <a:rPr lang="en-US" dirty="0" smtClean="0"/>
              <a:t>These functions are a quadratic form </a:t>
            </a:r>
            <a:r>
              <a:rPr lang="en-US" dirty="0" smtClean="0">
                <a:solidFill>
                  <a:srgbClr val="CC0000"/>
                </a:solidFill>
              </a:rPr>
              <a:t>{</a:t>
            </a:r>
            <a:r>
              <a:rPr lang="en-US" dirty="0" err="1">
                <a:solidFill>
                  <a:srgbClr val="CC0000"/>
                </a:solidFill>
              </a:rPr>
              <a:t>xy</a:t>
            </a:r>
            <a:r>
              <a:rPr lang="en-US" dirty="0">
                <a:solidFill>
                  <a:srgbClr val="CC0000"/>
                </a:solidFill>
              </a:rPr>
              <a:t>, </a:t>
            </a:r>
            <a:r>
              <a:rPr lang="en-US" dirty="0" err="1">
                <a:solidFill>
                  <a:srgbClr val="CC0000"/>
                </a:solidFill>
              </a:rPr>
              <a:t>xz</a:t>
            </a:r>
            <a:r>
              <a:rPr lang="en-US" dirty="0">
                <a:solidFill>
                  <a:srgbClr val="CC0000"/>
                </a:solidFill>
              </a:rPr>
              <a:t>, </a:t>
            </a:r>
            <a:r>
              <a:rPr lang="en-US" dirty="0" err="1" smtClean="0">
                <a:solidFill>
                  <a:srgbClr val="CC0000"/>
                </a:solidFill>
              </a:rPr>
              <a:t>yz</a:t>
            </a:r>
            <a:r>
              <a:rPr lang="en-US" dirty="0" smtClean="0">
                <a:solidFill>
                  <a:srgbClr val="CC0000"/>
                </a:solidFill>
              </a:rPr>
              <a:t>, x</a:t>
            </a:r>
            <a:r>
              <a:rPr lang="en-US" baseline="30000" dirty="0" smtClean="0">
                <a:solidFill>
                  <a:srgbClr val="CC0000"/>
                </a:solidFill>
              </a:rPr>
              <a:t>2 </a:t>
            </a:r>
            <a:r>
              <a:rPr lang="en-US" dirty="0">
                <a:solidFill>
                  <a:srgbClr val="CC0000"/>
                </a:solidFill>
              </a:rPr>
              <a:t>- y</a:t>
            </a:r>
            <a:r>
              <a:rPr lang="en-US" baseline="30000" dirty="0">
                <a:solidFill>
                  <a:srgbClr val="CC0000"/>
                </a:solidFill>
              </a:rPr>
              <a:t>2</a:t>
            </a:r>
            <a:r>
              <a:rPr lang="en-US" dirty="0" smtClean="0">
                <a:solidFill>
                  <a:srgbClr val="CC0000"/>
                </a:solidFill>
              </a:rPr>
              <a:t>, or </a:t>
            </a:r>
            <a:r>
              <a:rPr lang="en-US" dirty="0">
                <a:solidFill>
                  <a:srgbClr val="CC0000"/>
                </a:solidFill>
              </a:rPr>
              <a:t>2z</a:t>
            </a:r>
            <a:r>
              <a:rPr lang="en-US" baseline="30000" dirty="0">
                <a:solidFill>
                  <a:srgbClr val="CC0000"/>
                </a:solidFill>
              </a:rPr>
              <a:t>2 </a:t>
            </a:r>
            <a:r>
              <a:rPr lang="en-US" dirty="0">
                <a:solidFill>
                  <a:srgbClr val="CC0000"/>
                </a:solidFill>
              </a:rPr>
              <a:t>- x</a:t>
            </a:r>
            <a:r>
              <a:rPr lang="en-US" baseline="30000" dirty="0">
                <a:solidFill>
                  <a:srgbClr val="CC0000"/>
                </a:solidFill>
              </a:rPr>
              <a:t>2 </a:t>
            </a:r>
            <a:r>
              <a:rPr lang="en-US" dirty="0">
                <a:solidFill>
                  <a:srgbClr val="CC0000"/>
                </a:solidFill>
              </a:rPr>
              <a:t>- y</a:t>
            </a:r>
            <a:r>
              <a:rPr lang="en-US" baseline="30000" dirty="0">
                <a:solidFill>
                  <a:srgbClr val="CC0000"/>
                </a:solidFill>
              </a:rPr>
              <a:t>2</a:t>
            </a:r>
            <a:r>
              <a:rPr lang="en-US" dirty="0" smtClean="0">
                <a:solidFill>
                  <a:srgbClr val="CC0000"/>
                </a:solidFill>
              </a:rPr>
              <a:t>,}</a:t>
            </a:r>
            <a:r>
              <a:rPr lang="en-US" dirty="0" smtClean="0"/>
              <a:t> times a spherically symmetric function.  The quadratic form determines the location of the angular nodes, which are planes or in the case of the dz</a:t>
            </a:r>
            <a:r>
              <a:rPr lang="en-US" baseline="30000" dirty="0" smtClean="0"/>
              <a:t>2</a:t>
            </a:r>
            <a:r>
              <a:rPr lang="en-US" dirty="0" smtClean="0"/>
              <a:t> orbital, cones.</a:t>
            </a:r>
          </a:p>
          <a:p>
            <a:endParaRPr lang="en-US" dirty="0"/>
          </a:p>
          <a:p>
            <a:r>
              <a:rPr lang="en-US" dirty="0" smtClean="0"/>
              <a:t>The </a:t>
            </a:r>
            <a:r>
              <a:rPr lang="en-US" dirty="0" err="1" smtClean="0"/>
              <a:t>d</a:t>
            </a:r>
            <a:r>
              <a:rPr lang="en-US" baseline="-25000" dirty="0" err="1" smtClean="0"/>
              <a:t>xy</a:t>
            </a:r>
            <a:r>
              <a:rPr lang="en-US" dirty="0" smtClean="0"/>
              <a:t> orbital, for example, is </a:t>
            </a:r>
            <a:r>
              <a:rPr lang="en-US" dirty="0" err="1" smtClean="0">
                <a:solidFill>
                  <a:srgbClr val="CC0000"/>
                </a:solidFill>
              </a:rPr>
              <a:t>xy</a:t>
            </a:r>
            <a:r>
              <a:rPr lang="en-US" dirty="0" smtClean="0"/>
              <a:t> times a spherically symmetric function, so it is zero when x=0 or y=0.  These are the planes that contain the y and z axes (the </a:t>
            </a:r>
            <a:r>
              <a:rPr lang="en-US" dirty="0" err="1" smtClean="0"/>
              <a:t>yz</a:t>
            </a:r>
            <a:r>
              <a:rPr lang="en-US" dirty="0" smtClean="0"/>
              <a:t> plane, where x=0) and the x and z axes (the</a:t>
            </a:r>
            <a:r>
              <a:rPr lang="en-US" dirty="0"/>
              <a:t> </a:t>
            </a:r>
            <a:r>
              <a:rPr lang="en-US" dirty="0" err="1" smtClean="0"/>
              <a:t>xz</a:t>
            </a:r>
            <a:r>
              <a:rPr lang="en-US" dirty="0" smtClean="0"/>
              <a:t> </a:t>
            </a:r>
            <a:r>
              <a:rPr lang="en-US" dirty="0"/>
              <a:t>plane, where </a:t>
            </a:r>
            <a:r>
              <a:rPr lang="en-US" dirty="0" smtClean="0"/>
              <a:t>y=0).</a:t>
            </a:r>
            <a:endParaRPr lang="en-US" dirty="0"/>
          </a:p>
        </p:txBody>
      </p:sp>
    </p:spTree>
    <p:extLst>
      <p:ext uri="{BB962C8B-B14F-4D97-AF65-F5344CB8AC3E}">
        <p14:creationId xmlns:p14="http://schemas.microsoft.com/office/powerpoint/2010/main" val="2386010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60" y="142875"/>
            <a:ext cx="8581061" cy="1143000"/>
          </a:xfrm>
        </p:spPr>
        <p:txBody>
          <a:bodyPr>
            <a:normAutofit fontScale="90000"/>
          </a:bodyPr>
          <a:lstStyle/>
          <a:p>
            <a:r>
              <a:rPr lang="en-US" dirty="0" smtClean="0">
                <a:solidFill>
                  <a:srgbClr val="C00000"/>
                </a:solidFill>
                <a:latin typeface="Times New Roman" panose="02020603050405020304" pitchFamily="18" charset="0"/>
                <a:cs typeface="Times New Roman" panose="02020603050405020304" pitchFamily="18" charset="0"/>
              </a:rPr>
              <a:t>Why do we care about transition metals?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986" y="1210298"/>
            <a:ext cx="1831629" cy="1399552"/>
          </a:xfrm>
          <a:prstGeom prst="rect">
            <a:avLst/>
          </a:prstGeom>
        </p:spPr>
      </p:pic>
      <p:sp>
        <p:nvSpPr>
          <p:cNvPr id="8" name="TextBox 7"/>
          <p:cNvSpPr txBox="1"/>
          <p:nvPr/>
        </p:nvSpPr>
        <p:spPr>
          <a:xfrm>
            <a:off x="1192863" y="2697933"/>
            <a:ext cx="1378956" cy="380245"/>
          </a:xfrm>
          <a:prstGeom prst="rect">
            <a:avLst/>
          </a:prstGeom>
          <a:noFill/>
        </p:spPr>
        <p:txBody>
          <a:bodyPr wrap="square" rtlCol="0">
            <a:spAutoFit/>
          </a:bodyPr>
          <a:lstStyle/>
          <a:p>
            <a:r>
              <a:rPr lang="en-US" dirty="0" smtClean="0"/>
              <a:t>Construction</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531" y="1072899"/>
            <a:ext cx="1886609" cy="1886609"/>
          </a:xfrm>
          <a:prstGeom prst="rect">
            <a:avLst/>
          </a:prstGeom>
        </p:spPr>
      </p:pic>
      <p:sp>
        <p:nvSpPr>
          <p:cNvPr id="14" name="TextBox 13"/>
          <p:cNvSpPr txBox="1"/>
          <p:nvPr/>
        </p:nvSpPr>
        <p:spPr>
          <a:xfrm>
            <a:off x="3669833" y="2806926"/>
            <a:ext cx="1712004" cy="369332"/>
          </a:xfrm>
          <a:prstGeom prst="rect">
            <a:avLst/>
          </a:prstGeom>
          <a:noFill/>
        </p:spPr>
        <p:txBody>
          <a:bodyPr wrap="square" rtlCol="0">
            <a:spAutoFit/>
          </a:bodyPr>
          <a:lstStyle/>
          <a:p>
            <a:r>
              <a:rPr lang="en-US" dirty="0" smtClean="0"/>
              <a:t>Essential for life</a:t>
            </a:r>
            <a:endParaRPr lang="en-US"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7490" y="3492417"/>
            <a:ext cx="1771650" cy="2571750"/>
          </a:xfrm>
          <a:prstGeom prst="rect">
            <a:avLst/>
          </a:prstGeom>
        </p:spPr>
      </p:pic>
      <p:sp>
        <p:nvSpPr>
          <p:cNvPr id="16" name="TextBox 15"/>
          <p:cNvSpPr txBox="1"/>
          <p:nvPr/>
        </p:nvSpPr>
        <p:spPr>
          <a:xfrm>
            <a:off x="3476532" y="6121856"/>
            <a:ext cx="2199992" cy="369332"/>
          </a:xfrm>
          <a:prstGeom prst="rect">
            <a:avLst/>
          </a:prstGeom>
          <a:noFill/>
        </p:spPr>
        <p:txBody>
          <a:bodyPr wrap="square" rtlCol="0">
            <a:spAutoFit/>
          </a:bodyPr>
          <a:lstStyle/>
          <a:p>
            <a:r>
              <a:rPr lang="en-US" dirty="0" err="1" smtClean="0"/>
              <a:t>Jewelery</a:t>
            </a:r>
            <a:r>
              <a:rPr lang="en-US" dirty="0" smtClean="0"/>
              <a:t> and culture</a:t>
            </a:r>
            <a:endParaRPr lang="en-US" dirty="0"/>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1" y="3210654"/>
            <a:ext cx="2743200" cy="1121664"/>
          </a:xfrm>
          <a:prstGeom prst="rect">
            <a:avLst/>
          </a:prstGeom>
        </p:spPr>
      </p:pic>
      <p:sp>
        <p:nvSpPr>
          <p:cNvPr id="18" name="TextBox 17"/>
          <p:cNvSpPr txBox="1"/>
          <p:nvPr/>
        </p:nvSpPr>
        <p:spPr>
          <a:xfrm>
            <a:off x="1410929" y="4365998"/>
            <a:ext cx="734743" cy="369332"/>
          </a:xfrm>
          <a:prstGeom prst="rect">
            <a:avLst/>
          </a:prstGeom>
          <a:noFill/>
        </p:spPr>
        <p:txBody>
          <a:bodyPr wrap="square" rtlCol="0">
            <a:spAutoFit/>
          </a:bodyPr>
          <a:lstStyle/>
          <a:p>
            <a:r>
              <a:rPr lang="en-US" dirty="0" smtClean="0"/>
              <a:t>Coins</a:t>
            </a:r>
            <a:endParaRPr lang="en-US" dirty="0"/>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t="12024" b="12411"/>
          <a:stretch/>
        </p:blipFill>
        <p:spPr>
          <a:xfrm>
            <a:off x="677782" y="4816443"/>
            <a:ext cx="2018924" cy="1249379"/>
          </a:xfrm>
          <a:prstGeom prst="rect">
            <a:avLst/>
          </a:prstGeom>
        </p:spPr>
      </p:pic>
      <p:sp>
        <p:nvSpPr>
          <p:cNvPr id="20" name="TextBox 19"/>
          <p:cNvSpPr txBox="1"/>
          <p:nvPr/>
        </p:nvSpPr>
        <p:spPr>
          <a:xfrm>
            <a:off x="1192863" y="6194008"/>
            <a:ext cx="988762" cy="369332"/>
          </a:xfrm>
          <a:prstGeom prst="rect">
            <a:avLst/>
          </a:prstGeom>
          <a:noFill/>
        </p:spPr>
        <p:txBody>
          <a:bodyPr wrap="square" rtlCol="0">
            <a:spAutoFit/>
          </a:bodyPr>
          <a:lstStyle/>
          <a:p>
            <a:r>
              <a:rPr lang="en-US" dirty="0" smtClean="0"/>
              <a:t>Catalysis</a:t>
            </a:r>
            <a:endParaRPr lang="en-US" dirty="0"/>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8360" y="1210297"/>
            <a:ext cx="2303791" cy="1275313"/>
          </a:xfrm>
          <a:prstGeom prst="rect">
            <a:avLst/>
          </a:prstGeom>
        </p:spPr>
      </p:pic>
      <p:sp>
        <p:nvSpPr>
          <p:cNvPr id="22" name="TextBox 21"/>
          <p:cNvSpPr txBox="1"/>
          <p:nvPr/>
        </p:nvSpPr>
        <p:spPr>
          <a:xfrm>
            <a:off x="6897711" y="2609850"/>
            <a:ext cx="1062960" cy="369332"/>
          </a:xfrm>
          <a:prstGeom prst="rect">
            <a:avLst/>
          </a:prstGeom>
          <a:noFill/>
        </p:spPr>
        <p:txBody>
          <a:bodyPr wrap="square" rtlCol="0">
            <a:spAutoFit/>
          </a:bodyPr>
          <a:lstStyle/>
          <a:p>
            <a:r>
              <a:rPr lang="en-US" dirty="0" smtClean="0"/>
              <a:t>Pigments</a:t>
            </a:r>
            <a:endParaRPr lang="en-US" dirty="0"/>
          </a:p>
        </p:txBody>
      </p:sp>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4833" y="4012337"/>
            <a:ext cx="2805160" cy="1966580"/>
          </a:xfrm>
          <a:prstGeom prst="rect">
            <a:avLst/>
          </a:prstGeom>
        </p:spPr>
      </p:pic>
      <p:sp>
        <p:nvSpPr>
          <p:cNvPr id="24" name="TextBox 23"/>
          <p:cNvSpPr txBox="1"/>
          <p:nvPr/>
        </p:nvSpPr>
        <p:spPr>
          <a:xfrm>
            <a:off x="7193490" y="6075690"/>
            <a:ext cx="1062960" cy="369332"/>
          </a:xfrm>
          <a:prstGeom prst="rect">
            <a:avLst/>
          </a:prstGeom>
          <a:noFill/>
        </p:spPr>
        <p:txBody>
          <a:bodyPr wrap="square" rtlCol="0">
            <a:spAutoFit/>
          </a:bodyPr>
          <a:lstStyle/>
          <a:p>
            <a:r>
              <a:rPr lang="en-US" dirty="0" smtClean="0"/>
              <a:t>Pollution</a:t>
            </a:r>
            <a:endParaRPr lang="en-US" dirty="0"/>
          </a:p>
        </p:txBody>
      </p:sp>
    </p:spTree>
    <p:extLst>
      <p:ext uri="{BB962C8B-B14F-4D97-AF65-F5344CB8AC3E}">
        <p14:creationId xmlns:p14="http://schemas.microsoft.com/office/powerpoint/2010/main" val="2888675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4978" y="1571805"/>
            <a:ext cx="8383509" cy="3970318"/>
          </a:xfrm>
          <a:prstGeom prst="rect">
            <a:avLst/>
          </a:prstGeom>
          <a:noFill/>
        </p:spPr>
        <p:txBody>
          <a:bodyPr wrap="square" rtlCol="0">
            <a:spAutoFit/>
          </a:bodyPr>
          <a:lstStyle/>
          <a:p>
            <a:r>
              <a:rPr lang="en-US" dirty="0" smtClean="0"/>
              <a:t>Many transition metal ions, in solution or in crystalline compounds, are surrounded by 6 ligands in an </a:t>
            </a:r>
            <a:r>
              <a:rPr lang="en-US" u="sng" dirty="0" smtClean="0">
                <a:solidFill>
                  <a:srgbClr val="0000FF"/>
                </a:solidFill>
              </a:rPr>
              <a:t>octahedral geometry</a:t>
            </a:r>
            <a:r>
              <a:rPr lang="en-US" dirty="0" smtClean="0"/>
              <a:t>.  Examples include the complex ions:</a:t>
            </a:r>
          </a:p>
          <a:p>
            <a:endParaRPr lang="en-US" dirty="0" smtClean="0"/>
          </a:p>
          <a:p>
            <a:endParaRPr lang="en-US" dirty="0" smtClean="0"/>
          </a:p>
          <a:p>
            <a:r>
              <a:rPr lang="en-US" dirty="0" smtClean="0"/>
              <a:t>      [Co(NH</a:t>
            </a:r>
            <a:r>
              <a:rPr lang="en-US" baseline="-25000" dirty="0" smtClean="0"/>
              <a:t>3</a:t>
            </a:r>
            <a:r>
              <a:rPr lang="en-US" dirty="0" smtClean="0"/>
              <a:t>)</a:t>
            </a:r>
            <a:r>
              <a:rPr lang="en-US" baseline="-25000" dirty="0" smtClean="0"/>
              <a:t>6</a:t>
            </a:r>
            <a:r>
              <a:rPr lang="en-US" dirty="0" smtClean="0"/>
              <a:t>]</a:t>
            </a:r>
            <a:r>
              <a:rPr lang="en-US" baseline="30000" dirty="0" smtClean="0"/>
              <a:t>3+                                                            </a:t>
            </a:r>
            <a:r>
              <a:rPr lang="en-US" dirty="0" smtClean="0"/>
              <a:t>                               [PtF6]2</a:t>
            </a:r>
            <a:r>
              <a:rPr lang="en-US" dirty="0" smtClean="0">
                <a:latin typeface="Times New Roman"/>
                <a:cs typeface="Times New Roman"/>
              </a:rPr>
              <a:t>‒</a:t>
            </a:r>
            <a:endParaRPr lang="en-US" baseline="-25000" dirty="0"/>
          </a:p>
          <a:p>
            <a:r>
              <a:rPr lang="en-US" dirty="0" err="1"/>
              <a:t>h</a:t>
            </a:r>
            <a:r>
              <a:rPr lang="en-US" dirty="0" err="1" smtClean="0"/>
              <a:t>examminecobalt</a:t>
            </a:r>
            <a:r>
              <a:rPr lang="en-US" dirty="0" smtClean="0"/>
              <a:t>(III)			</a:t>
            </a:r>
            <a:r>
              <a:rPr lang="en-US" dirty="0" err="1" smtClean="0"/>
              <a:t>hexafluoroplatinate</a:t>
            </a:r>
            <a:r>
              <a:rPr lang="en-US" dirty="0" smtClean="0"/>
              <a:t>(IV) </a:t>
            </a:r>
          </a:p>
          <a:p>
            <a:endParaRPr lang="en-US" dirty="0" smtClean="0"/>
          </a:p>
          <a:p>
            <a:endParaRPr lang="en-US" dirty="0"/>
          </a:p>
          <a:p>
            <a:endParaRPr lang="en-US" dirty="0" smtClean="0"/>
          </a:p>
          <a:p>
            <a:endParaRPr lang="en-US" dirty="0" smtClean="0"/>
          </a:p>
          <a:p>
            <a:endParaRPr lang="en-US" dirty="0"/>
          </a:p>
          <a:p>
            <a:r>
              <a:rPr lang="en-US" dirty="0" smtClean="0"/>
              <a:t>[Cu(H</a:t>
            </a:r>
            <a:r>
              <a:rPr lang="en-US" baseline="-25000" dirty="0" smtClean="0"/>
              <a:t>2</a:t>
            </a:r>
            <a:r>
              <a:rPr lang="en-US" dirty="0" smtClean="0"/>
              <a:t>O)</a:t>
            </a:r>
            <a:r>
              <a:rPr lang="en-US" baseline="-25000" dirty="0" smtClean="0"/>
              <a:t>6</a:t>
            </a:r>
            <a:r>
              <a:rPr lang="en-US" dirty="0" smtClean="0"/>
              <a:t>]</a:t>
            </a:r>
            <a:r>
              <a:rPr lang="en-US" baseline="30000" dirty="0" smtClean="0"/>
              <a:t>2+</a:t>
            </a:r>
            <a:r>
              <a:rPr lang="en-US" dirty="0" smtClean="0"/>
              <a:t>				           Cr(CO)</a:t>
            </a:r>
            <a:r>
              <a:rPr lang="en-US" baseline="-25000" dirty="0" smtClean="0"/>
              <a:t>6</a:t>
            </a:r>
          </a:p>
          <a:p>
            <a:r>
              <a:rPr lang="en-US" dirty="0" err="1"/>
              <a:t>h</a:t>
            </a:r>
            <a:r>
              <a:rPr lang="en-US" dirty="0" err="1" smtClean="0"/>
              <a:t>exaaquacopper</a:t>
            </a:r>
            <a:r>
              <a:rPr lang="en-US" dirty="0" smtClean="0"/>
              <a:t>(II)				chromium </a:t>
            </a:r>
            <a:r>
              <a:rPr lang="en-US" dirty="0" err="1" smtClean="0"/>
              <a:t>hexacarbonyl</a:t>
            </a:r>
            <a:endParaRPr lang="en-US" dirty="0"/>
          </a:p>
          <a:p>
            <a:endParaRPr lang="en-US" dirty="0" smtClean="0"/>
          </a:p>
        </p:txBody>
      </p:sp>
      <p:sp>
        <p:nvSpPr>
          <p:cNvPr id="2" name="Title 1"/>
          <p:cNvSpPr>
            <a:spLocks noGrp="1"/>
          </p:cNvSpPr>
          <p:nvPr>
            <p:ph type="title"/>
          </p:nvPr>
        </p:nvSpPr>
        <p:spPr>
          <a:xfrm>
            <a:off x="247160" y="142875"/>
            <a:ext cx="8581061" cy="1143000"/>
          </a:xfrm>
        </p:spPr>
        <p:txBody>
          <a:bodyPr>
            <a:normAutofit fontScale="90000"/>
          </a:bodyPr>
          <a:lstStyle/>
          <a:p>
            <a:r>
              <a:rPr lang="en-US" dirty="0" smtClean="0">
                <a:solidFill>
                  <a:srgbClr val="C00000"/>
                </a:solidFill>
                <a:latin typeface="Times New Roman" panose="02020603050405020304" pitchFamily="18" charset="0"/>
                <a:cs typeface="Times New Roman" panose="02020603050405020304" pitchFamily="18" charset="0"/>
              </a:rPr>
              <a:t>What happens to the </a:t>
            </a:r>
            <a:r>
              <a:rPr lang="en-US" i="1" dirty="0" smtClean="0">
                <a:solidFill>
                  <a:srgbClr val="C00000"/>
                </a:solidFill>
                <a:latin typeface="Times New Roman" panose="02020603050405020304" pitchFamily="18" charset="0"/>
                <a:cs typeface="Times New Roman" panose="02020603050405020304" pitchFamily="18" charset="0"/>
              </a:rPr>
              <a:t>d</a:t>
            </a:r>
            <a:r>
              <a:rPr lang="en-US" dirty="0" smtClean="0">
                <a:solidFill>
                  <a:srgbClr val="C00000"/>
                </a:solidFill>
                <a:latin typeface="Times New Roman" panose="02020603050405020304" pitchFamily="18" charset="0"/>
                <a:cs typeface="Times New Roman" panose="02020603050405020304" pitchFamily="18" charset="0"/>
              </a:rPr>
              <a:t>-orbitals </a:t>
            </a:r>
            <a:br>
              <a:rPr lang="en-US" dirty="0" smtClean="0">
                <a:solidFill>
                  <a:srgbClr val="C00000"/>
                </a:solidFill>
                <a:latin typeface="Times New Roman" panose="02020603050405020304" pitchFamily="18" charset="0"/>
                <a:cs typeface="Times New Roman" panose="02020603050405020304" pitchFamily="18" charset="0"/>
              </a:rPr>
            </a:br>
            <a:r>
              <a:rPr lang="en-US" dirty="0" smtClean="0">
                <a:solidFill>
                  <a:srgbClr val="C00000"/>
                </a:solidFill>
                <a:latin typeface="Times New Roman" panose="02020603050405020304" pitchFamily="18" charset="0"/>
                <a:cs typeface="Times New Roman" panose="02020603050405020304" pitchFamily="18" charset="0"/>
              </a:rPr>
              <a:t>when ligands approach?</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8390" b="16858"/>
          <a:stretch/>
        </p:blipFill>
        <p:spPr>
          <a:xfrm>
            <a:off x="2843260" y="2313341"/>
            <a:ext cx="2029768" cy="1644694"/>
          </a:xfrm>
          <a:prstGeom prst="rect">
            <a:avLst/>
          </a:prstGeom>
        </p:spPr>
      </p:pic>
      <p:grpSp>
        <p:nvGrpSpPr>
          <p:cNvPr id="8" name="Group 7"/>
          <p:cNvGrpSpPr/>
          <p:nvPr/>
        </p:nvGrpSpPr>
        <p:grpSpPr>
          <a:xfrm>
            <a:off x="2788045" y="4238728"/>
            <a:ext cx="2061454" cy="1259875"/>
            <a:chOff x="1967338" y="4200760"/>
            <a:chExt cx="2061454" cy="1259875"/>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325"/>
            <a:stretch/>
          </p:blipFill>
          <p:spPr>
            <a:xfrm>
              <a:off x="1967338" y="4200760"/>
              <a:ext cx="1982710" cy="1259875"/>
            </a:xfrm>
            <a:prstGeom prst="rect">
              <a:avLst/>
            </a:prstGeom>
          </p:spPr>
        </p:pic>
        <p:sp>
          <p:nvSpPr>
            <p:cNvPr id="7" name="Rectangle 6"/>
            <p:cNvSpPr/>
            <p:nvPr/>
          </p:nvSpPr>
          <p:spPr>
            <a:xfrm>
              <a:off x="3766241" y="4373497"/>
              <a:ext cx="262551" cy="1087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946" y="2444436"/>
            <a:ext cx="1261044" cy="1247032"/>
          </a:xfrm>
          <a:prstGeom prst="rect">
            <a:avLst/>
          </a:prstGeom>
        </p:spPr>
      </p:pic>
      <p:grpSp>
        <p:nvGrpSpPr>
          <p:cNvPr id="14" name="Group 13"/>
          <p:cNvGrpSpPr/>
          <p:nvPr/>
        </p:nvGrpSpPr>
        <p:grpSpPr>
          <a:xfrm>
            <a:off x="8156050" y="2195309"/>
            <a:ext cx="708414" cy="498254"/>
            <a:chOff x="8338242" y="2072930"/>
            <a:chExt cx="708414" cy="498254"/>
          </a:xfrm>
        </p:grpSpPr>
        <p:cxnSp>
          <p:nvCxnSpPr>
            <p:cNvPr id="10" name="Straight Connector 9"/>
            <p:cNvCxnSpPr/>
            <p:nvPr/>
          </p:nvCxnSpPr>
          <p:spPr>
            <a:xfrm>
              <a:off x="8338242" y="2313341"/>
              <a:ext cx="2897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27952" y="2313341"/>
              <a:ext cx="0" cy="2578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627952" y="2072930"/>
              <a:ext cx="418704" cy="369332"/>
            </a:xfrm>
            <a:prstGeom prst="rect">
              <a:avLst/>
            </a:prstGeom>
            <a:noFill/>
          </p:spPr>
          <p:txBody>
            <a:bodyPr wrap="none" rtlCol="0">
              <a:spAutoFit/>
            </a:bodyPr>
            <a:lstStyle/>
            <a:p>
              <a:r>
                <a:rPr lang="en-US" dirty="0" smtClean="0"/>
                <a:t>2</a:t>
              </a:r>
              <a:r>
                <a:rPr lang="en-US" dirty="0" smtClean="0">
                  <a:latin typeface="Times New Roman"/>
                  <a:cs typeface="Times New Roman"/>
                </a:rPr>
                <a:t>‒</a:t>
              </a:r>
              <a:endParaRPr lang="en-US" dirty="0"/>
            </a:p>
          </p:txBody>
        </p:sp>
      </p:gr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0770" y="4355850"/>
            <a:ext cx="1234342" cy="1198368"/>
          </a:xfrm>
          <a:prstGeom prst="rect">
            <a:avLst/>
          </a:prstGeom>
        </p:spPr>
      </p:pic>
    </p:spTree>
    <p:extLst>
      <p:ext uri="{BB962C8B-B14F-4D97-AF65-F5344CB8AC3E}">
        <p14:creationId xmlns:p14="http://schemas.microsoft.com/office/powerpoint/2010/main" val="2881771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60" y="142875"/>
            <a:ext cx="8581061" cy="853006"/>
          </a:xfrm>
        </p:spPr>
        <p:txBody>
          <a:bodyPr>
            <a:normAutofit/>
          </a:bodyPr>
          <a:lstStyle/>
          <a:p>
            <a:r>
              <a:rPr lang="en-US" sz="2400" dirty="0" smtClean="0">
                <a:solidFill>
                  <a:srgbClr val="C00000"/>
                </a:solidFill>
                <a:latin typeface="Times New Roman" panose="02020603050405020304" pitchFamily="18" charset="0"/>
                <a:cs typeface="Times New Roman" panose="02020603050405020304" pitchFamily="18" charset="0"/>
              </a:rPr>
              <a:t>Crystal Field Theory (developed in 1929 – 1935) </a:t>
            </a:r>
            <a:br>
              <a:rPr lang="en-US" sz="2400" dirty="0" smtClean="0">
                <a:solidFill>
                  <a:srgbClr val="C00000"/>
                </a:solidFill>
                <a:latin typeface="Times New Roman" panose="02020603050405020304" pitchFamily="18" charset="0"/>
                <a:cs typeface="Times New Roman" panose="02020603050405020304" pitchFamily="18" charset="0"/>
              </a:rPr>
            </a:br>
            <a:r>
              <a:rPr lang="en-US" sz="2400" dirty="0" smtClean="0">
                <a:solidFill>
                  <a:srgbClr val="C00000"/>
                </a:solidFill>
                <a:latin typeface="Times New Roman" panose="02020603050405020304" pitchFamily="18" charset="0"/>
                <a:cs typeface="Times New Roman" panose="02020603050405020304" pitchFamily="18" charset="0"/>
              </a:rPr>
              <a:t>by Hans Bethe and John Hasbrouck Van </a:t>
            </a:r>
            <a:r>
              <a:rPr lang="en-US" sz="2400" dirty="0" err="1" smtClean="0">
                <a:solidFill>
                  <a:srgbClr val="C00000"/>
                </a:solidFill>
                <a:latin typeface="Times New Roman" panose="02020603050405020304" pitchFamily="18" charset="0"/>
                <a:cs typeface="Times New Roman" panose="02020603050405020304" pitchFamily="18" charset="0"/>
              </a:rPr>
              <a:t>Vleck</a:t>
            </a:r>
            <a:endParaRPr lang="en-US" sz="2400" dirty="0"/>
          </a:p>
        </p:txBody>
      </p:sp>
      <p:sp>
        <p:nvSpPr>
          <p:cNvPr id="9" name="TextBox 8"/>
          <p:cNvSpPr txBox="1"/>
          <p:nvPr/>
        </p:nvSpPr>
        <p:spPr>
          <a:xfrm>
            <a:off x="380247" y="1167897"/>
            <a:ext cx="8537416" cy="1477328"/>
          </a:xfrm>
          <a:prstGeom prst="rect">
            <a:avLst/>
          </a:prstGeom>
          <a:noFill/>
        </p:spPr>
        <p:txBody>
          <a:bodyPr wrap="square" rtlCol="0">
            <a:spAutoFit/>
          </a:bodyPr>
          <a:lstStyle/>
          <a:p>
            <a:r>
              <a:rPr lang="en-US" dirty="0" smtClean="0">
                <a:solidFill>
                  <a:srgbClr val="0000FF"/>
                </a:solidFill>
              </a:rPr>
              <a:t>Basic Idea: </a:t>
            </a:r>
            <a:r>
              <a:rPr lang="en-US" dirty="0" smtClean="0"/>
              <a:t>Treat ligands as point charges, and calculate the effect on the </a:t>
            </a:r>
            <a:r>
              <a:rPr lang="en-US" i="1" dirty="0" smtClean="0"/>
              <a:t>d</a:t>
            </a:r>
            <a:r>
              <a:rPr lang="en-US" dirty="0" smtClean="0"/>
              <a:t>-orbital energies.</a:t>
            </a:r>
          </a:p>
          <a:p>
            <a:endParaRPr lang="en-US" dirty="0"/>
          </a:p>
          <a:p>
            <a:r>
              <a:rPr lang="en-US" dirty="0" smtClean="0">
                <a:solidFill>
                  <a:srgbClr val="0000FF"/>
                </a:solidFill>
              </a:rPr>
              <a:t>Result:</a:t>
            </a:r>
            <a:r>
              <a:rPr lang="en-US" dirty="0" smtClean="0"/>
              <a:t> The </a:t>
            </a:r>
            <a:r>
              <a:rPr lang="en-US" i="1" dirty="0" smtClean="0"/>
              <a:t>d</a:t>
            </a:r>
            <a:r>
              <a:rPr lang="en-US" dirty="0" smtClean="0"/>
              <a:t>-orbitals split in energy, depending on how directly they point toward the negatively charged ligands.                           </a:t>
            </a:r>
            <a:endParaRPr lang="en-US"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1287" b="3226"/>
          <a:stretch/>
        </p:blipFill>
        <p:spPr>
          <a:xfrm>
            <a:off x="0" y="2734147"/>
            <a:ext cx="5687219" cy="1702051"/>
          </a:xfrm>
          <a:prstGeom prst="rect">
            <a:avLst/>
          </a:prstGeom>
        </p:spPr>
      </p:pic>
      <p:sp>
        <p:nvSpPr>
          <p:cNvPr id="16" name="TextBox 15"/>
          <p:cNvSpPr txBox="1"/>
          <p:nvPr/>
        </p:nvSpPr>
        <p:spPr>
          <a:xfrm>
            <a:off x="5515202" y="2889669"/>
            <a:ext cx="3284765" cy="1200329"/>
          </a:xfrm>
          <a:prstGeom prst="rect">
            <a:avLst/>
          </a:prstGeom>
          <a:noFill/>
        </p:spPr>
        <p:txBody>
          <a:bodyPr wrap="square" rtlCol="0">
            <a:spAutoFit/>
          </a:bodyPr>
          <a:lstStyle/>
          <a:p>
            <a:r>
              <a:rPr lang="en-US" dirty="0" smtClean="0"/>
              <a:t>The splitting between the three t</a:t>
            </a:r>
            <a:r>
              <a:rPr lang="en-US" baseline="-25000" dirty="0" smtClean="0"/>
              <a:t>2g</a:t>
            </a:r>
            <a:r>
              <a:rPr lang="en-US" dirty="0" smtClean="0"/>
              <a:t> orbitals and the two </a:t>
            </a:r>
            <a:r>
              <a:rPr lang="en-US" dirty="0" err="1" smtClean="0"/>
              <a:t>e</a:t>
            </a:r>
            <a:r>
              <a:rPr lang="en-US" baseline="-25000" dirty="0" err="1" smtClean="0"/>
              <a:t>g</a:t>
            </a:r>
            <a:r>
              <a:rPr lang="en-US" dirty="0" smtClean="0"/>
              <a:t> orbitals is also called 10Dq.  This is exactly the same quantity as </a:t>
            </a:r>
            <a:r>
              <a:rPr lang="el-GR" dirty="0" smtClean="0">
                <a:latin typeface="Times New Roman"/>
                <a:cs typeface="Times New Roman"/>
              </a:rPr>
              <a:t>Δ</a:t>
            </a:r>
            <a:r>
              <a:rPr lang="en-US" dirty="0" smtClean="0">
                <a:latin typeface="Times New Roman"/>
                <a:cs typeface="Times New Roman"/>
              </a:rPr>
              <a:t>.</a:t>
            </a:r>
            <a:endParaRPr lang="en-US" dirty="0"/>
          </a:p>
        </p:txBody>
      </p:sp>
      <p:sp>
        <p:nvSpPr>
          <p:cNvPr id="17" name="TextBox 16"/>
          <p:cNvSpPr txBox="1"/>
          <p:nvPr/>
        </p:nvSpPr>
        <p:spPr>
          <a:xfrm>
            <a:off x="534154" y="4608214"/>
            <a:ext cx="8193387" cy="830997"/>
          </a:xfrm>
          <a:prstGeom prst="rect">
            <a:avLst/>
          </a:prstGeom>
          <a:noFill/>
        </p:spPr>
        <p:txBody>
          <a:bodyPr wrap="square" rtlCol="0">
            <a:spAutoFit/>
          </a:bodyPr>
          <a:lstStyle/>
          <a:p>
            <a:r>
              <a:rPr lang="en-US" sz="1600" dirty="0" smtClean="0"/>
              <a:t>The three t</a:t>
            </a:r>
            <a:r>
              <a:rPr lang="en-US" sz="1600" baseline="-25000" dirty="0" smtClean="0"/>
              <a:t>2g</a:t>
            </a:r>
            <a:r>
              <a:rPr lang="en-US" sz="1600" dirty="0" smtClean="0"/>
              <a:t> orbitals (</a:t>
            </a:r>
            <a:r>
              <a:rPr lang="en-US" sz="1600" dirty="0" err="1" smtClean="0"/>
              <a:t>d</a:t>
            </a:r>
            <a:r>
              <a:rPr lang="en-US" sz="1600" baseline="-25000" dirty="0" err="1" smtClean="0"/>
              <a:t>xy</a:t>
            </a:r>
            <a:r>
              <a:rPr lang="en-US" sz="1600" dirty="0" smtClean="0"/>
              <a:t>, </a:t>
            </a:r>
            <a:r>
              <a:rPr lang="en-US" sz="1600" dirty="0" err="1" smtClean="0"/>
              <a:t>d</a:t>
            </a:r>
            <a:r>
              <a:rPr lang="en-US" sz="1600" baseline="-25000" dirty="0" err="1" smtClean="0"/>
              <a:t>xz</a:t>
            </a:r>
            <a:r>
              <a:rPr lang="en-US" sz="1600" dirty="0" smtClean="0"/>
              <a:t>, </a:t>
            </a:r>
            <a:r>
              <a:rPr lang="en-US" sz="1600" dirty="0" err="1" smtClean="0"/>
              <a:t>d</a:t>
            </a:r>
            <a:r>
              <a:rPr lang="en-US" sz="1600" baseline="-25000" dirty="0" err="1" smtClean="0"/>
              <a:t>yz</a:t>
            </a:r>
            <a:r>
              <a:rPr lang="en-US" sz="1600" dirty="0" smtClean="0"/>
              <a:t>) point directly between the ligands, so they don’t feel a repulsion from the negative charge so strongly.  The two </a:t>
            </a:r>
            <a:r>
              <a:rPr lang="en-US" sz="1600" dirty="0" err="1" smtClean="0"/>
              <a:t>e</a:t>
            </a:r>
            <a:r>
              <a:rPr lang="en-US" sz="1600" baseline="-25000" dirty="0" err="1" smtClean="0"/>
              <a:t>g</a:t>
            </a:r>
            <a:r>
              <a:rPr lang="en-US" sz="1600" dirty="0" smtClean="0"/>
              <a:t> orbitals (d</a:t>
            </a:r>
            <a:r>
              <a:rPr lang="en-US" sz="1600" baseline="-25000" dirty="0" smtClean="0"/>
              <a:t>x</a:t>
            </a:r>
            <a:r>
              <a:rPr lang="en-US" sz="1100" dirty="0"/>
              <a:t>2</a:t>
            </a:r>
            <a:r>
              <a:rPr lang="en-US" sz="1600" baseline="-25000" dirty="0" smtClean="0"/>
              <a:t>-y</a:t>
            </a:r>
            <a:r>
              <a:rPr lang="en-US" sz="1100" dirty="0" smtClean="0"/>
              <a:t>2</a:t>
            </a:r>
            <a:r>
              <a:rPr lang="en-US" sz="1600" dirty="0" smtClean="0"/>
              <a:t>, d</a:t>
            </a:r>
            <a:r>
              <a:rPr lang="en-US" sz="1600" baseline="-25000" dirty="0" smtClean="0"/>
              <a:t>z</a:t>
            </a:r>
            <a:r>
              <a:rPr lang="en-US" sz="1100" dirty="0" smtClean="0"/>
              <a:t>2</a:t>
            </a:r>
            <a:r>
              <a:rPr lang="en-US" sz="1600" dirty="0" smtClean="0"/>
              <a:t>)  point directly toward the ligands (which are located on the x, y, and z axes) and are pushed up in energy:</a:t>
            </a:r>
            <a:endParaRPr lang="en-US" sz="1600" dirty="0"/>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0333" t="2867" r="16156" b="48566"/>
          <a:stretch/>
        </p:blipFill>
        <p:spPr>
          <a:xfrm>
            <a:off x="5024675" y="5464493"/>
            <a:ext cx="2481470" cy="1221935"/>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1754" t="53858" r="1899" b="2755"/>
          <a:stretch/>
        </p:blipFill>
        <p:spPr>
          <a:xfrm>
            <a:off x="778596" y="5504508"/>
            <a:ext cx="3937807" cy="1141906"/>
          </a:xfrm>
          <a:prstGeom prst="rect">
            <a:avLst/>
          </a:prstGeom>
        </p:spPr>
      </p:pic>
      <p:sp>
        <p:nvSpPr>
          <p:cNvPr id="20" name="Oval 19"/>
          <p:cNvSpPr/>
          <p:nvPr/>
        </p:nvSpPr>
        <p:spPr>
          <a:xfrm>
            <a:off x="1367055" y="5653501"/>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762050" y="6125122"/>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367055" y="6526981"/>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47178" y="6125122"/>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31140" y="5687910"/>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315669" y="6125122"/>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31140" y="6559214"/>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124321" y="6125122"/>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088484" y="6531221"/>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662387" y="6125122"/>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067455" y="5685930"/>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461709" y="6107591"/>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496540" y="6607306"/>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867521" y="6125122"/>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236149" y="6253886"/>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742610" y="5997592"/>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040969" y="6125122"/>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496540" y="5633794"/>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778810" y="6612481"/>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248451" y="6125122"/>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779552" y="5596470"/>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302734" y="6134453"/>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2521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CC0000"/>
                </a:solidFill>
                <a:latin typeface="Times New Roman" panose="02020603050405020304" pitchFamily="18" charset="0"/>
                <a:cs typeface="Times New Roman" panose="02020603050405020304" pitchFamily="18" charset="0"/>
              </a:rPr>
              <a:t>Ligand Field Theory: Crystal Field Theory Generalized to Include Molecular Orbitals</a:t>
            </a:r>
            <a:endParaRPr lang="en-US" sz="3200" dirty="0">
              <a:solidFill>
                <a:srgbClr val="CC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23042" y="1520982"/>
            <a:ext cx="7414788" cy="3046988"/>
          </a:xfrm>
          <a:prstGeom prst="rect">
            <a:avLst/>
          </a:prstGeom>
          <a:noFill/>
        </p:spPr>
        <p:txBody>
          <a:bodyPr wrap="square" rtlCol="0">
            <a:spAutoFit/>
          </a:bodyPr>
          <a:lstStyle/>
          <a:p>
            <a:r>
              <a:rPr lang="en-US" dirty="0" smtClean="0"/>
              <a:t>Now the 10Dq (or </a:t>
            </a:r>
            <a:r>
              <a:rPr lang="el-GR" dirty="0" smtClean="0">
                <a:latin typeface="Times New Roman"/>
                <a:cs typeface="Times New Roman"/>
              </a:rPr>
              <a:t>Δ</a:t>
            </a:r>
            <a:r>
              <a:rPr lang="en-US" dirty="0" smtClean="0">
                <a:latin typeface="Times New Roman"/>
                <a:cs typeface="Times New Roman"/>
              </a:rPr>
              <a:t>)</a:t>
            </a:r>
            <a:r>
              <a:rPr lang="en-US" dirty="0" smtClean="0">
                <a:cs typeface="Times New Roman"/>
              </a:rPr>
              <a:t> splitting depends on the nature of the ligands and on the transition metal atom.</a:t>
            </a:r>
          </a:p>
          <a:p>
            <a:endParaRPr lang="en-US" dirty="0">
              <a:cs typeface="Times New Roman"/>
            </a:endParaRPr>
          </a:p>
          <a:p>
            <a:r>
              <a:rPr lang="en-US" dirty="0" smtClean="0">
                <a:cs typeface="Times New Roman"/>
              </a:rPr>
              <a:t>TM atoms with larger d-orbitals or that are more highly charged give stronger interactions </a:t>
            </a:r>
            <a:r>
              <a:rPr lang="en-US" dirty="0" smtClean="0">
                <a:latin typeface="Times New Roman"/>
                <a:cs typeface="Times New Roman"/>
              </a:rPr>
              <a:t>→ </a:t>
            </a:r>
            <a:r>
              <a:rPr lang="en-US" dirty="0" smtClean="0">
                <a:cs typeface="Times New Roman"/>
              </a:rPr>
              <a:t>larger 10Dq splitting:  </a:t>
            </a:r>
            <a:r>
              <a:rPr lang="en-US" dirty="0" smtClean="0">
                <a:solidFill>
                  <a:srgbClr val="CC0000"/>
                </a:solidFill>
                <a:cs typeface="Times New Roman"/>
              </a:rPr>
              <a:t>Co</a:t>
            </a:r>
            <a:r>
              <a:rPr lang="en-US" baseline="30000" dirty="0" smtClean="0">
                <a:solidFill>
                  <a:srgbClr val="CC0000"/>
                </a:solidFill>
                <a:cs typeface="Times New Roman"/>
              </a:rPr>
              <a:t>3+</a:t>
            </a:r>
            <a:r>
              <a:rPr lang="en-US" dirty="0" smtClean="0">
                <a:solidFill>
                  <a:srgbClr val="CC0000"/>
                </a:solidFill>
                <a:cs typeface="Times New Roman"/>
              </a:rPr>
              <a:t> &lt; Rh</a:t>
            </a:r>
            <a:r>
              <a:rPr lang="en-US" baseline="30000" dirty="0" smtClean="0">
                <a:solidFill>
                  <a:srgbClr val="CC0000"/>
                </a:solidFill>
                <a:cs typeface="Times New Roman"/>
              </a:rPr>
              <a:t>3+</a:t>
            </a:r>
            <a:r>
              <a:rPr lang="en-US" dirty="0" smtClean="0">
                <a:solidFill>
                  <a:srgbClr val="CC0000"/>
                </a:solidFill>
                <a:cs typeface="Times New Roman"/>
              </a:rPr>
              <a:t> &lt;Ir</a:t>
            </a:r>
            <a:r>
              <a:rPr lang="en-US" baseline="30000" dirty="0" smtClean="0">
                <a:solidFill>
                  <a:srgbClr val="CC0000"/>
                </a:solidFill>
                <a:cs typeface="Times New Roman"/>
              </a:rPr>
              <a:t>3+</a:t>
            </a:r>
            <a:r>
              <a:rPr lang="en-US" dirty="0" smtClean="0">
                <a:solidFill>
                  <a:srgbClr val="CC0000"/>
                </a:solidFill>
                <a:cs typeface="Times New Roman"/>
              </a:rPr>
              <a:t> </a:t>
            </a:r>
            <a:r>
              <a:rPr lang="en-US" dirty="0" smtClean="0">
                <a:cs typeface="Times New Roman"/>
              </a:rPr>
              <a:t>; </a:t>
            </a:r>
            <a:r>
              <a:rPr lang="en-US" dirty="0" smtClean="0">
                <a:solidFill>
                  <a:srgbClr val="0000FF"/>
                </a:solidFill>
                <a:cs typeface="Times New Roman"/>
              </a:rPr>
              <a:t>Fe</a:t>
            </a:r>
            <a:r>
              <a:rPr lang="en-US" baseline="30000" dirty="0" smtClean="0">
                <a:solidFill>
                  <a:srgbClr val="0000FF"/>
                </a:solidFill>
                <a:cs typeface="Times New Roman"/>
              </a:rPr>
              <a:t>2+</a:t>
            </a:r>
            <a:r>
              <a:rPr lang="en-US" dirty="0" smtClean="0">
                <a:solidFill>
                  <a:srgbClr val="0000FF"/>
                </a:solidFill>
                <a:cs typeface="Times New Roman"/>
              </a:rPr>
              <a:t> &lt; Fe</a:t>
            </a:r>
            <a:r>
              <a:rPr lang="en-US" baseline="30000" dirty="0" smtClean="0">
                <a:solidFill>
                  <a:srgbClr val="0000FF"/>
                </a:solidFill>
                <a:cs typeface="Times New Roman"/>
              </a:rPr>
              <a:t>3+</a:t>
            </a:r>
          </a:p>
          <a:p>
            <a:endParaRPr lang="en-US" dirty="0" smtClean="0">
              <a:cs typeface="Times New Roman"/>
            </a:endParaRPr>
          </a:p>
          <a:p>
            <a:r>
              <a:rPr lang="en-US" dirty="0" smtClean="0">
                <a:cs typeface="Times New Roman"/>
              </a:rPr>
              <a:t>Likewise, ligands that interact more strongly lead to a greater 10Dq splitting:</a:t>
            </a:r>
          </a:p>
          <a:p>
            <a:r>
              <a:rPr lang="en-US" dirty="0" smtClean="0">
                <a:solidFill>
                  <a:srgbClr val="CC0000"/>
                </a:solidFill>
                <a:cs typeface="Times New Roman"/>
              </a:rPr>
              <a:t>		I</a:t>
            </a:r>
            <a:r>
              <a:rPr lang="en-US" baseline="30000" dirty="0" smtClean="0">
                <a:solidFill>
                  <a:srgbClr val="CC0000"/>
                </a:solidFill>
                <a:cs typeface="Times New Roman"/>
              </a:rPr>
              <a:t>-</a:t>
            </a:r>
            <a:r>
              <a:rPr lang="en-US" dirty="0" smtClean="0">
                <a:solidFill>
                  <a:srgbClr val="CC0000"/>
                </a:solidFill>
                <a:cs typeface="Times New Roman"/>
              </a:rPr>
              <a:t> &lt; Br</a:t>
            </a:r>
            <a:r>
              <a:rPr lang="en-US" baseline="30000" dirty="0" smtClean="0">
                <a:solidFill>
                  <a:srgbClr val="CC0000"/>
                </a:solidFill>
                <a:cs typeface="Times New Roman"/>
              </a:rPr>
              <a:t>-</a:t>
            </a:r>
            <a:r>
              <a:rPr lang="en-US" dirty="0" smtClean="0">
                <a:solidFill>
                  <a:srgbClr val="CC0000"/>
                </a:solidFill>
                <a:cs typeface="Times New Roman"/>
              </a:rPr>
              <a:t> &lt; Cl</a:t>
            </a:r>
            <a:r>
              <a:rPr lang="en-US" baseline="30000" dirty="0" smtClean="0">
                <a:solidFill>
                  <a:srgbClr val="CC0000"/>
                </a:solidFill>
                <a:cs typeface="Times New Roman"/>
              </a:rPr>
              <a:t>-</a:t>
            </a:r>
            <a:r>
              <a:rPr lang="en-US" dirty="0" smtClean="0">
                <a:solidFill>
                  <a:srgbClr val="CC0000"/>
                </a:solidFill>
                <a:cs typeface="Times New Roman"/>
              </a:rPr>
              <a:t> &lt; F</a:t>
            </a:r>
            <a:r>
              <a:rPr lang="en-US" baseline="30000" dirty="0" smtClean="0">
                <a:solidFill>
                  <a:srgbClr val="CC0000"/>
                </a:solidFill>
                <a:cs typeface="Times New Roman"/>
              </a:rPr>
              <a:t>-</a:t>
            </a:r>
            <a:r>
              <a:rPr lang="en-US" dirty="0" smtClean="0">
                <a:solidFill>
                  <a:srgbClr val="CC0000"/>
                </a:solidFill>
                <a:cs typeface="Times New Roman"/>
              </a:rPr>
              <a:t> &lt; H</a:t>
            </a:r>
            <a:r>
              <a:rPr lang="en-US" baseline="-25000" dirty="0" smtClean="0">
                <a:solidFill>
                  <a:srgbClr val="CC0000"/>
                </a:solidFill>
                <a:cs typeface="Times New Roman"/>
              </a:rPr>
              <a:t>2</a:t>
            </a:r>
            <a:r>
              <a:rPr lang="en-US" dirty="0" smtClean="0">
                <a:solidFill>
                  <a:srgbClr val="CC0000"/>
                </a:solidFill>
                <a:cs typeface="Times New Roman"/>
              </a:rPr>
              <a:t>O &lt; NH</a:t>
            </a:r>
            <a:r>
              <a:rPr lang="en-US" baseline="-25000" dirty="0" smtClean="0">
                <a:solidFill>
                  <a:srgbClr val="CC0000"/>
                </a:solidFill>
                <a:cs typeface="Times New Roman"/>
              </a:rPr>
              <a:t>3</a:t>
            </a:r>
            <a:r>
              <a:rPr lang="en-US" dirty="0" smtClean="0">
                <a:solidFill>
                  <a:srgbClr val="CC0000"/>
                </a:solidFill>
                <a:cs typeface="Times New Roman"/>
              </a:rPr>
              <a:t> &lt; CN</a:t>
            </a:r>
            <a:r>
              <a:rPr lang="en-US" baseline="30000" dirty="0" smtClean="0">
                <a:solidFill>
                  <a:srgbClr val="CC0000"/>
                </a:solidFill>
                <a:cs typeface="Times New Roman"/>
              </a:rPr>
              <a:t>-</a:t>
            </a:r>
            <a:endParaRPr lang="en-US" dirty="0" smtClean="0">
              <a:solidFill>
                <a:srgbClr val="CC0000"/>
              </a:solidFill>
              <a:cs typeface="Times New Roman"/>
            </a:endParaRPr>
          </a:p>
          <a:p>
            <a:endParaRPr lang="en-US" baseline="30000" dirty="0">
              <a:solidFill>
                <a:srgbClr val="CC0000"/>
              </a:solidFill>
              <a:cs typeface="Times New Roman"/>
            </a:endParaRPr>
          </a:p>
          <a:p>
            <a:r>
              <a:rPr lang="en-US" dirty="0" smtClean="0">
                <a:cs typeface="Times New Roman"/>
              </a:rPr>
              <a:t>Weak field ligands tend to form high-spin complexes; strong-field ligands form low-spin complexes:  </a:t>
            </a:r>
            <a:r>
              <a:rPr lang="en-US" dirty="0" smtClean="0">
                <a:solidFill>
                  <a:srgbClr val="0000FF"/>
                </a:solidFill>
                <a:cs typeface="Times New Roman"/>
              </a:rPr>
              <a:t>Mn</a:t>
            </a:r>
            <a:r>
              <a:rPr lang="en-US" baseline="30000" dirty="0" smtClean="0">
                <a:solidFill>
                  <a:srgbClr val="0000FF"/>
                </a:solidFill>
                <a:cs typeface="Times New Roman"/>
              </a:rPr>
              <a:t>2+</a:t>
            </a:r>
            <a:r>
              <a:rPr lang="en-US" dirty="0" smtClean="0">
                <a:solidFill>
                  <a:srgbClr val="0000FF"/>
                </a:solidFill>
                <a:cs typeface="Times New Roman"/>
              </a:rPr>
              <a:t> has 5 3</a:t>
            </a:r>
            <a:r>
              <a:rPr lang="en-US" i="1" dirty="0" smtClean="0">
                <a:solidFill>
                  <a:srgbClr val="0000FF"/>
                </a:solidFill>
                <a:cs typeface="Times New Roman"/>
              </a:rPr>
              <a:t>d</a:t>
            </a:r>
            <a:r>
              <a:rPr lang="en-US" dirty="0" smtClean="0">
                <a:solidFill>
                  <a:srgbClr val="0000FF"/>
                </a:solidFill>
                <a:cs typeface="Times New Roman"/>
              </a:rPr>
              <a:t> electrons.</a:t>
            </a:r>
          </a:p>
        </p:txBody>
      </p:sp>
      <p:grpSp>
        <p:nvGrpSpPr>
          <p:cNvPr id="5" name="Group 4"/>
          <p:cNvGrpSpPr/>
          <p:nvPr/>
        </p:nvGrpSpPr>
        <p:grpSpPr>
          <a:xfrm>
            <a:off x="869416" y="4851526"/>
            <a:ext cx="2000250" cy="1341044"/>
            <a:chOff x="1023042" y="4851526"/>
            <a:chExt cx="2000250" cy="1341044"/>
          </a:xfrm>
        </p:grpSpPr>
        <p:pic>
          <p:nvPicPr>
            <p:cNvPr id="2050" name="Picture 2" descr="Image result for hexaaquamanganese(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042" y="4851526"/>
              <a:ext cx="2000250" cy="1190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16040" y="5051834"/>
              <a:ext cx="307252" cy="1140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787651" y="6191080"/>
            <a:ext cx="3730028" cy="307777"/>
          </a:xfrm>
          <a:prstGeom prst="rect">
            <a:avLst/>
          </a:prstGeom>
          <a:noFill/>
        </p:spPr>
        <p:txBody>
          <a:bodyPr wrap="square" rtlCol="0">
            <a:spAutoFit/>
          </a:bodyPr>
          <a:lstStyle/>
          <a:p>
            <a:r>
              <a:rPr lang="en-US" sz="1400" dirty="0" err="1" smtClean="0">
                <a:solidFill>
                  <a:srgbClr val="CC0000"/>
                </a:solidFill>
              </a:rPr>
              <a:t>Hexaquomanganate</a:t>
            </a:r>
            <a:r>
              <a:rPr lang="en-US" sz="1400" dirty="0" smtClean="0">
                <a:solidFill>
                  <a:srgbClr val="CC0000"/>
                </a:solidFill>
              </a:rPr>
              <a:t>(II)  -  a high-spin complex</a:t>
            </a:r>
            <a:endParaRPr lang="en-US" sz="1400" dirty="0">
              <a:solidFill>
                <a:srgbClr val="CC0000"/>
              </a:solidFill>
            </a:endParaRPr>
          </a:p>
        </p:txBody>
      </p:sp>
      <p:grpSp>
        <p:nvGrpSpPr>
          <p:cNvPr id="10" name="Group 9"/>
          <p:cNvGrpSpPr/>
          <p:nvPr/>
        </p:nvGrpSpPr>
        <p:grpSpPr>
          <a:xfrm>
            <a:off x="5350598" y="4622132"/>
            <a:ext cx="1702051" cy="1408624"/>
            <a:chOff x="5540721" y="4633527"/>
            <a:chExt cx="1702051" cy="1408624"/>
          </a:xfrm>
        </p:grpSpPr>
        <p:grpSp>
          <p:nvGrpSpPr>
            <p:cNvPr id="9" name="Group 8"/>
            <p:cNvGrpSpPr/>
            <p:nvPr/>
          </p:nvGrpSpPr>
          <p:grpSpPr>
            <a:xfrm>
              <a:off x="5540721" y="4633527"/>
              <a:ext cx="1702051" cy="1408624"/>
              <a:chOff x="5540721" y="4633527"/>
              <a:chExt cx="1702051" cy="1408624"/>
            </a:xfrm>
          </p:grpSpPr>
          <p:pic>
            <p:nvPicPr>
              <p:cNvPr id="2052" name="Picture 4" descr="Image result for hexacyanoferrate(II)"/>
              <p:cNvPicPr>
                <a:picLocks noChangeAspect="1" noChangeArrowheads="1"/>
              </p:cNvPicPr>
              <p:nvPr/>
            </p:nvPicPr>
            <p:blipFill rotWithShape="1">
              <a:blip r:embed="rId3">
                <a:extLst>
                  <a:ext uri="{28A0092B-C50C-407E-A947-70E740481C1C}">
                    <a14:useLocalDpi xmlns:a14="http://schemas.microsoft.com/office/drawing/2010/main" val="0"/>
                  </a:ext>
                </a:extLst>
              </a:blip>
              <a:srcRect l="31097" r="-3273"/>
              <a:stretch/>
            </p:blipFill>
            <p:spPr bwMode="auto">
              <a:xfrm>
                <a:off x="5540721" y="4633527"/>
                <a:ext cx="1702051" cy="14086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201624" y="5260063"/>
                <a:ext cx="190122" cy="186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6098554" y="5187945"/>
              <a:ext cx="396262" cy="276999"/>
            </a:xfrm>
            <a:prstGeom prst="rect">
              <a:avLst/>
            </a:prstGeom>
            <a:noFill/>
          </p:spPr>
          <p:txBody>
            <a:bodyPr wrap="none" rtlCol="0">
              <a:spAutoFit/>
            </a:bodyPr>
            <a:lstStyle/>
            <a:p>
              <a:r>
                <a:rPr lang="en-US" sz="1200" dirty="0" err="1" smtClean="0"/>
                <a:t>Mn</a:t>
              </a:r>
              <a:endParaRPr lang="en-US" sz="1200" dirty="0"/>
            </a:p>
          </p:txBody>
        </p:sp>
      </p:grpSp>
      <p:sp>
        <p:nvSpPr>
          <p:cNvPr id="15" name="TextBox 14"/>
          <p:cNvSpPr txBox="1"/>
          <p:nvPr/>
        </p:nvSpPr>
        <p:spPr>
          <a:xfrm>
            <a:off x="5309856" y="6191081"/>
            <a:ext cx="3662128" cy="307777"/>
          </a:xfrm>
          <a:prstGeom prst="rect">
            <a:avLst/>
          </a:prstGeom>
          <a:noFill/>
        </p:spPr>
        <p:txBody>
          <a:bodyPr wrap="square" rtlCol="0">
            <a:spAutoFit/>
          </a:bodyPr>
          <a:lstStyle/>
          <a:p>
            <a:r>
              <a:rPr lang="en-US" sz="1400" dirty="0" err="1" smtClean="0">
                <a:solidFill>
                  <a:srgbClr val="CC0000"/>
                </a:solidFill>
              </a:rPr>
              <a:t>Hexacyanomanganate</a:t>
            </a:r>
            <a:r>
              <a:rPr lang="en-US" sz="1400" dirty="0" smtClean="0">
                <a:solidFill>
                  <a:srgbClr val="CC0000"/>
                </a:solidFill>
              </a:rPr>
              <a:t>(II)  - a low-spin complex</a:t>
            </a:r>
            <a:endParaRPr lang="en-US" sz="1400" dirty="0">
              <a:solidFill>
                <a:srgbClr val="CC0000"/>
              </a:solidFill>
            </a:endParaRPr>
          </a:p>
        </p:txBody>
      </p:sp>
      <p:cxnSp>
        <p:nvCxnSpPr>
          <p:cNvPr id="12" name="Straight Connector 11"/>
          <p:cNvCxnSpPr/>
          <p:nvPr/>
        </p:nvCxnSpPr>
        <p:spPr>
          <a:xfrm>
            <a:off x="2897393" y="5755006"/>
            <a:ext cx="2806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33184" y="5755006"/>
            <a:ext cx="2806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42099" y="5755006"/>
            <a:ext cx="2806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52527" y="5354146"/>
            <a:ext cx="2806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61442" y="5354146"/>
            <a:ext cx="2806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77339" y="4735870"/>
            <a:ext cx="2806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86254" y="4735870"/>
            <a:ext cx="2806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510134" y="6017196"/>
            <a:ext cx="2806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945925" y="6017196"/>
            <a:ext cx="2806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54840" y="6017196"/>
            <a:ext cx="2806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37721" y="5435443"/>
            <a:ext cx="0" cy="30628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601770" y="5023767"/>
            <a:ext cx="0" cy="30628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210020" y="5040784"/>
            <a:ext cx="0" cy="30628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461442" y="5435443"/>
            <a:ext cx="0" cy="30628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872148" y="5435443"/>
            <a:ext cx="0" cy="30628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8026792" y="5687489"/>
            <a:ext cx="118921" cy="459432"/>
            <a:chOff x="3214263" y="6030756"/>
            <a:chExt cx="118921" cy="459432"/>
          </a:xfrm>
        </p:grpSpPr>
        <p:cxnSp>
          <p:nvCxnSpPr>
            <p:cNvPr id="33" name="Straight Arrow Connector 32"/>
            <p:cNvCxnSpPr/>
            <p:nvPr/>
          </p:nvCxnSpPr>
          <p:spPr>
            <a:xfrm flipV="1">
              <a:off x="3214263" y="6030756"/>
              <a:ext cx="0" cy="30628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3333184" y="6183900"/>
              <a:ext cx="0" cy="306288"/>
            </a:xfrm>
            <a:prstGeom prst="straightConnector1">
              <a:avLst/>
            </a:prstGeom>
            <a:ln w="25400">
              <a:solidFill>
                <a:schemeClr val="tx1"/>
              </a:solidFill>
              <a:tailEnd type="stealth" w="lg" len="lg"/>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7591001" y="5687489"/>
            <a:ext cx="118921" cy="459432"/>
            <a:chOff x="3214263" y="6030756"/>
            <a:chExt cx="118921" cy="459432"/>
          </a:xfrm>
        </p:grpSpPr>
        <p:cxnSp>
          <p:nvCxnSpPr>
            <p:cNvPr id="37" name="Straight Arrow Connector 36"/>
            <p:cNvCxnSpPr/>
            <p:nvPr/>
          </p:nvCxnSpPr>
          <p:spPr>
            <a:xfrm flipV="1">
              <a:off x="3214263" y="6030756"/>
              <a:ext cx="0" cy="30628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333184" y="6183900"/>
              <a:ext cx="0" cy="306288"/>
            </a:xfrm>
            <a:prstGeom prst="straightConnector1">
              <a:avLst/>
            </a:prstGeom>
            <a:ln w="25400">
              <a:solidFill>
                <a:schemeClr val="tx1"/>
              </a:solidFill>
              <a:tailEnd type="stealth" w="lg" len="lg"/>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grpSp>
      <p:cxnSp>
        <p:nvCxnSpPr>
          <p:cNvPr id="39" name="Straight Arrow Connector 38"/>
          <p:cNvCxnSpPr/>
          <p:nvPr/>
        </p:nvCxnSpPr>
        <p:spPr>
          <a:xfrm flipV="1">
            <a:off x="8490924" y="5687489"/>
            <a:ext cx="0" cy="30628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99992" y="6488668"/>
            <a:ext cx="5060887" cy="369332"/>
          </a:xfrm>
          <a:prstGeom prst="rect">
            <a:avLst/>
          </a:prstGeom>
          <a:noFill/>
        </p:spPr>
        <p:txBody>
          <a:bodyPr wrap="square" rtlCol="0">
            <a:spAutoFit/>
          </a:bodyPr>
          <a:lstStyle/>
          <a:p>
            <a:r>
              <a:rPr lang="en-US" dirty="0" smtClean="0">
                <a:solidFill>
                  <a:srgbClr val="0000FF"/>
                </a:solidFill>
              </a:rPr>
              <a:t>Interesting and perhaps useful magnetic behavior!</a:t>
            </a:r>
            <a:endParaRPr lang="en-US" dirty="0">
              <a:solidFill>
                <a:srgbClr val="0000FF"/>
              </a:solidFill>
            </a:endParaRPr>
          </a:p>
        </p:txBody>
      </p:sp>
    </p:spTree>
    <p:extLst>
      <p:ext uri="{BB962C8B-B14F-4D97-AF65-F5344CB8AC3E}">
        <p14:creationId xmlns:p14="http://schemas.microsoft.com/office/powerpoint/2010/main" val="1571940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CC0000"/>
                </a:solidFill>
                <a:latin typeface="Times New Roman" panose="02020603050405020304" pitchFamily="18" charset="0"/>
                <a:cs typeface="Times New Roman" panose="02020603050405020304" pitchFamily="18" charset="0"/>
              </a:rPr>
              <a:t>How the Color of a Transition Metal Complex Depends on the Ligand Field Splitting</a:t>
            </a:r>
            <a:endParaRPr lang="en-US" sz="3200" dirty="0">
              <a:solidFill>
                <a:srgbClr val="CC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23042" y="1520982"/>
            <a:ext cx="7414788" cy="1200329"/>
          </a:xfrm>
          <a:prstGeom prst="rect">
            <a:avLst/>
          </a:prstGeom>
          <a:noFill/>
        </p:spPr>
        <p:txBody>
          <a:bodyPr wrap="square" rtlCol="0">
            <a:spAutoFit/>
          </a:bodyPr>
          <a:lstStyle/>
          <a:p>
            <a:r>
              <a:rPr lang="en-US" dirty="0" smtClean="0"/>
              <a:t>The 10Dq (or </a:t>
            </a:r>
            <a:r>
              <a:rPr lang="el-GR" dirty="0" smtClean="0">
                <a:latin typeface="Times New Roman"/>
                <a:cs typeface="Times New Roman"/>
              </a:rPr>
              <a:t>Δ</a:t>
            </a:r>
            <a:r>
              <a:rPr lang="en-US" dirty="0" smtClean="0">
                <a:latin typeface="Times New Roman"/>
                <a:cs typeface="Times New Roman"/>
              </a:rPr>
              <a:t>)</a:t>
            </a:r>
            <a:r>
              <a:rPr lang="en-US" dirty="0" smtClean="0">
                <a:cs typeface="Times New Roman"/>
              </a:rPr>
              <a:t> splitting determines the wavelength that will be absorbed, which determines the color of the </a:t>
            </a:r>
            <a:r>
              <a:rPr lang="en-US" dirty="0">
                <a:cs typeface="Times New Roman"/>
              </a:rPr>
              <a:t>complex. The color of the transition metal octahedral complex varies depending on the ligands:</a:t>
            </a:r>
            <a:endParaRPr lang="en-US" dirty="0"/>
          </a:p>
          <a:p>
            <a:endParaRPr lang="en-US" dirty="0">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98" y="4827846"/>
            <a:ext cx="4176972" cy="1865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315" y="4641049"/>
            <a:ext cx="3791893" cy="205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5080" y="2504852"/>
            <a:ext cx="2952750" cy="204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042" y="2569361"/>
            <a:ext cx="20193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42342" y="2838888"/>
            <a:ext cx="2199614" cy="1384995"/>
          </a:xfrm>
          <a:prstGeom prst="rect">
            <a:avLst/>
          </a:prstGeom>
          <a:noFill/>
        </p:spPr>
        <p:txBody>
          <a:bodyPr wrap="square" rtlCol="0">
            <a:spAutoFit/>
          </a:bodyPr>
          <a:lstStyle/>
          <a:p>
            <a:r>
              <a:rPr lang="en-US" sz="1400" dirty="0" smtClean="0"/>
              <a:t>To find the color of the complex, look across the color wheel from the color of light that is absorbed.  If </a:t>
            </a:r>
            <a:r>
              <a:rPr lang="en-US" sz="1400" b="1" dirty="0" smtClean="0">
                <a:solidFill>
                  <a:srgbClr val="7030A0"/>
                </a:solidFill>
              </a:rPr>
              <a:t>violet</a:t>
            </a:r>
            <a:r>
              <a:rPr lang="en-US" sz="1400" dirty="0" smtClean="0"/>
              <a:t> light is absorbed, the compound is </a:t>
            </a:r>
            <a:r>
              <a:rPr lang="en-US" sz="1400" b="1" dirty="0" smtClean="0">
                <a:solidFill>
                  <a:srgbClr val="FFC000"/>
                </a:solidFill>
              </a:rPr>
              <a:t>yellow</a:t>
            </a:r>
            <a:r>
              <a:rPr lang="en-US" sz="1400" dirty="0" smtClean="0"/>
              <a:t>, etc.</a:t>
            </a:r>
            <a:endParaRPr lang="en-US" sz="1400" dirty="0"/>
          </a:p>
        </p:txBody>
      </p:sp>
    </p:spTree>
    <p:extLst>
      <p:ext uri="{BB962C8B-B14F-4D97-AF65-F5344CB8AC3E}">
        <p14:creationId xmlns:p14="http://schemas.microsoft.com/office/powerpoint/2010/main" val="4245849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40" y="75462"/>
            <a:ext cx="8229600" cy="1699018"/>
          </a:xfrm>
        </p:spPr>
        <p:txBody>
          <a:bodyPr>
            <a:normAutofit/>
          </a:bodyPr>
          <a:lstStyle/>
          <a:p>
            <a:r>
              <a:rPr lang="en-US" sz="3200" dirty="0" smtClean="0">
                <a:solidFill>
                  <a:srgbClr val="CC0000"/>
                </a:solidFill>
                <a:latin typeface="Times New Roman" panose="02020603050405020304" pitchFamily="18" charset="0"/>
                <a:cs typeface="Times New Roman" panose="02020603050405020304" pitchFamily="18" charset="0"/>
              </a:rPr>
              <a:t>How the Color of a Transition Metal Complex Depends on the Ligand Field Splitting:</a:t>
            </a:r>
            <a:br>
              <a:rPr lang="en-US" sz="3200" dirty="0" smtClean="0">
                <a:solidFill>
                  <a:srgbClr val="CC0000"/>
                </a:solidFill>
                <a:latin typeface="Times New Roman" panose="02020603050405020304" pitchFamily="18" charset="0"/>
                <a:cs typeface="Times New Roman" panose="02020603050405020304" pitchFamily="18" charset="0"/>
              </a:rPr>
            </a:br>
            <a:r>
              <a:rPr lang="en-US" sz="3200" dirty="0" smtClean="0">
                <a:solidFill>
                  <a:srgbClr val="CC0000"/>
                </a:solidFill>
                <a:latin typeface="Times New Roman" panose="02020603050405020304" pitchFamily="18" charset="0"/>
                <a:cs typeface="Times New Roman" panose="02020603050405020304" pitchFamily="18" charset="0"/>
              </a:rPr>
              <a:t>Another Example</a:t>
            </a:r>
            <a:endParaRPr lang="en-US" sz="3200" dirty="0">
              <a:solidFill>
                <a:srgbClr val="CC000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600" y="2960859"/>
            <a:ext cx="6355533" cy="3619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50614" y="1756372"/>
            <a:ext cx="7523430" cy="646331"/>
          </a:xfrm>
          <a:prstGeom prst="rect">
            <a:avLst/>
          </a:prstGeom>
          <a:noFill/>
        </p:spPr>
        <p:txBody>
          <a:bodyPr wrap="square" rtlCol="0">
            <a:spAutoFit/>
          </a:bodyPr>
          <a:lstStyle/>
          <a:p>
            <a:r>
              <a:rPr lang="en-US" dirty="0" smtClean="0">
                <a:solidFill>
                  <a:srgbClr val="0000FF"/>
                </a:solidFill>
              </a:rPr>
              <a:t>Remember, a more highly charged metal ion interacts more strongly with the ligands, leading to a larger value of </a:t>
            </a:r>
            <a:r>
              <a:rPr lang="el-GR" dirty="0" smtClean="0">
                <a:solidFill>
                  <a:srgbClr val="0000FF"/>
                </a:solidFill>
                <a:latin typeface="Times New Roman"/>
                <a:cs typeface="Times New Roman"/>
              </a:rPr>
              <a:t>Δ</a:t>
            </a:r>
            <a:r>
              <a:rPr lang="en-US" dirty="0" smtClean="0">
                <a:solidFill>
                  <a:srgbClr val="0000FF"/>
                </a:solidFill>
                <a:cs typeface="Times New Roman"/>
              </a:rPr>
              <a:t> or 10Dq.</a:t>
            </a:r>
            <a:endParaRPr lang="en-US" dirty="0">
              <a:solidFill>
                <a:srgbClr val="0000FF"/>
              </a:solidFill>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23" y="4075128"/>
            <a:ext cx="20193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217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674688"/>
            <a:ext cx="8229600" cy="1143000"/>
          </a:xfrm>
        </p:spPr>
        <p:txBody>
          <a:bodyPr>
            <a:noAutofit/>
          </a:bodyPr>
          <a:lstStyle/>
          <a:p>
            <a:r>
              <a:rPr lang="en-US" sz="7200" dirty="0" smtClean="0">
                <a:solidFill>
                  <a:srgbClr val="C00000"/>
                </a:solidFill>
              </a:rPr>
              <a:t>Thanks for listening!</a:t>
            </a:r>
            <a:endParaRPr lang="en-US" sz="7200" dirty="0">
              <a:solidFill>
                <a:srgbClr val="C00000"/>
              </a:solidFill>
            </a:endParaRPr>
          </a:p>
        </p:txBody>
      </p:sp>
      <p:sp>
        <p:nvSpPr>
          <p:cNvPr id="4" name="TextBox 3"/>
          <p:cNvSpPr txBox="1"/>
          <p:nvPr/>
        </p:nvSpPr>
        <p:spPr>
          <a:xfrm>
            <a:off x="885825" y="2381250"/>
            <a:ext cx="7753350" cy="3662541"/>
          </a:xfrm>
          <a:prstGeom prst="rect">
            <a:avLst/>
          </a:prstGeom>
          <a:noFill/>
        </p:spPr>
        <p:txBody>
          <a:bodyPr wrap="square" rtlCol="0">
            <a:spAutoFit/>
          </a:bodyPr>
          <a:lstStyle/>
          <a:p>
            <a:r>
              <a:rPr lang="en-US" sz="3600" dirty="0" smtClean="0"/>
              <a:t>Anytime you’d like to ask me a question:</a:t>
            </a:r>
          </a:p>
          <a:p>
            <a:endParaRPr lang="en-US" sz="3600" dirty="0"/>
          </a:p>
          <a:p>
            <a:r>
              <a:rPr lang="en-US" sz="3600" dirty="0" smtClean="0"/>
              <a:t>          </a:t>
            </a:r>
            <a:r>
              <a:rPr lang="en-US" sz="3600" dirty="0" smtClean="0">
                <a:solidFill>
                  <a:srgbClr val="0000FF"/>
                </a:solidFill>
                <a:hlinkClick r:id="rId2"/>
              </a:rPr>
              <a:t>morse@chem.utah.edu</a:t>
            </a:r>
            <a:endParaRPr lang="en-US" sz="3600" dirty="0" smtClean="0">
              <a:solidFill>
                <a:srgbClr val="0000FF"/>
              </a:solidFill>
            </a:endParaRPr>
          </a:p>
          <a:p>
            <a:endParaRPr lang="en-US" sz="3600" dirty="0">
              <a:solidFill>
                <a:srgbClr val="0000FF"/>
              </a:solidFill>
            </a:endParaRPr>
          </a:p>
          <a:p>
            <a:r>
              <a:rPr lang="en-US" sz="2400" dirty="0" smtClean="0"/>
              <a:t>This and all previous presentations can be found at my website:</a:t>
            </a:r>
          </a:p>
          <a:p>
            <a:endParaRPr lang="en-US" sz="2400" dirty="0" smtClean="0"/>
          </a:p>
          <a:p>
            <a:r>
              <a:rPr lang="en-US" sz="1600" dirty="0">
                <a:solidFill>
                  <a:srgbClr val="0000FF"/>
                </a:solidFill>
                <a:hlinkClick r:id="rId3"/>
              </a:rPr>
              <a:t>https://</a:t>
            </a:r>
            <a:r>
              <a:rPr lang="en-US" sz="1600" dirty="0" smtClean="0">
                <a:solidFill>
                  <a:srgbClr val="0000FF"/>
                </a:solidFill>
                <a:hlinkClick r:id="rId3"/>
              </a:rPr>
              <a:t>chem.utah.edu/directory/morse/research-group/ap_chemistry_powerpoints.php</a:t>
            </a:r>
            <a:r>
              <a:rPr lang="en-US" sz="1600" dirty="0" smtClean="0">
                <a:solidFill>
                  <a:srgbClr val="0000FF"/>
                </a:solidFill>
              </a:rPr>
              <a:t> </a:t>
            </a:r>
            <a:endParaRPr lang="en-US" sz="1600" dirty="0">
              <a:solidFill>
                <a:srgbClr val="0000FF"/>
              </a:solidFill>
            </a:endParaRPr>
          </a:p>
        </p:txBody>
      </p:sp>
    </p:spTree>
    <p:extLst>
      <p:ext uri="{BB962C8B-B14F-4D97-AF65-F5344CB8AC3E}">
        <p14:creationId xmlns:p14="http://schemas.microsoft.com/office/powerpoint/2010/main" val="1183694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86" y="253497"/>
            <a:ext cx="8229600" cy="1140737"/>
          </a:xfrm>
        </p:spPr>
        <p:txBody>
          <a:bodyPr>
            <a:normAutofit fontScale="90000"/>
          </a:bodyPr>
          <a:lstStyle/>
          <a:p>
            <a:r>
              <a:rPr lang="en-US" dirty="0" smtClean="0">
                <a:solidFill>
                  <a:srgbClr val="CC0000"/>
                </a:solidFill>
                <a:latin typeface="Times New Roman" panose="02020603050405020304" pitchFamily="18" charset="0"/>
                <a:cs typeface="Times New Roman" panose="02020603050405020304" pitchFamily="18" charset="0"/>
              </a:rPr>
              <a:t>Most of all:</a:t>
            </a:r>
            <a:br>
              <a:rPr lang="en-US" dirty="0" smtClean="0">
                <a:solidFill>
                  <a:srgbClr val="CC0000"/>
                </a:solidFill>
                <a:latin typeface="Times New Roman" panose="02020603050405020304" pitchFamily="18" charset="0"/>
                <a:cs typeface="Times New Roman" panose="02020603050405020304" pitchFamily="18" charset="0"/>
              </a:rPr>
            </a:br>
            <a:r>
              <a:rPr lang="en-US" dirty="0" smtClean="0">
                <a:solidFill>
                  <a:srgbClr val="CC0000"/>
                </a:solidFill>
                <a:latin typeface="Times New Roman" panose="02020603050405020304" pitchFamily="18" charset="0"/>
                <a:cs typeface="Times New Roman" panose="02020603050405020304" pitchFamily="18" charset="0"/>
              </a:rPr>
              <a:t>Really interesting chemistry!</a:t>
            </a:r>
            <a:endParaRPr lang="en-US" dirty="0">
              <a:solidFill>
                <a:srgbClr val="CC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14811" y="1800505"/>
            <a:ext cx="8238653" cy="3293209"/>
          </a:xfrm>
          <a:prstGeom prst="rect">
            <a:avLst/>
          </a:prstGeom>
          <a:noFill/>
        </p:spPr>
        <p:txBody>
          <a:bodyPr wrap="square" rtlCol="0">
            <a:spAutoFit/>
          </a:bodyPr>
          <a:lstStyle/>
          <a:p>
            <a:r>
              <a:rPr lang="en-US" dirty="0" smtClean="0">
                <a:solidFill>
                  <a:srgbClr val="C00000"/>
                </a:solidFill>
              </a:rPr>
              <a:t>Multiple oxidation states make TMs important for redox chemistry:</a:t>
            </a:r>
          </a:p>
          <a:p>
            <a:r>
              <a:rPr lang="en-US" dirty="0" smtClean="0"/>
              <a:t>Examples: </a:t>
            </a:r>
            <a:r>
              <a:rPr lang="en-US" dirty="0" err="1" smtClean="0"/>
              <a:t>Mn</a:t>
            </a:r>
            <a:r>
              <a:rPr lang="en-US" dirty="0" smtClean="0"/>
              <a:t>(II),        </a:t>
            </a:r>
            <a:r>
              <a:rPr lang="en-US" dirty="0" err="1" smtClean="0"/>
              <a:t>Mn</a:t>
            </a:r>
            <a:r>
              <a:rPr lang="en-US" dirty="0" smtClean="0"/>
              <a:t>(III) (rare),       </a:t>
            </a:r>
            <a:r>
              <a:rPr lang="en-US" dirty="0" err="1" smtClean="0"/>
              <a:t>Mn</a:t>
            </a:r>
            <a:r>
              <a:rPr lang="en-US" dirty="0" smtClean="0"/>
              <a:t>(IV),         </a:t>
            </a:r>
            <a:r>
              <a:rPr lang="en-US" dirty="0" err="1" smtClean="0"/>
              <a:t>Mn</a:t>
            </a:r>
            <a:r>
              <a:rPr lang="en-US" dirty="0" smtClean="0"/>
              <a:t>(VI),             </a:t>
            </a:r>
            <a:r>
              <a:rPr lang="en-US" dirty="0" err="1" smtClean="0"/>
              <a:t>Mn</a:t>
            </a:r>
            <a:r>
              <a:rPr lang="en-US" dirty="0" smtClean="0"/>
              <a:t>(VII), as in</a:t>
            </a:r>
          </a:p>
          <a:p>
            <a:r>
              <a:rPr lang="en-US" dirty="0" smtClean="0"/>
              <a:t>                   MnCl</a:t>
            </a:r>
            <a:r>
              <a:rPr lang="en-US" baseline="-25000" dirty="0" smtClean="0"/>
              <a:t>2</a:t>
            </a:r>
            <a:r>
              <a:rPr lang="en-US" dirty="0" smtClean="0"/>
              <a:t>               Mn</a:t>
            </a:r>
            <a:r>
              <a:rPr lang="en-US" baseline="-25000" dirty="0" smtClean="0"/>
              <a:t>2</a:t>
            </a:r>
            <a:r>
              <a:rPr lang="en-US" dirty="0" smtClean="0"/>
              <a:t>O</a:t>
            </a:r>
            <a:r>
              <a:rPr lang="en-US" baseline="-25000" dirty="0" smtClean="0"/>
              <a:t>3</a:t>
            </a:r>
            <a:r>
              <a:rPr lang="en-US" dirty="0" smtClean="0"/>
              <a:t>               MnO</a:t>
            </a:r>
            <a:r>
              <a:rPr lang="en-US" baseline="-25000" dirty="0" smtClean="0"/>
              <a:t>2</a:t>
            </a:r>
            <a:r>
              <a:rPr lang="en-US" dirty="0" smtClean="0"/>
              <a:t>           MnO</a:t>
            </a:r>
            <a:r>
              <a:rPr lang="en-US" baseline="-25000" dirty="0" smtClean="0"/>
              <a:t>4</a:t>
            </a:r>
            <a:r>
              <a:rPr lang="en-US" baseline="30000" dirty="0" smtClean="0"/>
              <a:t>2-</a:t>
            </a:r>
            <a:r>
              <a:rPr lang="en-US" dirty="0" smtClean="0"/>
              <a:t>              MnO</a:t>
            </a:r>
            <a:r>
              <a:rPr lang="en-US" baseline="-25000" dirty="0" smtClean="0"/>
              <a:t>4</a:t>
            </a:r>
            <a:r>
              <a:rPr lang="en-US" baseline="30000" dirty="0" smtClean="0"/>
              <a:t>-</a:t>
            </a:r>
            <a:r>
              <a:rPr lang="en-US" dirty="0" smtClean="0"/>
              <a:t> </a:t>
            </a:r>
          </a:p>
          <a:p>
            <a:r>
              <a:rPr lang="en-US" sz="1400" dirty="0" smtClean="0">
                <a:solidFill>
                  <a:srgbClr val="0000FF"/>
                </a:solidFill>
              </a:rPr>
              <a:t>                   manganese(II)         manganese(III)           manganese       </a:t>
            </a:r>
            <a:r>
              <a:rPr lang="en-US" sz="1400" dirty="0" err="1" smtClean="0">
                <a:solidFill>
                  <a:srgbClr val="0000FF"/>
                </a:solidFill>
              </a:rPr>
              <a:t>manganate</a:t>
            </a:r>
            <a:r>
              <a:rPr lang="en-US" sz="1400" dirty="0" smtClean="0">
                <a:solidFill>
                  <a:srgbClr val="0000FF"/>
                </a:solidFill>
              </a:rPr>
              <a:t>           permanganate</a:t>
            </a:r>
            <a:endParaRPr lang="en-US" sz="1400" dirty="0">
              <a:solidFill>
                <a:srgbClr val="0000FF"/>
              </a:solidFill>
            </a:endParaRPr>
          </a:p>
          <a:p>
            <a:r>
              <a:rPr lang="en-US" sz="1400" dirty="0" smtClean="0">
                <a:solidFill>
                  <a:srgbClr val="0000FF"/>
                </a:solidFill>
              </a:rPr>
              <a:t>                         chloride                      oxide                       dioxide                    ion                           </a:t>
            </a:r>
            <a:r>
              <a:rPr lang="en-US" sz="1400" dirty="0" err="1" smtClean="0">
                <a:solidFill>
                  <a:srgbClr val="0000FF"/>
                </a:solidFill>
              </a:rPr>
              <a:t>ion</a:t>
            </a:r>
            <a:endParaRPr lang="en-US" sz="1400" dirty="0" smtClean="0">
              <a:solidFill>
                <a:srgbClr val="0000FF"/>
              </a:solidFill>
            </a:endParaRPr>
          </a:p>
          <a:p>
            <a:r>
              <a:rPr lang="en-US" dirty="0" smtClean="0">
                <a:solidFill>
                  <a:srgbClr val="C00000"/>
                </a:solidFill>
              </a:rPr>
              <a:t>d-orbital shapes allow chemical bonding in unusual ways:</a:t>
            </a:r>
          </a:p>
          <a:p>
            <a:endParaRPr lang="en-US" dirty="0"/>
          </a:p>
          <a:p>
            <a:endParaRPr lang="en-US" dirty="0" smtClean="0"/>
          </a:p>
          <a:p>
            <a:endParaRPr lang="en-US" dirty="0"/>
          </a:p>
          <a:p>
            <a:endParaRPr lang="en-US" dirty="0" smtClean="0"/>
          </a:p>
          <a:p>
            <a:endParaRPr lang="en-US" dirty="0">
              <a:solidFill>
                <a:srgbClr val="C00000"/>
              </a:solidFill>
            </a:endParaRPr>
          </a:p>
          <a:p>
            <a:r>
              <a:rPr lang="en-US" dirty="0" smtClean="0">
                <a:solidFill>
                  <a:srgbClr val="C00000"/>
                </a:solidFill>
              </a:rPr>
              <a:t>High-order multiple bonds are possible:</a:t>
            </a:r>
            <a:endParaRPr lang="en-US"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461" y="5114729"/>
            <a:ext cx="1466516" cy="1239873"/>
          </a:xfrm>
          <a:prstGeom prst="rect">
            <a:avLst/>
          </a:prstGeom>
          <a:scene3d>
            <a:camera prst="orthographicFront">
              <a:rot lat="0" lon="0" rev="16200000"/>
            </a:camera>
            <a:lightRig rig="threePt" dir="t"/>
          </a:scene3d>
        </p:spPr>
      </p:pic>
      <p:sp>
        <p:nvSpPr>
          <p:cNvPr id="5" name="TextBox 4"/>
          <p:cNvSpPr txBox="1"/>
          <p:nvPr/>
        </p:nvSpPr>
        <p:spPr>
          <a:xfrm>
            <a:off x="759474" y="6354602"/>
            <a:ext cx="1802096" cy="492443"/>
          </a:xfrm>
          <a:prstGeom prst="rect">
            <a:avLst/>
          </a:prstGeom>
          <a:noFill/>
        </p:spPr>
        <p:txBody>
          <a:bodyPr wrap="none" rtlCol="0">
            <a:spAutoFit/>
          </a:bodyPr>
          <a:lstStyle/>
          <a:p>
            <a:r>
              <a:rPr lang="en-US" sz="1400" dirty="0" smtClean="0"/>
              <a:t>     </a:t>
            </a:r>
            <a:r>
              <a:rPr lang="en-US" sz="1400" dirty="0" smtClean="0">
                <a:solidFill>
                  <a:srgbClr val="0000FF"/>
                </a:solidFill>
              </a:rPr>
              <a:t>Cr</a:t>
            </a:r>
            <a:r>
              <a:rPr lang="en-US" sz="1400" baseline="-25000" dirty="0" smtClean="0">
                <a:solidFill>
                  <a:srgbClr val="0000FF"/>
                </a:solidFill>
              </a:rPr>
              <a:t>2</a:t>
            </a:r>
            <a:r>
              <a:rPr lang="en-US" sz="1400" dirty="0" smtClean="0">
                <a:solidFill>
                  <a:srgbClr val="0000FF"/>
                </a:solidFill>
              </a:rPr>
              <a:t>(CH</a:t>
            </a:r>
            <a:r>
              <a:rPr lang="en-US" sz="1400" baseline="-25000" dirty="0" smtClean="0">
                <a:solidFill>
                  <a:srgbClr val="0000FF"/>
                </a:solidFill>
              </a:rPr>
              <a:t>3</a:t>
            </a:r>
            <a:r>
              <a:rPr lang="en-US" sz="1400" dirty="0" smtClean="0">
                <a:solidFill>
                  <a:srgbClr val="0000FF"/>
                </a:solidFill>
              </a:rPr>
              <a:t>CO</a:t>
            </a:r>
            <a:r>
              <a:rPr lang="en-US" sz="1400" baseline="-25000" dirty="0" smtClean="0">
                <a:solidFill>
                  <a:srgbClr val="0000FF"/>
                </a:solidFill>
              </a:rPr>
              <a:t>2</a:t>
            </a:r>
            <a:r>
              <a:rPr lang="en-US" sz="1400" dirty="0" smtClean="0">
                <a:solidFill>
                  <a:srgbClr val="0000FF"/>
                </a:solidFill>
              </a:rPr>
              <a:t>)</a:t>
            </a:r>
            <a:r>
              <a:rPr lang="en-US" sz="1400" baseline="-25000" dirty="0" smtClean="0">
                <a:solidFill>
                  <a:srgbClr val="0000FF"/>
                </a:solidFill>
              </a:rPr>
              <a:t>4</a:t>
            </a:r>
            <a:r>
              <a:rPr lang="en-US" sz="1400" dirty="0" smtClean="0">
                <a:solidFill>
                  <a:srgbClr val="0000FF"/>
                </a:solidFill>
                <a:latin typeface="Times New Roman"/>
                <a:cs typeface="Times New Roman"/>
              </a:rPr>
              <a:t>∙</a:t>
            </a:r>
            <a:r>
              <a:rPr lang="en-US" sz="1400" dirty="0" smtClean="0">
                <a:solidFill>
                  <a:srgbClr val="0000FF"/>
                </a:solidFill>
                <a:cs typeface="Times New Roman"/>
              </a:rPr>
              <a:t>2H</a:t>
            </a:r>
            <a:r>
              <a:rPr lang="en-US" sz="1400" baseline="-25000" dirty="0" smtClean="0">
                <a:solidFill>
                  <a:srgbClr val="0000FF"/>
                </a:solidFill>
                <a:cs typeface="Times New Roman"/>
              </a:rPr>
              <a:t>2</a:t>
            </a:r>
            <a:r>
              <a:rPr lang="en-US" sz="1400" dirty="0" smtClean="0">
                <a:solidFill>
                  <a:srgbClr val="0000FF"/>
                </a:solidFill>
                <a:cs typeface="Times New Roman"/>
              </a:rPr>
              <a:t>O</a:t>
            </a:r>
            <a:endParaRPr lang="en-US" sz="1400" dirty="0" smtClean="0">
              <a:solidFill>
                <a:srgbClr val="0000FF"/>
              </a:solidFill>
            </a:endParaRPr>
          </a:p>
          <a:p>
            <a:r>
              <a:rPr lang="en-US" sz="1200" dirty="0" smtClean="0">
                <a:solidFill>
                  <a:srgbClr val="0000FF"/>
                </a:solidFill>
              </a:rPr>
              <a:t>A Cr-Cr quadruple bond</a:t>
            </a:r>
            <a:endParaRPr lang="en-US" sz="1200" dirty="0">
              <a:solidFill>
                <a:srgbClr val="0000FF"/>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111" y="5093714"/>
            <a:ext cx="1204601" cy="1351830"/>
          </a:xfrm>
          <a:prstGeom prst="rect">
            <a:avLst/>
          </a:prstGeom>
          <a:scene3d>
            <a:camera prst="orthographicFront">
              <a:rot lat="0" lon="0" rev="16200000"/>
            </a:camera>
            <a:lightRig rig="threePt" dir="t"/>
          </a:scene3d>
        </p:spPr>
      </p:pic>
      <p:sp>
        <p:nvSpPr>
          <p:cNvPr id="7" name="TextBox 6"/>
          <p:cNvSpPr txBox="1"/>
          <p:nvPr/>
        </p:nvSpPr>
        <p:spPr>
          <a:xfrm>
            <a:off x="2910911" y="6354601"/>
            <a:ext cx="1756635" cy="492443"/>
          </a:xfrm>
          <a:prstGeom prst="rect">
            <a:avLst/>
          </a:prstGeom>
          <a:noFill/>
        </p:spPr>
        <p:txBody>
          <a:bodyPr wrap="none" rtlCol="0">
            <a:spAutoFit/>
          </a:bodyPr>
          <a:lstStyle/>
          <a:p>
            <a:r>
              <a:rPr lang="en-US" sz="1400" dirty="0" smtClean="0"/>
              <a:t>          </a:t>
            </a:r>
            <a:r>
              <a:rPr lang="en-US" sz="1400" dirty="0" smtClean="0">
                <a:solidFill>
                  <a:srgbClr val="0000FF"/>
                </a:solidFill>
              </a:rPr>
              <a:t>[Re</a:t>
            </a:r>
            <a:r>
              <a:rPr lang="en-US" sz="1400" baseline="-25000" dirty="0" smtClean="0">
                <a:solidFill>
                  <a:srgbClr val="0000FF"/>
                </a:solidFill>
              </a:rPr>
              <a:t>2</a:t>
            </a:r>
            <a:r>
              <a:rPr lang="en-US" sz="1400" dirty="0" smtClean="0">
                <a:solidFill>
                  <a:srgbClr val="0000FF"/>
                </a:solidFill>
              </a:rPr>
              <a:t>Cl</a:t>
            </a:r>
            <a:r>
              <a:rPr lang="en-US" sz="1400" baseline="-25000" dirty="0" smtClean="0">
                <a:solidFill>
                  <a:srgbClr val="0000FF"/>
                </a:solidFill>
              </a:rPr>
              <a:t>8</a:t>
            </a:r>
            <a:r>
              <a:rPr lang="en-US" sz="1400" dirty="0" smtClean="0">
                <a:solidFill>
                  <a:srgbClr val="0000FF"/>
                </a:solidFill>
              </a:rPr>
              <a:t>]</a:t>
            </a:r>
            <a:r>
              <a:rPr lang="en-US" sz="1400" baseline="30000" dirty="0" smtClean="0">
                <a:solidFill>
                  <a:srgbClr val="0000FF"/>
                </a:solidFill>
              </a:rPr>
              <a:t>2</a:t>
            </a:r>
            <a:r>
              <a:rPr lang="en-US" sz="1400" baseline="30000" dirty="0" smtClean="0">
                <a:solidFill>
                  <a:srgbClr val="0000FF"/>
                </a:solidFill>
                <a:latin typeface="Times New Roman"/>
                <a:cs typeface="Times New Roman"/>
              </a:rPr>
              <a:t>‒</a:t>
            </a:r>
            <a:endParaRPr lang="en-US" sz="1400" baseline="30000" dirty="0" smtClean="0">
              <a:solidFill>
                <a:srgbClr val="0000FF"/>
              </a:solidFill>
            </a:endParaRPr>
          </a:p>
          <a:p>
            <a:r>
              <a:rPr lang="en-US" sz="1200" dirty="0" smtClean="0">
                <a:solidFill>
                  <a:srgbClr val="0000FF"/>
                </a:solidFill>
              </a:rPr>
              <a:t>A Re-Re quadruple bond</a:t>
            </a:r>
            <a:endParaRPr lang="en-US" sz="1200" dirty="0">
              <a:solidFill>
                <a:srgbClr val="0000FF"/>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1073" y="5169452"/>
            <a:ext cx="1484250" cy="989500"/>
          </a:xfrm>
          <a:prstGeom prst="rect">
            <a:avLst/>
          </a:prstGeom>
        </p:spPr>
      </p:pic>
      <p:sp>
        <p:nvSpPr>
          <p:cNvPr id="9" name="TextBox 8"/>
          <p:cNvSpPr txBox="1"/>
          <p:nvPr/>
        </p:nvSpPr>
        <p:spPr>
          <a:xfrm>
            <a:off x="4948582" y="6158952"/>
            <a:ext cx="1798634" cy="677108"/>
          </a:xfrm>
          <a:prstGeom prst="rect">
            <a:avLst/>
          </a:prstGeom>
          <a:noFill/>
        </p:spPr>
        <p:txBody>
          <a:bodyPr wrap="none" rtlCol="0">
            <a:spAutoFit/>
          </a:bodyPr>
          <a:lstStyle/>
          <a:p>
            <a:r>
              <a:rPr lang="en-US" sz="1400" dirty="0" smtClean="0">
                <a:solidFill>
                  <a:srgbClr val="0000FF"/>
                </a:solidFill>
              </a:rPr>
              <a:t>           Nb</a:t>
            </a:r>
            <a:r>
              <a:rPr lang="en-US" sz="1400" baseline="-25000" dirty="0" smtClean="0">
                <a:solidFill>
                  <a:srgbClr val="0000FF"/>
                </a:solidFill>
              </a:rPr>
              <a:t>2</a:t>
            </a:r>
            <a:r>
              <a:rPr lang="en-US" sz="1400" dirty="0" smtClean="0">
                <a:solidFill>
                  <a:srgbClr val="0000FF"/>
                </a:solidFill>
              </a:rPr>
              <a:t>Au</a:t>
            </a:r>
            <a:r>
              <a:rPr lang="en-US" sz="1400" baseline="-25000" dirty="0" smtClean="0">
                <a:solidFill>
                  <a:srgbClr val="0000FF"/>
                </a:solidFill>
              </a:rPr>
              <a:t>6</a:t>
            </a:r>
            <a:endParaRPr lang="en-US" sz="1400" dirty="0" smtClean="0">
              <a:solidFill>
                <a:srgbClr val="0000FF"/>
              </a:solidFill>
            </a:endParaRPr>
          </a:p>
          <a:p>
            <a:r>
              <a:rPr lang="en-US" sz="1200" dirty="0" smtClean="0">
                <a:solidFill>
                  <a:srgbClr val="0000FF"/>
                </a:solidFill>
              </a:rPr>
              <a:t>    A </a:t>
            </a:r>
            <a:r>
              <a:rPr lang="en-US" sz="1200" dirty="0" err="1" smtClean="0">
                <a:solidFill>
                  <a:srgbClr val="0000FF"/>
                </a:solidFill>
              </a:rPr>
              <a:t>Nb</a:t>
            </a:r>
            <a:r>
              <a:rPr lang="en-US" sz="1200" dirty="0" err="1" smtClean="0">
                <a:solidFill>
                  <a:srgbClr val="0000FF"/>
                </a:solidFill>
                <a:latin typeface="Times New Roman"/>
                <a:cs typeface="Times New Roman"/>
              </a:rPr>
              <a:t>≡</a:t>
            </a:r>
            <a:r>
              <a:rPr lang="en-US" sz="1200" dirty="0" err="1" smtClean="0">
                <a:solidFill>
                  <a:srgbClr val="0000FF"/>
                </a:solidFill>
              </a:rPr>
              <a:t>Nb</a:t>
            </a:r>
            <a:r>
              <a:rPr lang="en-US" sz="1200" dirty="0" smtClean="0">
                <a:solidFill>
                  <a:srgbClr val="0000FF"/>
                </a:solidFill>
              </a:rPr>
              <a:t> triple bond</a:t>
            </a:r>
          </a:p>
          <a:p>
            <a:r>
              <a:rPr lang="en-US" sz="1200" dirty="0" smtClean="0">
                <a:solidFill>
                  <a:srgbClr val="0000FF"/>
                </a:solidFill>
              </a:rPr>
              <a:t>(only known in gas phase)</a:t>
            </a:r>
            <a:endParaRPr lang="en-US" sz="1200" dirty="0">
              <a:solidFill>
                <a:srgbClr val="0000FF"/>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127" y="3512744"/>
            <a:ext cx="747729" cy="775653"/>
          </a:xfrm>
          <a:prstGeom prst="rect">
            <a:avLst/>
          </a:prstGeom>
        </p:spPr>
      </p:pic>
      <p:sp>
        <p:nvSpPr>
          <p:cNvPr id="11" name="TextBox 10"/>
          <p:cNvSpPr txBox="1"/>
          <p:nvPr/>
        </p:nvSpPr>
        <p:spPr>
          <a:xfrm>
            <a:off x="975552" y="4212413"/>
            <a:ext cx="724878" cy="307777"/>
          </a:xfrm>
          <a:prstGeom prst="rect">
            <a:avLst/>
          </a:prstGeom>
          <a:noFill/>
        </p:spPr>
        <p:txBody>
          <a:bodyPr wrap="none" rtlCol="0">
            <a:spAutoFit/>
          </a:bodyPr>
          <a:lstStyle/>
          <a:p>
            <a:r>
              <a:rPr lang="en-US" sz="1400" dirty="0" smtClean="0">
                <a:solidFill>
                  <a:srgbClr val="0000FF"/>
                </a:solidFill>
              </a:rPr>
              <a:t>Ni(CO)</a:t>
            </a:r>
            <a:r>
              <a:rPr lang="en-US" sz="1400" baseline="-25000" dirty="0" smtClean="0">
                <a:solidFill>
                  <a:srgbClr val="0000FF"/>
                </a:solidFill>
              </a:rPr>
              <a:t>4</a:t>
            </a:r>
            <a:endParaRPr lang="en-US" sz="1400" dirty="0" smtClean="0">
              <a:solidFill>
                <a:srgbClr val="0000FF"/>
              </a:solidFill>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9372" y="3512744"/>
            <a:ext cx="798936" cy="775653"/>
          </a:xfrm>
          <a:prstGeom prst="rect">
            <a:avLst/>
          </a:prstGeom>
        </p:spPr>
      </p:pic>
      <p:sp>
        <p:nvSpPr>
          <p:cNvPr id="13" name="TextBox 12"/>
          <p:cNvSpPr txBox="1"/>
          <p:nvPr/>
        </p:nvSpPr>
        <p:spPr>
          <a:xfrm>
            <a:off x="1827784" y="4236590"/>
            <a:ext cx="736677" cy="307777"/>
          </a:xfrm>
          <a:prstGeom prst="rect">
            <a:avLst/>
          </a:prstGeom>
          <a:noFill/>
        </p:spPr>
        <p:txBody>
          <a:bodyPr wrap="none" rtlCol="0">
            <a:spAutoFit/>
          </a:bodyPr>
          <a:lstStyle/>
          <a:p>
            <a:r>
              <a:rPr lang="en-US" sz="1400" dirty="0" smtClean="0">
                <a:solidFill>
                  <a:srgbClr val="0000FF"/>
                </a:solidFill>
              </a:rPr>
              <a:t>Fe(CO)</a:t>
            </a:r>
            <a:r>
              <a:rPr lang="en-US" sz="1400" baseline="-25000" dirty="0" smtClean="0">
                <a:solidFill>
                  <a:srgbClr val="0000FF"/>
                </a:solidFill>
              </a:rPr>
              <a:t>5</a:t>
            </a:r>
            <a:endParaRPr lang="en-US" sz="1400" dirty="0" smtClean="0">
              <a:solidFill>
                <a:srgbClr val="0000FF"/>
              </a:solidFill>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39918" y="3425838"/>
            <a:ext cx="888452" cy="862559"/>
          </a:xfrm>
          <a:prstGeom prst="rect">
            <a:avLst/>
          </a:prstGeom>
          <a:scene3d>
            <a:camera prst="orthographicFront">
              <a:rot lat="0" lon="0" rev="21299999"/>
            </a:camera>
            <a:lightRig rig="threePt" dir="t"/>
          </a:scene3d>
        </p:spPr>
      </p:pic>
      <p:sp>
        <p:nvSpPr>
          <p:cNvPr id="15" name="TextBox 14"/>
          <p:cNvSpPr txBox="1"/>
          <p:nvPr/>
        </p:nvSpPr>
        <p:spPr>
          <a:xfrm>
            <a:off x="2715805" y="4236590"/>
            <a:ext cx="726481" cy="307777"/>
          </a:xfrm>
          <a:prstGeom prst="rect">
            <a:avLst/>
          </a:prstGeom>
          <a:noFill/>
        </p:spPr>
        <p:txBody>
          <a:bodyPr wrap="none" rtlCol="0">
            <a:spAutoFit/>
          </a:bodyPr>
          <a:lstStyle/>
          <a:p>
            <a:r>
              <a:rPr lang="en-US" sz="1400" dirty="0" smtClean="0">
                <a:solidFill>
                  <a:srgbClr val="0000FF"/>
                </a:solidFill>
              </a:rPr>
              <a:t>Cr(CO)</a:t>
            </a:r>
            <a:r>
              <a:rPr lang="en-US" sz="1400" baseline="-25000" dirty="0" smtClean="0">
                <a:solidFill>
                  <a:srgbClr val="0000FF"/>
                </a:solidFill>
              </a:rPr>
              <a:t>6</a:t>
            </a:r>
            <a:endParaRPr lang="en-US" sz="1400" dirty="0" smtClean="0">
              <a:solidFill>
                <a:srgbClr val="0000FF"/>
              </a:solidFill>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0343" y="3450548"/>
            <a:ext cx="927061" cy="900043"/>
          </a:xfrm>
          <a:prstGeom prst="rect">
            <a:avLst/>
          </a:prstGeom>
        </p:spPr>
      </p:pic>
      <p:sp>
        <p:nvSpPr>
          <p:cNvPr id="17" name="TextBox 16"/>
          <p:cNvSpPr txBox="1"/>
          <p:nvPr/>
        </p:nvSpPr>
        <p:spPr>
          <a:xfrm>
            <a:off x="3708412" y="4236158"/>
            <a:ext cx="553357" cy="307777"/>
          </a:xfrm>
          <a:prstGeom prst="rect">
            <a:avLst/>
          </a:prstGeom>
          <a:noFill/>
        </p:spPr>
        <p:txBody>
          <a:bodyPr wrap="none" rtlCol="0">
            <a:spAutoFit/>
          </a:bodyPr>
          <a:lstStyle/>
          <a:p>
            <a:r>
              <a:rPr lang="en-US" sz="1400" dirty="0" smtClean="0">
                <a:solidFill>
                  <a:srgbClr val="0000FF"/>
                </a:solidFill>
              </a:rPr>
              <a:t>OsO</a:t>
            </a:r>
            <a:r>
              <a:rPr lang="en-US" sz="1400" baseline="-25000" dirty="0" smtClean="0">
                <a:solidFill>
                  <a:srgbClr val="0000FF"/>
                </a:solidFill>
              </a:rPr>
              <a:t>4</a:t>
            </a:r>
            <a:endParaRPr lang="en-US" sz="1400" dirty="0" smtClean="0">
              <a:solidFill>
                <a:srgbClr val="0000FF"/>
              </a:solidFill>
            </a:endParaRPr>
          </a:p>
        </p:txBody>
      </p:sp>
      <p:grpSp>
        <p:nvGrpSpPr>
          <p:cNvPr id="22" name="Group 21"/>
          <p:cNvGrpSpPr/>
          <p:nvPr/>
        </p:nvGrpSpPr>
        <p:grpSpPr>
          <a:xfrm>
            <a:off x="4667546" y="3499530"/>
            <a:ext cx="978729" cy="1389991"/>
            <a:chOff x="5054251" y="3499530"/>
            <a:chExt cx="978729" cy="1389991"/>
          </a:xfrm>
        </p:grpSpPr>
        <p:pic>
          <p:nvPicPr>
            <p:cNvPr id="18" name="Picture 17"/>
            <p:cNvPicPr>
              <a:picLocks noChangeAspect="1"/>
            </p:cNvPicPr>
            <p:nvPr/>
          </p:nvPicPr>
          <p:blipFill rotWithShape="1">
            <a:blip r:embed="rId9" cstate="print">
              <a:extLst>
                <a:ext uri="{28A0092B-C50C-407E-A947-70E740481C1C}">
                  <a14:useLocalDpi xmlns:a14="http://schemas.microsoft.com/office/drawing/2010/main" val="0"/>
                </a:ext>
              </a:extLst>
            </a:blip>
            <a:srcRect l="44137"/>
            <a:stretch/>
          </p:blipFill>
          <p:spPr>
            <a:xfrm>
              <a:off x="5054251" y="3499530"/>
              <a:ext cx="763966" cy="840534"/>
            </a:xfrm>
            <a:prstGeom prst="rect">
              <a:avLst/>
            </a:prstGeom>
          </p:spPr>
        </p:pic>
        <p:sp>
          <p:nvSpPr>
            <p:cNvPr id="19" name="TextBox 18"/>
            <p:cNvSpPr txBox="1"/>
            <p:nvPr/>
          </p:nvSpPr>
          <p:spPr>
            <a:xfrm>
              <a:off x="5054251" y="4366301"/>
              <a:ext cx="978729" cy="523220"/>
            </a:xfrm>
            <a:prstGeom prst="rect">
              <a:avLst/>
            </a:prstGeom>
            <a:noFill/>
          </p:spPr>
          <p:txBody>
            <a:bodyPr wrap="none" rtlCol="0">
              <a:spAutoFit/>
            </a:bodyPr>
            <a:lstStyle/>
            <a:p>
              <a:r>
                <a:rPr lang="en-US" sz="1400" dirty="0" smtClean="0">
                  <a:solidFill>
                    <a:srgbClr val="0000FF"/>
                  </a:solidFill>
                </a:rPr>
                <a:t>Fe(C</a:t>
              </a:r>
              <a:r>
                <a:rPr lang="en-US" sz="1400" baseline="-25000" dirty="0" smtClean="0">
                  <a:solidFill>
                    <a:srgbClr val="0000FF"/>
                  </a:solidFill>
                </a:rPr>
                <a:t>5</a:t>
              </a:r>
              <a:r>
                <a:rPr lang="en-US" sz="1400" dirty="0" smtClean="0">
                  <a:solidFill>
                    <a:srgbClr val="0000FF"/>
                  </a:solidFill>
                </a:rPr>
                <a:t>H</a:t>
              </a:r>
              <a:r>
                <a:rPr lang="en-US" sz="1400" baseline="-25000" dirty="0" smtClean="0">
                  <a:solidFill>
                    <a:srgbClr val="0000FF"/>
                  </a:solidFill>
                </a:rPr>
                <a:t>5</a:t>
              </a:r>
              <a:r>
                <a:rPr lang="en-US" sz="1400" dirty="0" smtClean="0">
                  <a:solidFill>
                    <a:srgbClr val="0000FF"/>
                  </a:solidFill>
                </a:rPr>
                <a:t>)</a:t>
              </a:r>
              <a:r>
                <a:rPr lang="en-US" sz="1400" baseline="-25000" dirty="0" smtClean="0">
                  <a:solidFill>
                    <a:srgbClr val="0000FF"/>
                  </a:solidFill>
                </a:rPr>
                <a:t>2</a:t>
              </a:r>
              <a:r>
                <a:rPr lang="en-US" sz="1400" dirty="0" smtClean="0">
                  <a:solidFill>
                    <a:srgbClr val="0000FF"/>
                  </a:solidFill>
                </a:rPr>
                <a:t> , </a:t>
              </a:r>
            </a:p>
            <a:p>
              <a:r>
                <a:rPr lang="en-US" sz="1400" dirty="0" smtClean="0">
                  <a:solidFill>
                    <a:srgbClr val="0000FF"/>
                  </a:solidFill>
                </a:rPr>
                <a:t>ferrocene</a:t>
              </a:r>
            </a:p>
          </p:txBody>
        </p:sp>
      </p:grpSp>
      <p:grpSp>
        <p:nvGrpSpPr>
          <p:cNvPr id="23" name="Group 22"/>
          <p:cNvGrpSpPr/>
          <p:nvPr/>
        </p:nvGrpSpPr>
        <p:grpSpPr>
          <a:xfrm>
            <a:off x="5646275" y="3342229"/>
            <a:ext cx="1756699" cy="1614255"/>
            <a:chOff x="6278580" y="3342229"/>
            <a:chExt cx="1756699" cy="1614255"/>
          </a:xfrm>
        </p:grpSpPr>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88401" y="3342229"/>
              <a:ext cx="1162190" cy="1091035"/>
            </a:xfrm>
            <a:prstGeom prst="rect">
              <a:avLst/>
            </a:prstGeom>
          </p:spPr>
        </p:pic>
        <p:sp>
          <p:nvSpPr>
            <p:cNvPr id="21" name="TextBox 20"/>
            <p:cNvSpPr txBox="1"/>
            <p:nvPr/>
          </p:nvSpPr>
          <p:spPr>
            <a:xfrm>
              <a:off x="6278580" y="4433264"/>
              <a:ext cx="1756699" cy="523220"/>
            </a:xfrm>
            <a:prstGeom prst="rect">
              <a:avLst/>
            </a:prstGeom>
            <a:noFill/>
          </p:spPr>
          <p:txBody>
            <a:bodyPr wrap="none" rtlCol="0">
              <a:spAutoFit/>
            </a:bodyPr>
            <a:lstStyle/>
            <a:p>
              <a:r>
                <a:rPr lang="en-US" sz="1400" dirty="0" smtClean="0"/>
                <a:t>         </a:t>
              </a:r>
              <a:r>
                <a:rPr lang="en-US" sz="1400" dirty="0" smtClean="0">
                  <a:solidFill>
                    <a:srgbClr val="0000FF"/>
                  </a:solidFill>
                </a:rPr>
                <a:t>Cr(C</a:t>
              </a:r>
              <a:r>
                <a:rPr lang="en-US" sz="1400" baseline="-25000" dirty="0" smtClean="0">
                  <a:solidFill>
                    <a:srgbClr val="0000FF"/>
                  </a:solidFill>
                </a:rPr>
                <a:t>6</a:t>
              </a:r>
              <a:r>
                <a:rPr lang="en-US" sz="1400" dirty="0" smtClean="0">
                  <a:solidFill>
                    <a:srgbClr val="0000FF"/>
                  </a:solidFill>
                </a:rPr>
                <a:t>H</a:t>
              </a:r>
              <a:r>
                <a:rPr lang="en-US" sz="1400" baseline="-25000" dirty="0" smtClean="0">
                  <a:solidFill>
                    <a:srgbClr val="0000FF"/>
                  </a:solidFill>
                </a:rPr>
                <a:t>6</a:t>
              </a:r>
              <a:r>
                <a:rPr lang="en-US" sz="1400" dirty="0" smtClean="0">
                  <a:solidFill>
                    <a:srgbClr val="0000FF"/>
                  </a:solidFill>
                </a:rPr>
                <a:t>)</a:t>
              </a:r>
              <a:r>
                <a:rPr lang="en-US" sz="1400" baseline="-25000" dirty="0" smtClean="0">
                  <a:solidFill>
                    <a:srgbClr val="0000FF"/>
                  </a:solidFill>
                </a:rPr>
                <a:t>2</a:t>
              </a:r>
              <a:r>
                <a:rPr lang="en-US" sz="1400" dirty="0" smtClean="0">
                  <a:solidFill>
                    <a:srgbClr val="0000FF"/>
                  </a:solidFill>
                </a:rPr>
                <a:t> , </a:t>
              </a:r>
            </a:p>
            <a:p>
              <a:r>
                <a:rPr lang="en-US" sz="1400" dirty="0" err="1" smtClean="0">
                  <a:solidFill>
                    <a:srgbClr val="0000FF"/>
                  </a:solidFill>
                </a:rPr>
                <a:t>bisbenzenechromium</a:t>
              </a:r>
              <a:endParaRPr lang="en-US" sz="1400" dirty="0" smtClean="0">
                <a:solidFill>
                  <a:srgbClr val="0000FF"/>
                </a:solidFill>
              </a:endParaRPr>
            </a:p>
          </p:txBody>
        </p:sp>
      </p:grpSp>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02974" y="3186744"/>
            <a:ext cx="1197515" cy="1320624"/>
          </a:xfrm>
          <a:prstGeom prst="rect">
            <a:avLst/>
          </a:prstGeom>
        </p:spPr>
      </p:pic>
      <p:sp>
        <p:nvSpPr>
          <p:cNvPr id="25" name="TextBox 24"/>
          <p:cNvSpPr txBox="1"/>
          <p:nvPr/>
        </p:nvSpPr>
        <p:spPr>
          <a:xfrm>
            <a:off x="7692191" y="4561446"/>
            <a:ext cx="619080" cy="307777"/>
          </a:xfrm>
          <a:prstGeom prst="rect">
            <a:avLst/>
          </a:prstGeom>
          <a:noFill/>
        </p:spPr>
        <p:txBody>
          <a:bodyPr wrap="none" rtlCol="0">
            <a:spAutoFit/>
          </a:bodyPr>
          <a:lstStyle/>
          <a:p>
            <a:r>
              <a:rPr lang="en-US" sz="1400" dirty="0" err="1" smtClean="0">
                <a:solidFill>
                  <a:srgbClr val="0000FF"/>
                </a:solidFill>
              </a:rPr>
              <a:t>Heme</a:t>
            </a:r>
            <a:endParaRPr lang="en-US" sz="1400" dirty="0" smtClean="0">
              <a:solidFill>
                <a:srgbClr val="0000FF"/>
              </a:solidFill>
            </a:endParaRPr>
          </a:p>
        </p:txBody>
      </p:sp>
      <p:pic>
        <p:nvPicPr>
          <p:cNvPr id="27" name="Picture 26"/>
          <p:cNvPicPr>
            <a:picLocks noChangeAspect="1"/>
          </p:cNvPicPr>
          <p:nvPr/>
        </p:nvPicPr>
        <p:blipFill rotWithShape="1">
          <a:blip r:embed="rId12" cstate="print">
            <a:extLst>
              <a:ext uri="{28A0092B-C50C-407E-A947-70E740481C1C}">
                <a14:useLocalDpi xmlns:a14="http://schemas.microsoft.com/office/drawing/2010/main" val="0"/>
              </a:ext>
            </a:extLst>
          </a:blip>
          <a:srcRect l="26937" t="26330" r="25503" b="27234"/>
          <a:stretch/>
        </p:blipFill>
        <p:spPr>
          <a:xfrm>
            <a:off x="7260879" y="5349450"/>
            <a:ext cx="1166881" cy="629504"/>
          </a:xfrm>
          <a:prstGeom prst="rect">
            <a:avLst/>
          </a:prstGeom>
        </p:spPr>
      </p:pic>
      <p:sp>
        <p:nvSpPr>
          <p:cNvPr id="28" name="TextBox 27"/>
          <p:cNvSpPr txBox="1"/>
          <p:nvPr/>
        </p:nvSpPr>
        <p:spPr>
          <a:xfrm>
            <a:off x="6945002" y="6158952"/>
            <a:ext cx="1798634" cy="677108"/>
          </a:xfrm>
          <a:prstGeom prst="rect">
            <a:avLst/>
          </a:prstGeom>
          <a:noFill/>
        </p:spPr>
        <p:txBody>
          <a:bodyPr wrap="none" rtlCol="0">
            <a:spAutoFit/>
          </a:bodyPr>
          <a:lstStyle/>
          <a:p>
            <a:r>
              <a:rPr lang="en-US" sz="1400" dirty="0" smtClean="0">
                <a:solidFill>
                  <a:srgbClr val="0000FF"/>
                </a:solidFill>
              </a:rPr>
              <a:t>                  W</a:t>
            </a:r>
            <a:r>
              <a:rPr lang="en-US" sz="1400" baseline="-25000" dirty="0" smtClean="0">
                <a:solidFill>
                  <a:srgbClr val="0000FF"/>
                </a:solidFill>
              </a:rPr>
              <a:t>2</a:t>
            </a:r>
            <a:endParaRPr lang="en-US" sz="1400" dirty="0" smtClean="0">
              <a:solidFill>
                <a:srgbClr val="0000FF"/>
              </a:solidFill>
            </a:endParaRPr>
          </a:p>
          <a:p>
            <a:r>
              <a:rPr lang="en-US" sz="1200" dirty="0" smtClean="0">
                <a:solidFill>
                  <a:srgbClr val="0000FF"/>
                </a:solidFill>
              </a:rPr>
              <a:t>    A W</a:t>
            </a:r>
            <a:r>
              <a:rPr lang="en-US" sz="1200" dirty="0" smtClean="0">
                <a:solidFill>
                  <a:srgbClr val="0000FF"/>
                </a:solidFill>
                <a:latin typeface="Times New Roman"/>
                <a:cs typeface="Times New Roman"/>
              </a:rPr>
              <a:t>≡W</a:t>
            </a:r>
            <a:r>
              <a:rPr lang="en-US" sz="1200" dirty="0" smtClean="0">
                <a:solidFill>
                  <a:srgbClr val="0000FF"/>
                </a:solidFill>
              </a:rPr>
              <a:t> sextuple bond</a:t>
            </a:r>
          </a:p>
          <a:p>
            <a:r>
              <a:rPr lang="en-US" sz="1200" dirty="0" smtClean="0">
                <a:solidFill>
                  <a:srgbClr val="0000FF"/>
                </a:solidFill>
              </a:rPr>
              <a:t>(only known in gas phase)</a:t>
            </a:r>
            <a:endParaRPr lang="en-US" sz="1200" dirty="0">
              <a:solidFill>
                <a:srgbClr val="0000FF"/>
              </a:solidFill>
            </a:endParaRPr>
          </a:p>
        </p:txBody>
      </p:sp>
    </p:spTree>
    <p:extLst>
      <p:ext uri="{BB962C8B-B14F-4D97-AF65-F5344CB8AC3E}">
        <p14:creationId xmlns:p14="http://schemas.microsoft.com/office/powerpoint/2010/main" val="2041973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02725"/>
          </a:xfrm>
        </p:spPr>
        <p:txBody>
          <a:bodyPr>
            <a:normAutofit/>
          </a:bodyPr>
          <a:lstStyle/>
          <a:p>
            <a:r>
              <a:rPr lang="en-US" dirty="0" smtClean="0">
                <a:solidFill>
                  <a:srgbClr val="CC0000"/>
                </a:solidFill>
                <a:latin typeface="Times New Roman" panose="02020603050405020304" pitchFamily="18" charset="0"/>
                <a:cs typeface="Times New Roman" panose="02020603050405020304" pitchFamily="18" charset="0"/>
              </a:rPr>
              <a:t>And really beautiful colors!</a:t>
            </a:r>
            <a:endParaRPr lang="en-US" dirty="0">
              <a:solidFill>
                <a:srgbClr val="CC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939" y="1162307"/>
            <a:ext cx="1790180" cy="1833022"/>
          </a:xfrm>
          <a:prstGeom prst="rect">
            <a:avLst/>
          </a:prstGeom>
        </p:spPr>
      </p:pic>
      <p:sp>
        <p:nvSpPr>
          <p:cNvPr id="4" name="TextBox 3"/>
          <p:cNvSpPr txBox="1"/>
          <p:nvPr/>
        </p:nvSpPr>
        <p:spPr>
          <a:xfrm>
            <a:off x="6953349" y="3056475"/>
            <a:ext cx="140936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CuSO</a:t>
            </a:r>
            <a:r>
              <a:rPr lang="en-US" baseline="-25000" dirty="0" smtClean="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∙5H</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O</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9910" y="1175151"/>
            <a:ext cx="3243029" cy="1820177"/>
          </a:xfrm>
          <a:prstGeom prst="rect">
            <a:avLst/>
          </a:prstGeom>
        </p:spPr>
      </p:pic>
      <p:sp>
        <p:nvSpPr>
          <p:cNvPr id="6" name="TextBox 5"/>
          <p:cNvSpPr txBox="1"/>
          <p:nvPr/>
        </p:nvSpPr>
        <p:spPr>
          <a:xfrm>
            <a:off x="4436744" y="3078530"/>
            <a:ext cx="1370888"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FeSO</a:t>
            </a:r>
            <a:r>
              <a:rPr lang="en-US" baseline="-25000" dirty="0" smtClean="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∙7H</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O</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972" y="1175150"/>
            <a:ext cx="2637938" cy="1820177"/>
          </a:xfrm>
          <a:prstGeom prst="rect">
            <a:avLst/>
          </a:prstGeom>
        </p:spPr>
      </p:pic>
      <p:sp>
        <p:nvSpPr>
          <p:cNvPr id="8" name="TextBox 7"/>
          <p:cNvSpPr txBox="1"/>
          <p:nvPr/>
        </p:nvSpPr>
        <p:spPr>
          <a:xfrm>
            <a:off x="1749535" y="3019104"/>
            <a:ext cx="902811"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MnCO</a:t>
            </a:r>
            <a:r>
              <a:rPr lang="en-US" baseline="-25000"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671" y="3614445"/>
            <a:ext cx="2029968" cy="2164080"/>
          </a:xfrm>
          <a:prstGeom prst="rect">
            <a:avLst/>
          </a:prstGeom>
        </p:spPr>
      </p:pic>
      <p:sp>
        <p:nvSpPr>
          <p:cNvPr id="10" name="TextBox 9"/>
          <p:cNvSpPr txBox="1"/>
          <p:nvPr/>
        </p:nvSpPr>
        <p:spPr>
          <a:xfrm>
            <a:off x="1464541" y="5786422"/>
            <a:ext cx="1018227"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K</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Cr</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O</a:t>
            </a:r>
            <a:r>
              <a:rPr lang="en-US" baseline="-25000" dirty="0" smtClean="0">
                <a:latin typeface="Times New Roman" panose="02020603050405020304" pitchFamily="18" charset="0"/>
                <a:cs typeface="Times New Roman" panose="02020603050405020304" pitchFamily="18" charset="0"/>
              </a:rPr>
              <a:t>7</a:t>
            </a:r>
            <a:endParaRPr lang="en-US" baseline="-250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8638" y="3614445"/>
            <a:ext cx="2902753" cy="2164080"/>
          </a:xfrm>
          <a:prstGeom prst="rect">
            <a:avLst/>
          </a:prstGeom>
        </p:spPr>
      </p:pic>
      <p:sp>
        <p:nvSpPr>
          <p:cNvPr id="12" name="TextBox 11"/>
          <p:cNvSpPr txBox="1"/>
          <p:nvPr/>
        </p:nvSpPr>
        <p:spPr>
          <a:xfrm>
            <a:off x="3785182" y="5786422"/>
            <a:ext cx="1678665"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Ni(NO</a:t>
            </a:r>
            <a:r>
              <a:rPr lang="en-US" baseline="-25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∙6H</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O</a:t>
            </a:r>
            <a:endParaRPr lang="en-US"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1390" y="3614445"/>
            <a:ext cx="2964493" cy="2164080"/>
          </a:xfrm>
          <a:prstGeom prst="rect">
            <a:avLst/>
          </a:prstGeom>
        </p:spPr>
      </p:pic>
      <p:sp>
        <p:nvSpPr>
          <p:cNvPr id="15" name="TextBox 14"/>
          <p:cNvSpPr txBox="1"/>
          <p:nvPr/>
        </p:nvSpPr>
        <p:spPr>
          <a:xfrm>
            <a:off x="6953349" y="5790119"/>
            <a:ext cx="1210588"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K</a:t>
            </a:r>
            <a:r>
              <a:rPr lang="en-US" baseline="-25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Fe(CN)</a:t>
            </a:r>
            <a:r>
              <a:rPr lang="en-US" baseline="-25000" dirty="0" smtClean="0">
                <a:latin typeface="Times New Roman" panose="02020603050405020304" pitchFamily="18" charset="0"/>
                <a:cs typeface="Times New Roman" panose="02020603050405020304" pitchFamily="18" charset="0"/>
              </a:rPr>
              <a:t>6</a:t>
            </a:r>
            <a:endParaRPr lang="en-US"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0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86" y="108643"/>
            <a:ext cx="8229600" cy="742384"/>
          </a:xfrm>
        </p:spPr>
        <p:txBody>
          <a:bodyPr>
            <a:normAutofit/>
          </a:bodyPr>
          <a:lstStyle/>
          <a:p>
            <a:r>
              <a:rPr lang="en-US" sz="3200" dirty="0" smtClean="0">
                <a:solidFill>
                  <a:srgbClr val="CC0000"/>
                </a:solidFill>
                <a:latin typeface="Times New Roman" panose="02020603050405020304" pitchFamily="18" charset="0"/>
                <a:cs typeface="Times New Roman" panose="02020603050405020304" pitchFamily="18" charset="0"/>
              </a:rPr>
              <a:t>Ground Electronic Configurations of the Atoms</a:t>
            </a:r>
            <a:endParaRPr lang="en-US" sz="3200" dirty="0">
              <a:solidFill>
                <a:srgbClr val="CC0000"/>
              </a:solidFill>
              <a:latin typeface="Times New Roman" panose="02020603050405020304" pitchFamily="18" charset="0"/>
              <a:cs typeface="Times New Roman" panose="02020603050405020304" pitchFamily="18"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4014177631"/>
              </p:ext>
            </p:extLst>
          </p:nvPr>
        </p:nvGraphicFramePr>
        <p:xfrm>
          <a:off x="624689" y="853792"/>
          <a:ext cx="8057580" cy="2717800"/>
        </p:xfrm>
        <a:graphic>
          <a:graphicData uri="http://schemas.openxmlformats.org/drawingml/2006/table">
            <a:tbl>
              <a:tblPr firstRow="1" bandRow="1">
                <a:tableStyleId>{2D5ABB26-0587-4C30-8999-92F81FD0307C}</a:tableStyleId>
              </a:tblPr>
              <a:tblGrid>
                <a:gridCol w="805758"/>
                <a:gridCol w="805758"/>
                <a:gridCol w="805758"/>
                <a:gridCol w="805758"/>
                <a:gridCol w="805758"/>
                <a:gridCol w="805758"/>
                <a:gridCol w="805758"/>
                <a:gridCol w="805758"/>
                <a:gridCol w="805758"/>
                <a:gridCol w="805758"/>
              </a:tblGrid>
              <a:tr h="370840">
                <a:tc>
                  <a:txBody>
                    <a:bodyPr/>
                    <a:lstStyle/>
                    <a:p>
                      <a:pPr algn="ctr"/>
                      <a:r>
                        <a:rPr lang="en-US" sz="1200" baseline="0" dirty="0" smtClean="0"/>
                        <a:t>Group 3</a:t>
                      </a:r>
                      <a:endParaRPr lang="en-US" sz="1200" baseline="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Group 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Group 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Group 6</a:t>
                      </a:r>
                      <a:endParaRPr lang="en-US" sz="1200" baseline="0" dirty="0" smtClean="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Group 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Group 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Group 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Group 10</a:t>
                      </a:r>
                    </a:p>
                  </a:txBody>
                  <a:tcPr/>
                </a:tc>
                <a:tc>
                  <a:txBody>
                    <a:bodyPr/>
                    <a:lstStyle/>
                    <a:p>
                      <a:pPr algn="ctr"/>
                      <a:r>
                        <a:rPr lang="en-US" sz="1200" baseline="0" dirty="0" smtClean="0"/>
                        <a:t>Group 11</a:t>
                      </a:r>
                      <a:endParaRPr lang="en-US" sz="1200" baseline="0" dirty="0"/>
                    </a:p>
                  </a:txBody>
                  <a:tcPr/>
                </a:tc>
                <a:tc>
                  <a:txBody>
                    <a:bodyPr/>
                    <a:lstStyle/>
                    <a:p>
                      <a:pPr algn="ctr"/>
                      <a:r>
                        <a:rPr lang="en-US" sz="1200" baseline="0" dirty="0" smtClean="0"/>
                        <a:t>Group 12</a:t>
                      </a:r>
                      <a:endParaRPr lang="en-US" sz="1200" baseline="0" dirty="0"/>
                    </a:p>
                  </a:txBody>
                  <a:tcPr/>
                </a:tc>
              </a:tr>
              <a:tr h="370840">
                <a:tc>
                  <a:txBody>
                    <a:bodyPr/>
                    <a:lstStyle/>
                    <a:p>
                      <a:pPr algn="ctr"/>
                      <a:r>
                        <a:rPr lang="en-US" dirty="0" err="1" smtClean="0"/>
                        <a:t>Sc</a:t>
                      </a:r>
                      <a:endParaRPr lang="en-US" dirty="0" smtClean="0"/>
                    </a:p>
                    <a:p>
                      <a:pPr algn="ctr"/>
                      <a:endParaRPr lang="en-US" sz="1600" dirty="0" smtClean="0"/>
                    </a:p>
                    <a:p>
                      <a:pPr algn="ctr"/>
                      <a:r>
                        <a:rPr lang="en-US" sz="1600" dirty="0" smtClean="0"/>
                        <a:t>3d</a:t>
                      </a:r>
                      <a:r>
                        <a:rPr lang="en-US" sz="1600" baseline="30000" dirty="0" smtClean="0"/>
                        <a:t>1</a:t>
                      </a:r>
                      <a:r>
                        <a:rPr lang="en-US" sz="1600" dirty="0" smtClean="0"/>
                        <a:t>4s</a:t>
                      </a:r>
                      <a:r>
                        <a:rPr lang="en-US" sz="1600" baseline="30000" dirty="0" smtClean="0"/>
                        <a:t>2</a:t>
                      </a:r>
                      <a:endParaRPr lang="en-US" sz="1600" baseline="30000" dirty="0"/>
                    </a:p>
                  </a:txBody>
                  <a:tcPr/>
                </a:tc>
                <a:tc>
                  <a:txBody>
                    <a:bodyPr/>
                    <a:lstStyle/>
                    <a:p>
                      <a:pPr algn="ctr"/>
                      <a:r>
                        <a:rPr lang="en-US" dirty="0" err="1" smtClean="0"/>
                        <a:t>Ti</a:t>
                      </a: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3d</a:t>
                      </a:r>
                      <a:r>
                        <a:rPr lang="en-US" sz="1600" baseline="30000" dirty="0" smtClean="0"/>
                        <a:t>2</a:t>
                      </a:r>
                      <a:r>
                        <a:rPr lang="en-US" sz="1600" dirty="0" smtClean="0"/>
                        <a:t>4s</a:t>
                      </a:r>
                      <a:r>
                        <a:rPr lang="en-US" sz="1600" baseline="30000" dirty="0" smtClean="0"/>
                        <a:t>2</a:t>
                      </a:r>
                    </a:p>
                  </a:txBody>
                  <a:tcPr/>
                </a:tc>
                <a:tc>
                  <a:txBody>
                    <a:bodyPr/>
                    <a:lstStyle/>
                    <a:p>
                      <a:pPr algn="ctr"/>
                      <a:r>
                        <a:rPr lang="en-US" dirty="0" smtClean="0"/>
                        <a:t>V</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3d</a:t>
                      </a:r>
                      <a:r>
                        <a:rPr lang="en-US" sz="1600" baseline="30000" dirty="0" smtClean="0"/>
                        <a:t>3</a:t>
                      </a:r>
                      <a:r>
                        <a:rPr lang="en-US" sz="1600" dirty="0" smtClean="0"/>
                        <a:t>4s</a:t>
                      </a:r>
                      <a:r>
                        <a:rPr lang="en-US" sz="1600" baseline="30000" dirty="0" smtClean="0"/>
                        <a:t>2</a:t>
                      </a:r>
                    </a:p>
                  </a:txBody>
                  <a:tcPr/>
                </a:tc>
                <a:tc>
                  <a:txBody>
                    <a:bodyPr/>
                    <a:lstStyle/>
                    <a:p>
                      <a:pPr algn="ctr"/>
                      <a:r>
                        <a:rPr lang="en-US" dirty="0" smtClean="0">
                          <a:solidFill>
                            <a:srgbClr val="CC0000"/>
                          </a:solidFill>
                        </a:rPr>
                        <a:t>Cr</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solidFill>
                          <a:srgbClr val="C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C00000"/>
                          </a:solidFill>
                        </a:rPr>
                        <a:t>3d</a:t>
                      </a:r>
                      <a:r>
                        <a:rPr lang="en-US" sz="1600" baseline="30000" dirty="0" smtClean="0">
                          <a:solidFill>
                            <a:srgbClr val="C00000"/>
                          </a:solidFill>
                        </a:rPr>
                        <a:t>5</a:t>
                      </a:r>
                      <a:r>
                        <a:rPr lang="en-US" sz="1600" dirty="0" smtClean="0">
                          <a:solidFill>
                            <a:srgbClr val="C00000"/>
                          </a:solidFill>
                        </a:rPr>
                        <a:t>4s</a:t>
                      </a:r>
                      <a:r>
                        <a:rPr lang="en-US" sz="1600" baseline="30000" dirty="0" smtClean="0">
                          <a:solidFill>
                            <a:srgbClr val="C00000"/>
                          </a:solidFill>
                        </a:rPr>
                        <a:t>1</a:t>
                      </a:r>
                    </a:p>
                  </a:txBody>
                  <a:tcPr>
                    <a:solidFill>
                      <a:srgbClr val="FFFF00"/>
                    </a:solidFill>
                  </a:tcPr>
                </a:tc>
                <a:tc>
                  <a:txBody>
                    <a:bodyPr/>
                    <a:lstStyle/>
                    <a:p>
                      <a:pPr algn="ctr"/>
                      <a:r>
                        <a:rPr lang="en-US" dirty="0" err="1" smtClean="0"/>
                        <a:t>Mn</a:t>
                      </a: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3d</a:t>
                      </a:r>
                      <a:r>
                        <a:rPr lang="en-US" sz="1600" baseline="30000" dirty="0" smtClean="0"/>
                        <a:t>5</a:t>
                      </a:r>
                      <a:r>
                        <a:rPr lang="en-US" sz="1600" dirty="0" smtClean="0"/>
                        <a:t>4s</a:t>
                      </a:r>
                      <a:r>
                        <a:rPr lang="en-US" sz="1600" baseline="30000" dirty="0" smtClean="0"/>
                        <a:t>2</a:t>
                      </a:r>
                    </a:p>
                  </a:txBody>
                  <a:tcPr/>
                </a:tc>
                <a:tc>
                  <a:txBody>
                    <a:bodyPr/>
                    <a:lstStyle/>
                    <a:p>
                      <a:pPr algn="ctr"/>
                      <a:r>
                        <a:rPr lang="en-US" dirty="0" smtClean="0"/>
                        <a:t>Fe</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3d</a:t>
                      </a:r>
                      <a:r>
                        <a:rPr lang="en-US" sz="1600" baseline="30000" dirty="0" smtClean="0"/>
                        <a:t>6</a:t>
                      </a:r>
                      <a:r>
                        <a:rPr lang="en-US" sz="1600" dirty="0" smtClean="0"/>
                        <a:t>4s</a:t>
                      </a:r>
                      <a:r>
                        <a:rPr lang="en-US" sz="1600" baseline="30000" dirty="0" smtClean="0"/>
                        <a:t>2</a:t>
                      </a:r>
                    </a:p>
                  </a:txBody>
                  <a:tcPr/>
                </a:tc>
                <a:tc>
                  <a:txBody>
                    <a:bodyPr/>
                    <a:lstStyle/>
                    <a:p>
                      <a:pPr algn="ctr"/>
                      <a:r>
                        <a:rPr lang="en-US" dirty="0" smtClean="0"/>
                        <a:t>Co</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3d</a:t>
                      </a:r>
                      <a:r>
                        <a:rPr lang="en-US" sz="1600" baseline="30000" dirty="0" smtClean="0"/>
                        <a:t>7</a:t>
                      </a:r>
                      <a:r>
                        <a:rPr lang="en-US" sz="1600" dirty="0" smtClean="0"/>
                        <a:t>4s</a:t>
                      </a:r>
                      <a:r>
                        <a:rPr lang="en-US" sz="1600" baseline="30000" dirty="0" smtClean="0"/>
                        <a:t>2</a:t>
                      </a:r>
                    </a:p>
                  </a:txBody>
                  <a:tcPr/>
                </a:tc>
                <a:tc>
                  <a:txBody>
                    <a:bodyPr/>
                    <a:lstStyle/>
                    <a:p>
                      <a:pPr algn="ctr"/>
                      <a:r>
                        <a:rPr lang="en-US" dirty="0" smtClean="0"/>
                        <a:t>Ni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3d</a:t>
                      </a:r>
                      <a:r>
                        <a:rPr lang="en-US" sz="1600" baseline="30000" dirty="0" smtClean="0"/>
                        <a:t>8</a:t>
                      </a:r>
                      <a:r>
                        <a:rPr lang="en-US" sz="1600" dirty="0" smtClean="0"/>
                        <a:t>4s</a:t>
                      </a:r>
                      <a:r>
                        <a:rPr lang="en-US" sz="1600" baseline="30000" dirty="0" smtClean="0"/>
                        <a:t>2</a:t>
                      </a:r>
                      <a:r>
                        <a:rPr lang="en-US" sz="1600" baseline="0" dirty="0" smtClean="0"/>
                        <a:t> or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3d</a:t>
                      </a:r>
                      <a:r>
                        <a:rPr lang="en-US" sz="1600" baseline="30000" dirty="0" smtClean="0"/>
                        <a:t>9</a:t>
                      </a:r>
                      <a:r>
                        <a:rPr lang="en-US" sz="1600" dirty="0" smtClean="0"/>
                        <a:t>4s</a:t>
                      </a:r>
                      <a:r>
                        <a:rPr lang="en-US" sz="1600" baseline="30000" dirty="0" smtClean="0"/>
                        <a:t>1</a:t>
                      </a:r>
                    </a:p>
                  </a:txBody>
                  <a:tcPr/>
                </a:tc>
                <a:tc>
                  <a:txBody>
                    <a:bodyPr/>
                    <a:lstStyle/>
                    <a:p>
                      <a:pPr algn="ctr"/>
                      <a:r>
                        <a:rPr lang="en-US" dirty="0" smtClean="0">
                          <a:solidFill>
                            <a:srgbClr val="CC0000"/>
                          </a:solidFill>
                        </a:rPr>
                        <a:t>Cu</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solidFill>
                          <a:srgbClr val="C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C00000"/>
                          </a:solidFill>
                        </a:rPr>
                        <a:t>3d</a:t>
                      </a:r>
                      <a:r>
                        <a:rPr lang="en-US" sz="1600" baseline="30000" dirty="0" smtClean="0">
                          <a:solidFill>
                            <a:srgbClr val="C00000"/>
                          </a:solidFill>
                        </a:rPr>
                        <a:t>10</a:t>
                      </a:r>
                      <a:r>
                        <a:rPr lang="en-US" sz="1600" dirty="0" smtClean="0">
                          <a:solidFill>
                            <a:srgbClr val="C00000"/>
                          </a:solidFill>
                        </a:rPr>
                        <a:t>4s</a:t>
                      </a:r>
                      <a:r>
                        <a:rPr lang="en-US" sz="1600" baseline="30000" dirty="0" smtClean="0">
                          <a:solidFill>
                            <a:srgbClr val="C00000"/>
                          </a:solidFill>
                        </a:rPr>
                        <a:t>1</a:t>
                      </a:r>
                    </a:p>
                    <a:p>
                      <a:pPr algn="ctr"/>
                      <a:endParaRPr lang="en-US" dirty="0"/>
                    </a:p>
                  </a:txBody>
                  <a:tcPr>
                    <a:solidFill>
                      <a:srgbClr val="FFFF00"/>
                    </a:solidFill>
                  </a:tcPr>
                </a:tc>
                <a:tc>
                  <a:txBody>
                    <a:bodyPr/>
                    <a:lstStyle/>
                    <a:p>
                      <a:pPr algn="ctr"/>
                      <a:r>
                        <a:rPr lang="en-US" dirty="0" smtClean="0"/>
                        <a:t>Zn</a:t>
                      </a:r>
                    </a:p>
                    <a:p>
                      <a:pPr algn="ctr"/>
                      <a:endParaRPr lang="en-US" sz="1600" dirty="0" smtClean="0"/>
                    </a:p>
                    <a:p>
                      <a:pPr algn="ctr"/>
                      <a:r>
                        <a:rPr lang="en-US" sz="1600" dirty="0" smtClean="0"/>
                        <a:t>3d</a:t>
                      </a:r>
                      <a:r>
                        <a:rPr lang="en-US" sz="1600" baseline="30000" dirty="0" smtClean="0"/>
                        <a:t>10</a:t>
                      </a:r>
                      <a:r>
                        <a:rPr lang="en-US" sz="1600" dirty="0" smtClean="0"/>
                        <a:t>4s</a:t>
                      </a:r>
                      <a:r>
                        <a:rPr lang="en-US" sz="1600" baseline="30000" dirty="0" smtClean="0"/>
                        <a:t>2</a:t>
                      </a:r>
                      <a:endParaRPr lang="en-US" sz="1600" dirty="0"/>
                    </a:p>
                  </a:txBody>
                  <a:tcPr/>
                </a:tc>
              </a:tr>
              <a:tr h="370840">
                <a:tc>
                  <a:txBody>
                    <a:bodyPr/>
                    <a:lstStyle/>
                    <a:p>
                      <a:pPr algn="ctr"/>
                      <a:r>
                        <a:rPr lang="en-US" dirty="0" smtClean="0"/>
                        <a: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4d</a:t>
                      </a:r>
                      <a:r>
                        <a:rPr lang="en-US" sz="1600" baseline="30000" dirty="0" smtClean="0"/>
                        <a:t>1</a:t>
                      </a:r>
                      <a:r>
                        <a:rPr lang="en-US" sz="1600" dirty="0" smtClean="0"/>
                        <a:t>5s</a:t>
                      </a:r>
                      <a:r>
                        <a:rPr lang="en-US" sz="1600" baseline="30000" dirty="0" smtClean="0"/>
                        <a:t>2</a:t>
                      </a:r>
                    </a:p>
                  </a:txBody>
                  <a:tcPr/>
                </a:tc>
                <a:tc>
                  <a:txBody>
                    <a:bodyPr/>
                    <a:lstStyle/>
                    <a:p>
                      <a:pPr algn="ctr"/>
                      <a:r>
                        <a:rPr lang="en-US" dirty="0" err="1" smtClean="0"/>
                        <a:t>Zr</a:t>
                      </a:r>
                      <a:endParaRPr lang="en-US" dirty="0" smtClean="0"/>
                    </a:p>
                    <a:p>
                      <a:pPr algn="ctr"/>
                      <a:r>
                        <a:rPr lang="en-US" sz="1600" dirty="0" smtClean="0"/>
                        <a:t>4d</a:t>
                      </a:r>
                      <a:r>
                        <a:rPr lang="en-US" sz="1600" baseline="30000" dirty="0" smtClean="0"/>
                        <a:t>2</a:t>
                      </a:r>
                      <a:r>
                        <a:rPr lang="en-US" sz="1600" dirty="0" smtClean="0"/>
                        <a:t>5s</a:t>
                      </a:r>
                      <a:r>
                        <a:rPr lang="en-US" sz="1600" baseline="30000" dirty="0" smtClean="0"/>
                        <a:t>2</a:t>
                      </a:r>
                      <a:endParaRPr lang="en-US" sz="1600" dirty="0"/>
                    </a:p>
                  </a:txBody>
                  <a:tcPr/>
                </a:tc>
                <a:tc>
                  <a:txBody>
                    <a:bodyPr/>
                    <a:lstStyle/>
                    <a:p>
                      <a:pPr algn="ctr"/>
                      <a:r>
                        <a:rPr lang="en-US" dirty="0" err="1" smtClean="0">
                          <a:solidFill>
                            <a:srgbClr val="CC0000"/>
                          </a:solidFill>
                        </a:rPr>
                        <a:t>Nb</a:t>
                      </a:r>
                      <a:endParaRPr lang="en-US" dirty="0" smtClean="0">
                        <a:solidFill>
                          <a:srgbClr val="CC0000"/>
                        </a:solidFill>
                      </a:endParaRPr>
                    </a:p>
                    <a:p>
                      <a:pPr algn="ctr"/>
                      <a:r>
                        <a:rPr lang="en-US" sz="1600" dirty="0" smtClean="0">
                          <a:solidFill>
                            <a:srgbClr val="CC0000"/>
                          </a:solidFill>
                        </a:rPr>
                        <a:t>4d</a:t>
                      </a:r>
                      <a:r>
                        <a:rPr lang="en-US" sz="1600" baseline="30000" dirty="0" smtClean="0">
                          <a:solidFill>
                            <a:srgbClr val="CC0000"/>
                          </a:solidFill>
                        </a:rPr>
                        <a:t>4</a:t>
                      </a:r>
                      <a:r>
                        <a:rPr lang="en-US" sz="1600" dirty="0" smtClean="0">
                          <a:solidFill>
                            <a:srgbClr val="CC0000"/>
                          </a:solidFill>
                        </a:rPr>
                        <a:t>5s</a:t>
                      </a:r>
                      <a:r>
                        <a:rPr lang="en-US" sz="1600" baseline="30000" dirty="0" smtClean="0">
                          <a:solidFill>
                            <a:srgbClr val="CC0000"/>
                          </a:solidFill>
                        </a:rPr>
                        <a:t>1</a:t>
                      </a:r>
                      <a:endParaRPr lang="en-US" sz="1600" dirty="0">
                        <a:solidFill>
                          <a:srgbClr val="CC0000"/>
                        </a:solidFill>
                      </a:endParaRPr>
                    </a:p>
                  </a:txBody>
                  <a:tcPr>
                    <a:solidFill>
                      <a:srgbClr val="FFFF00"/>
                    </a:solidFill>
                  </a:tcPr>
                </a:tc>
                <a:tc>
                  <a:txBody>
                    <a:bodyPr/>
                    <a:lstStyle/>
                    <a:p>
                      <a:pPr algn="ctr"/>
                      <a:r>
                        <a:rPr lang="en-US" dirty="0" smtClean="0">
                          <a:solidFill>
                            <a:srgbClr val="CC0000"/>
                          </a:solidFill>
                        </a:rPr>
                        <a:t>Mo</a:t>
                      </a:r>
                    </a:p>
                    <a:p>
                      <a:pPr algn="ctr"/>
                      <a:r>
                        <a:rPr lang="en-US" sz="1600" dirty="0" smtClean="0">
                          <a:solidFill>
                            <a:srgbClr val="CC0000"/>
                          </a:solidFill>
                        </a:rPr>
                        <a:t>4d</a:t>
                      </a:r>
                      <a:r>
                        <a:rPr lang="en-US" sz="1600" baseline="30000" dirty="0" smtClean="0">
                          <a:solidFill>
                            <a:srgbClr val="CC0000"/>
                          </a:solidFill>
                        </a:rPr>
                        <a:t>5</a:t>
                      </a:r>
                      <a:r>
                        <a:rPr lang="en-US" sz="1600" dirty="0" smtClean="0">
                          <a:solidFill>
                            <a:srgbClr val="CC0000"/>
                          </a:solidFill>
                        </a:rPr>
                        <a:t>5s</a:t>
                      </a:r>
                      <a:r>
                        <a:rPr lang="en-US" sz="1600" baseline="30000" dirty="0" smtClean="0">
                          <a:solidFill>
                            <a:srgbClr val="CC0000"/>
                          </a:solidFill>
                        </a:rPr>
                        <a:t>1</a:t>
                      </a:r>
                      <a:endParaRPr lang="en-US" sz="1600" dirty="0">
                        <a:solidFill>
                          <a:srgbClr val="CC0000"/>
                        </a:solidFill>
                      </a:endParaRPr>
                    </a:p>
                  </a:txBody>
                  <a:tcPr>
                    <a:solidFill>
                      <a:srgbClr val="FFFF00"/>
                    </a:solidFill>
                  </a:tcPr>
                </a:tc>
                <a:tc>
                  <a:txBody>
                    <a:bodyPr/>
                    <a:lstStyle/>
                    <a:p>
                      <a:pPr algn="ctr"/>
                      <a:r>
                        <a:rPr lang="en-US" dirty="0" smtClean="0"/>
                        <a:t>Tc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4d</a:t>
                      </a:r>
                      <a:r>
                        <a:rPr lang="en-US" sz="1600" baseline="30000" dirty="0" smtClean="0"/>
                        <a:t>5</a:t>
                      </a:r>
                      <a:r>
                        <a:rPr lang="en-US" sz="1600" dirty="0" smtClean="0"/>
                        <a:t>5s</a:t>
                      </a:r>
                      <a:r>
                        <a:rPr lang="en-US" sz="1600" baseline="30000" dirty="0" smtClean="0"/>
                        <a:t>2</a:t>
                      </a:r>
                      <a:endParaRPr lang="en-US" sz="1600" dirty="0" smtClean="0"/>
                    </a:p>
                  </a:txBody>
                  <a:tcPr/>
                </a:tc>
                <a:tc>
                  <a:txBody>
                    <a:bodyPr/>
                    <a:lstStyle/>
                    <a:p>
                      <a:pPr algn="ctr"/>
                      <a:r>
                        <a:rPr lang="en-US" dirty="0" smtClean="0">
                          <a:solidFill>
                            <a:srgbClr val="CC0000"/>
                          </a:solidFill>
                        </a:rPr>
                        <a:t>Ru</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CC0000"/>
                          </a:solidFill>
                        </a:rPr>
                        <a:t>4d</a:t>
                      </a:r>
                      <a:r>
                        <a:rPr lang="en-US" sz="1600" baseline="30000" dirty="0" smtClean="0">
                          <a:solidFill>
                            <a:srgbClr val="CC0000"/>
                          </a:solidFill>
                        </a:rPr>
                        <a:t>7</a:t>
                      </a:r>
                      <a:r>
                        <a:rPr lang="en-US" sz="1600" dirty="0" smtClean="0">
                          <a:solidFill>
                            <a:srgbClr val="CC0000"/>
                          </a:solidFill>
                        </a:rPr>
                        <a:t>5s</a:t>
                      </a:r>
                      <a:r>
                        <a:rPr lang="en-US" sz="1600" baseline="30000" dirty="0" smtClean="0">
                          <a:solidFill>
                            <a:srgbClr val="CC0000"/>
                          </a:solidFill>
                        </a:rPr>
                        <a:t>1</a:t>
                      </a:r>
                      <a:endParaRPr lang="en-US" sz="1600" dirty="0" smtClean="0">
                        <a:solidFill>
                          <a:srgbClr val="CC0000"/>
                        </a:solidFill>
                      </a:endParaRPr>
                    </a:p>
                  </a:txBody>
                  <a:tcPr>
                    <a:solidFill>
                      <a:srgbClr val="FFFF00"/>
                    </a:solidFill>
                  </a:tcPr>
                </a:tc>
                <a:tc>
                  <a:txBody>
                    <a:bodyPr/>
                    <a:lstStyle/>
                    <a:p>
                      <a:pPr algn="ctr"/>
                      <a:r>
                        <a:rPr lang="en-US" dirty="0" smtClean="0">
                          <a:solidFill>
                            <a:srgbClr val="CC0000"/>
                          </a:solidFill>
                        </a:rPr>
                        <a:t>Rh</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CC0000"/>
                          </a:solidFill>
                        </a:rPr>
                        <a:t>4d</a:t>
                      </a:r>
                      <a:r>
                        <a:rPr lang="en-US" sz="1600" baseline="30000" dirty="0" smtClean="0">
                          <a:solidFill>
                            <a:srgbClr val="CC0000"/>
                          </a:solidFill>
                        </a:rPr>
                        <a:t>8</a:t>
                      </a:r>
                      <a:r>
                        <a:rPr lang="en-US" sz="1600" dirty="0" smtClean="0">
                          <a:solidFill>
                            <a:srgbClr val="CC0000"/>
                          </a:solidFill>
                        </a:rPr>
                        <a:t>5s</a:t>
                      </a:r>
                      <a:r>
                        <a:rPr lang="en-US" sz="1600" baseline="30000" dirty="0" smtClean="0">
                          <a:solidFill>
                            <a:srgbClr val="CC0000"/>
                          </a:solidFill>
                        </a:rPr>
                        <a:t>1</a:t>
                      </a:r>
                      <a:endParaRPr lang="en-US" sz="1600" dirty="0" smtClean="0">
                        <a:solidFill>
                          <a:srgbClr val="CC0000"/>
                        </a:solidFill>
                      </a:endParaRPr>
                    </a:p>
                  </a:txBody>
                  <a:tcPr>
                    <a:solidFill>
                      <a:srgbClr val="FFFF00"/>
                    </a:solidFill>
                  </a:tcPr>
                </a:tc>
                <a:tc>
                  <a:txBody>
                    <a:bodyPr/>
                    <a:lstStyle/>
                    <a:p>
                      <a:pPr algn="ctr"/>
                      <a:r>
                        <a:rPr lang="en-US" dirty="0" err="1" smtClean="0">
                          <a:solidFill>
                            <a:srgbClr val="0000FF"/>
                          </a:solidFill>
                        </a:rPr>
                        <a:t>Pd</a:t>
                      </a:r>
                      <a:endParaRPr lang="en-US" dirty="0" smtClean="0">
                        <a:solidFill>
                          <a:srgbClr val="0000FF"/>
                        </a:solidFill>
                      </a:endParaRPr>
                    </a:p>
                    <a:p>
                      <a:pPr algn="ctr"/>
                      <a:r>
                        <a:rPr lang="en-US" sz="1600" dirty="0" smtClean="0">
                          <a:solidFill>
                            <a:srgbClr val="0000FF"/>
                          </a:solidFill>
                        </a:rPr>
                        <a:t>4d</a:t>
                      </a:r>
                      <a:r>
                        <a:rPr lang="en-US" sz="1600" baseline="30000" dirty="0" smtClean="0">
                          <a:solidFill>
                            <a:srgbClr val="0000FF"/>
                          </a:solidFill>
                        </a:rPr>
                        <a:t>10</a:t>
                      </a:r>
                      <a:r>
                        <a:rPr lang="en-US" sz="1600" baseline="0" dirty="0" smtClean="0">
                          <a:solidFill>
                            <a:srgbClr val="0000FF"/>
                          </a:solidFill>
                        </a:rPr>
                        <a:t>5s</a:t>
                      </a:r>
                      <a:r>
                        <a:rPr lang="en-US" sz="1600" baseline="30000" dirty="0" smtClean="0">
                          <a:solidFill>
                            <a:srgbClr val="0000FF"/>
                          </a:solidFill>
                        </a:rPr>
                        <a:t>0</a:t>
                      </a:r>
                      <a:endParaRPr lang="en-US" sz="1600" baseline="30000" dirty="0">
                        <a:solidFill>
                          <a:srgbClr val="0000FF"/>
                        </a:solidFill>
                      </a:endParaRPr>
                    </a:p>
                  </a:txBody>
                  <a:tcPr/>
                </a:tc>
                <a:tc>
                  <a:txBody>
                    <a:bodyPr/>
                    <a:lstStyle/>
                    <a:p>
                      <a:pPr algn="ctr"/>
                      <a:r>
                        <a:rPr lang="en-US" dirty="0" smtClean="0">
                          <a:solidFill>
                            <a:srgbClr val="CC0000"/>
                          </a:solidFill>
                        </a:rPr>
                        <a:t>Ag</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C00000"/>
                          </a:solidFill>
                        </a:rPr>
                        <a:t>4d</a:t>
                      </a:r>
                      <a:r>
                        <a:rPr lang="en-US" sz="1600" baseline="30000" dirty="0" smtClean="0">
                          <a:solidFill>
                            <a:srgbClr val="C00000"/>
                          </a:solidFill>
                        </a:rPr>
                        <a:t>10</a:t>
                      </a:r>
                      <a:r>
                        <a:rPr lang="en-US" sz="1600" dirty="0" smtClean="0">
                          <a:solidFill>
                            <a:srgbClr val="C00000"/>
                          </a:solidFill>
                        </a:rPr>
                        <a:t>5s</a:t>
                      </a:r>
                      <a:r>
                        <a:rPr lang="en-US" sz="1600" baseline="30000" dirty="0" smtClean="0">
                          <a:solidFill>
                            <a:srgbClr val="C00000"/>
                          </a:solidFill>
                        </a:rPr>
                        <a:t>1</a:t>
                      </a:r>
                      <a:endParaRPr lang="en-US" sz="1600" dirty="0" smtClean="0">
                        <a:solidFill>
                          <a:srgbClr val="C00000"/>
                        </a:solidFill>
                      </a:endParaRPr>
                    </a:p>
                  </a:txBody>
                  <a:tcPr>
                    <a:solidFill>
                      <a:srgbClr val="FFFF00"/>
                    </a:solidFill>
                  </a:tcPr>
                </a:tc>
                <a:tc>
                  <a:txBody>
                    <a:bodyPr/>
                    <a:lstStyle/>
                    <a:p>
                      <a:pPr algn="ctr"/>
                      <a:r>
                        <a:rPr lang="en-US" dirty="0" smtClean="0"/>
                        <a:t>Cd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4d</a:t>
                      </a:r>
                      <a:r>
                        <a:rPr lang="en-US" sz="1600" baseline="30000" dirty="0" smtClean="0">
                          <a:solidFill>
                            <a:schemeClr val="tx1"/>
                          </a:solidFill>
                        </a:rPr>
                        <a:t>10</a:t>
                      </a:r>
                      <a:r>
                        <a:rPr lang="en-US" sz="1600" dirty="0" smtClean="0">
                          <a:solidFill>
                            <a:schemeClr val="tx1"/>
                          </a:solidFill>
                        </a:rPr>
                        <a:t>5s</a:t>
                      </a:r>
                      <a:r>
                        <a:rPr lang="en-US" sz="1600" baseline="30000" dirty="0" smtClean="0">
                          <a:solidFill>
                            <a:schemeClr val="tx1"/>
                          </a:solidFill>
                        </a:rPr>
                        <a:t>2</a:t>
                      </a:r>
                      <a:endParaRPr lang="en-US" sz="1600" dirty="0" smtClean="0">
                        <a:solidFill>
                          <a:schemeClr val="tx1"/>
                        </a:solidFill>
                      </a:endParaRPr>
                    </a:p>
                  </a:txBody>
                  <a:tcPr/>
                </a:tc>
              </a:tr>
              <a:tr h="370840">
                <a:tc>
                  <a:txBody>
                    <a:bodyPr/>
                    <a:lstStyle/>
                    <a:p>
                      <a:pPr algn="ctr"/>
                      <a:r>
                        <a:rPr lang="en-US" dirty="0" smtClean="0"/>
                        <a:t>Lu</a:t>
                      </a:r>
                    </a:p>
                    <a:p>
                      <a:pPr algn="ctr"/>
                      <a:r>
                        <a:rPr lang="en-US" sz="1600" dirty="0" smtClean="0">
                          <a:solidFill>
                            <a:schemeClr val="tx1"/>
                          </a:solidFill>
                        </a:rPr>
                        <a:t>5d</a:t>
                      </a:r>
                      <a:r>
                        <a:rPr lang="en-US" sz="1600" baseline="30000" dirty="0" smtClean="0">
                          <a:solidFill>
                            <a:schemeClr val="tx1"/>
                          </a:solidFill>
                        </a:rPr>
                        <a:t>1</a:t>
                      </a:r>
                      <a:r>
                        <a:rPr lang="en-US" sz="1600" dirty="0" smtClean="0">
                          <a:solidFill>
                            <a:schemeClr val="tx1"/>
                          </a:solidFill>
                        </a:rPr>
                        <a:t>6s</a:t>
                      </a:r>
                      <a:r>
                        <a:rPr lang="en-US" sz="1600" baseline="30000" dirty="0" smtClean="0">
                          <a:solidFill>
                            <a:schemeClr val="tx1"/>
                          </a:solidFill>
                        </a:rPr>
                        <a:t>2</a:t>
                      </a:r>
                      <a:endParaRPr lang="en-US" sz="1600" baseline="30000" dirty="0">
                        <a:solidFill>
                          <a:schemeClr val="tx1"/>
                        </a:solidFill>
                      </a:endParaRPr>
                    </a:p>
                  </a:txBody>
                  <a:tcPr/>
                </a:tc>
                <a:tc>
                  <a:txBody>
                    <a:bodyPr/>
                    <a:lstStyle/>
                    <a:p>
                      <a:pPr algn="ctr"/>
                      <a:r>
                        <a:rPr lang="en-US" dirty="0" err="1" smtClean="0"/>
                        <a:t>Hf</a:t>
                      </a: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5d</a:t>
                      </a:r>
                      <a:r>
                        <a:rPr lang="en-US" sz="1600" baseline="30000" dirty="0" smtClean="0">
                          <a:solidFill>
                            <a:schemeClr val="tx1"/>
                          </a:solidFill>
                        </a:rPr>
                        <a:t>2</a:t>
                      </a:r>
                      <a:r>
                        <a:rPr lang="en-US" sz="1600" dirty="0" smtClean="0">
                          <a:solidFill>
                            <a:schemeClr val="tx1"/>
                          </a:solidFill>
                        </a:rPr>
                        <a:t>6s</a:t>
                      </a:r>
                      <a:r>
                        <a:rPr lang="en-US" sz="1600" baseline="30000" dirty="0" smtClean="0">
                          <a:solidFill>
                            <a:schemeClr val="tx1"/>
                          </a:solidFill>
                        </a:rPr>
                        <a:t>2</a:t>
                      </a:r>
                    </a:p>
                  </a:txBody>
                  <a:tcPr/>
                </a:tc>
                <a:tc>
                  <a:txBody>
                    <a:bodyPr/>
                    <a:lstStyle/>
                    <a:p>
                      <a:pPr algn="ctr"/>
                      <a:r>
                        <a:rPr lang="en-US" dirty="0" smtClean="0"/>
                        <a:t>Ta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5d</a:t>
                      </a:r>
                      <a:r>
                        <a:rPr lang="en-US" sz="1600" baseline="30000" dirty="0" smtClean="0">
                          <a:solidFill>
                            <a:schemeClr val="tx1"/>
                          </a:solidFill>
                        </a:rPr>
                        <a:t>3</a:t>
                      </a:r>
                      <a:r>
                        <a:rPr lang="en-US" sz="1600" dirty="0" smtClean="0">
                          <a:solidFill>
                            <a:schemeClr val="tx1"/>
                          </a:solidFill>
                        </a:rPr>
                        <a:t>6s</a:t>
                      </a:r>
                      <a:r>
                        <a:rPr lang="en-US" sz="1600" baseline="30000" dirty="0" smtClean="0">
                          <a:solidFill>
                            <a:schemeClr val="tx1"/>
                          </a:solidFill>
                        </a:rPr>
                        <a:t>2</a:t>
                      </a:r>
                    </a:p>
                  </a:txBody>
                  <a:tcPr/>
                </a:tc>
                <a:tc>
                  <a:txBody>
                    <a:bodyPr/>
                    <a:lstStyle/>
                    <a:p>
                      <a:pPr algn="ctr"/>
                      <a:r>
                        <a:rPr lang="en-US" dirty="0" smtClean="0"/>
                        <a:t>W</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5d</a:t>
                      </a:r>
                      <a:r>
                        <a:rPr lang="en-US" sz="1600" baseline="30000" dirty="0" smtClean="0">
                          <a:solidFill>
                            <a:schemeClr val="tx1"/>
                          </a:solidFill>
                        </a:rPr>
                        <a:t>4</a:t>
                      </a:r>
                      <a:r>
                        <a:rPr lang="en-US" sz="1600" dirty="0" smtClean="0">
                          <a:solidFill>
                            <a:schemeClr val="tx1"/>
                          </a:solidFill>
                        </a:rPr>
                        <a:t>6s</a:t>
                      </a:r>
                      <a:r>
                        <a:rPr lang="en-US" sz="1600" baseline="30000" dirty="0" smtClean="0">
                          <a:solidFill>
                            <a:schemeClr val="tx1"/>
                          </a:solidFill>
                        </a:rPr>
                        <a:t>2</a:t>
                      </a:r>
                    </a:p>
                  </a:txBody>
                  <a:tcPr/>
                </a:tc>
                <a:tc>
                  <a:txBody>
                    <a:bodyPr/>
                    <a:lstStyle/>
                    <a:p>
                      <a:pPr algn="ctr"/>
                      <a:r>
                        <a:rPr lang="en-US" dirty="0" smtClean="0"/>
                        <a:t>Re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5d</a:t>
                      </a:r>
                      <a:r>
                        <a:rPr lang="en-US" sz="1600" baseline="30000" dirty="0" smtClean="0">
                          <a:solidFill>
                            <a:schemeClr val="tx1"/>
                          </a:solidFill>
                        </a:rPr>
                        <a:t>5</a:t>
                      </a:r>
                      <a:r>
                        <a:rPr lang="en-US" sz="1600" dirty="0" smtClean="0">
                          <a:solidFill>
                            <a:schemeClr val="tx1"/>
                          </a:solidFill>
                        </a:rPr>
                        <a:t>6s</a:t>
                      </a:r>
                      <a:r>
                        <a:rPr lang="en-US" sz="1600" baseline="30000" dirty="0" smtClean="0">
                          <a:solidFill>
                            <a:schemeClr val="tx1"/>
                          </a:solidFill>
                        </a:rPr>
                        <a:t>2</a:t>
                      </a:r>
                    </a:p>
                  </a:txBody>
                  <a:tcPr/>
                </a:tc>
                <a:tc>
                  <a:txBody>
                    <a:bodyPr/>
                    <a:lstStyle/>
                    <a:p>
                      <a:pPr algn="ctr"/>
                      <a:r>
                        <a:rPr lang="en-US" dirty="0" err="1" smtClean="0"/>
                        <a:t>Os</a:t>
                      </a: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5d</a:t>
                      </a:r>
                      <a:r>
                        <a:rPr lang="en-US" sz="1600" baseline="30000" dirty="0" smtClean="0">
                          <a:solidFill>
                            <a:schemeClr val="tx1"/>
                          </a:solidFill>
                        </a:rPr>
                        <a:t>6</a:t>
                      </a:r>
                      <a:r>
                        <a:rPr lang="en-US" sz="1600" dirty="0" smtClean="0">
                          <a:solidFill>
                            <a:schemeClr val="tx1"/>
                          </a:solidFill>
                        </a:rPr>
                        <a:t>6s</a:t>
                      </a:r>
                      <a:r>
                        <a:rPr lang="en-US" sz="1600" baseline="30000" dirty="0" smtClean="0">
                          <a:solidFill>
                            <a:schemeClr val="tx1"/>
                          </a:solidFill>
                        </a:rPr>
                        <a:t>2</a:t>
                      </a:r>
                    </a:p>
                  </a:txBody>
                  <a:tcPr/>
                </a:tc>
                <a:tc>
                  <a:txBody>
                    <a:bodyPr/>
                    <a:lstStyle/>
                    <a:p>
                      <a:pPr algn="ctr"/>
                      <a:r>
                        <a:rPr lang="en-US" dirty="0" err="1" smtClean="0"/>
                        <a:t>Ir</a:t>
                      </a: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5d</a:t>
                      </a:r>
                      <a:r>
                        <a:rPr lang="en-US" sz="1600" baseline="30000" dirty="0" smtClean="0">
                          <a:solidFill>
                            <a:schemeClr val="tx1"/>
                          </a:solidFill>
                        </a:rPr>
                        <a:t>7</a:t>
                      </a:r>
                      <a:r>
                        <a:rPr lang="en-US" sz="1600" dirty="0" smtClean="0">
                          <a:solidFill>
                            <a:schemeClr val="tx1"/>
                          </a:solidFill>
                        </a:rPr>
                        <a:t>6s</a:t>
                      </a:r>
                      <a:r>
                        <a:rPr lang="en-US" sz="1600" baseline="30000" dirty="0" smtClean="0">
                          <a:solidFill>
                            <a:schemeClr val="tx1"/>
                          </a:solidFill>
                        </a:rPr>
                        <a:t>2</a:t>
                      </a:r>
                    </a:p>
                  </a:txBody>
                  <a:tcPr/>
                </a:tc>
                <a:tc>
                  <a:txBody>
                    <a:bodyPr/>
                    <a:lstStyle/>
                    <a:p>
                      <a:pPr algn="ctr"/>
                      <a:r>
                        <a:rPr lang="en-US" dirty="0" smtClean="0">
                          <a:solidFill>
                            <a:srgbClr val="CC0000"/>
                          </a:solidFill>
                        </a:rPr>
                        <a:t>Pt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CC0000"/>
                          </a:solidFill>
                        </a:rPr>
                        <a:t>5d</a:t>
                      </a:r>
                      <a:r>
                        <a:rPr lang="en-US" sz="1600" baseline="30000" dirty="0" smtClean="0">
                          <a:solidFill>
                            <a:srgbClr val="CC0000"/>
                          </a:solidFill>
                        </a:rPr>
                        <a:t>9</a:t>
                      </a:r>
                      <a:r>
                        <a:rPr lang="en-US" sz="1600" dirty="0" smtClean="0">
                          <a:solidFill>
                            <a:srgbClr val="CC0000"/>
                          </a:solidFill>
                        </a:rPr>
                        <a:t>6s</a:t>
                      </a:r>
                      <a:r>
                        <a:rPr lang="en-US" sz="1600" baseline="30000" dirty="0" smtClean="0">
                          <a:solidFill>
                            <a:srgbClr val="CC0000"/>
                          </a:solidFill>
                        </a:rPr>
                        <a:t>1</a:t>
                      </a:r>
                    </a:p>
                  </a:txBody>
                  <a:tcPr>
                    <a:solidFill>
                      <a:srgbClr val="FFFF00"/>
                    </a:solidFill>
                  </a:tcPr>
                </a:tc>
                <a:tc>
                  <a:txBody>
                    <a:bodyPr/>
                    <a:lstStyle/>
                    <a:p>
                      <a:pPr algn="ctr"/>
                      <a:r>
                        <a:rPr lang="en-US" dirty="0" smtClean="0">
                          <a:solidFill>
                            <a:srgbClr val="CC0000"/>
                          </a:solidFill>
                        </a:rPr>
                        <a:t>Au</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CC0000"/>
                          </a:solidFill>
                        </a:rPr>
                        <a:t>5d</a:t>
                      </a:r>
                      <a:r>
                        <a:rPr lang="en-US" sz="1600" baseline="30000" dirty="0" smtClean="0">
                          <a:solidFill>
                            <a:srgbClr val="CC0000"/>
                          </a:solidFill>
                        </a:rPr>
                        <a:t>10</a:t>
                      </a:r>
                      <a:r>
                        <a:rPr lang="en-US" sz="1600" dirty="0" smtClean="0">
                          <a:solidFill>
                            <a:srgbClr val="CC0000"/>
                          </a:solidFill>
                        </a:rPr>
                        <a:t>6s</a:t>
                      </a:r>
                      <a:r>
                        <a:rPr lang="en-US" sz="1600" baseline="30000" dirty="0" smtClean="0">
                          <a:solidFill>
                            <a:srgbClr val="CC0000"/>
                          </a:solidFill>
                        </a:rPr>
                        <a:t>1</a:t>
                      </a:r>
                    </a:p>
                  </a:txBody>
                  <a:tcPr>
                    <a:solidFill>
                      <a:srgbClr val="FFFF00"/>
                    </a:solidFill>
                  </a:tcPr>
                </a:tc>
                <a:tc>
                  <a:txBody>
                    <a:bodyPr/>
                    <a:lstStyle/>
                    <a:p>
                      <a:pPr algn="ctr"/>
                      <a:r>
                        <a:rPr lang="en-US" dirty="0" smtClean="0"/>
                        <a:t>Hg</a:t>
                      </a:r>
                    </a:p>
                    <a:p>
                      <a:pPr algn="ctr"/>
                      <a:r>
                        <a:rPr lang="en-US" sz="1600" dirty="0" smtClean="0">
                          <a:solidFill>
                            <a:schemeClr val="tx1"/>
                          </a:solidFill>
                        </a:rPr>
                        <a:t>5d</a:t>
                      </a:r>
                      <a:r>
                        <a:rPr lang="en-US" sz="1600" baseline="30000" dirty="0" smtClean="0">
                          <a:solidFill>
                            <a:schemeClr val="tx1"/>
                          </a:solidFill>
                        </a:rPr>
                        <a:t>10</a:t>
                      </a:r>
                      <a:r>
                        <a:rPr lang="en-US" sz="1600" dirty="0" smtClean="0">
                          <a:solidFill>
                            <a:schemeClr val="tx1"/>
                          </a:solidFill>
                        </a:rPr>
                        <a:t>6s</a:t>
                      </a:r>
                      <a:r>
                        <a:rPr lang="en-US" sz="1600" baseline="30000" dirty="0" smtClean="0">
                          <a:solidFill>
                            <a:schemeClr val="tx1"/>
                          </a:solidFill>
                        </a:rPr>
                        <a:t>2</a:t>
                      </a:r>
                      <a:endParaRPr lang="en-US" sz="1600" dirty="0"/>
                    </a:p>
                  </a:txBody>
                  <a:tcPr/>
                </a:tc>
              </a:tr>
            </a:tbl>
          </a:graphicData>
        </a:graphic>
      </p:graphicFrame>
      <p:sp>
        <p:nvSpPr>
          <p:cNvPr id="27" name="TextBox 26"/>
          <p:cNvSpPr txBox="1"/>
          <p:nvPr/>
        </p:nvSpPr>
        <p:spPr>
          <a:xfrm>
            <a:off x="688063" y="3965418"/>
            <a:ext cx="8093798" cy="1200329"/>
          </a:xfrm>
          <a:prstGeom prst="rect">
            <a:avLst/>
          </a:prstGeom>
          <a:noFill/>
        </p:spPr>
        <p:txBody>
          <a:bodyPr wrap="square" rtlCol="0">
            <a:spAutoFit/>
          </a:bodyPr>
          <a:lstStyle/>
          <a:p>
            <a:r>
              <a:rPr lang="en-US" sz="2400" dirty="0" smtClean="0"/>
              <a:t>Why do most atoms have s</a:t>
            </a:r>
            <a:r>
              <a:rPr lang="en-US" sz="2400" baseline="30000" dirty="0" smtClean="0"/>
              <a:t>2</a:t>
            </a:r>
            <a:r>
              <a:rPr lang="en-US" sz="2400" dirty="0" smtClean="0"/>
              <a:t> configurations, some (</a:t>
            </a:r>
            <a:r>
              <a:rPr lang="en-US" sz="2400" dirty="0" smtClean="0">
                <a:solidFill>
                  <a:srgbClr val="CC0000"/>
                </a:solidFill>
              </a:rPr>
              <a:t>Cr, Cu, </a:t>
            </a:r>
            <a:r>
              <a:rPr lang="en-US" sz="2400" dirty="0" err="1" smtClean="0">
                <a:solidFill>
                  <a:srgbClr val="CC0000"/>
                </a:solidFill>
              </a:rPr>
              <a:t>Nb</a:t>
            </a:r>
            <a:r>
              <a:rPr lang="en-US" sz="2400" dirty="0" smtClean="0">
                <a:solidFill>
                  <a:srgbClr val="CC0000"/>
                </a:solidFill>
              </a:rPr>
              <a:t>, Mo, Ru, Rh, Ag, Pt, and Au</a:t>
            </a:r>
            <a:r>
              <a:rPr lang="en-US" sz="2400" dirty="0" smtClean="0"/>
              <a:t>) have </a:t>
            </a:r>
            <a:r>
              <a:rPr lang="en-US" sz="2400" dirty="0" smtClean="0">
                <a:solidFill>
                  <a:srgbClr val="CC0000"/>
                </a:solidFill>
              </a:rPr>
              <a:t>s</a:t>
            </a:r>
            <a:r>
              <a:rPr lang="en-US" sz="2400" baseline="30000" dirty="0" smtClean="0">
                <a:solidFill>
                  <a:srgbClr val="CC0000"/>
                </a:solidFill>
              </a:rPr>
              <a:t>1</a:t>
            </a:r>
            <a:r>
              <a:rPr lang="en-US" sz="2400" dirty="0" smtClean="0">
                <a:solidFill>
                  <a:srgbClr val="CC0000"/>
                </a:solidFill>
              </a:rPr>
              <a:t> configurations</a:t>
            </a:r>
            <a:r>
              <a:rPr lang="en-US" sz="2400" dirty="0" smtClean="0"/>
              <a:t>, and only </a:t>
            </a:r>
            <a:r>
              <a:rPr lang="en-US" sz="2400" dirty="0" err="1" smtClean="0">
                <a:solidFill>
                  <a:srgbClr val="0000FF"/>
                </a:solidFill>
              </a:rPr>
              <a:t>Pd</a:t>
            </a:r>
            <a:r>
              <a:rPr lang="en-US" sz="2400" dirty="0" smtClean="0"/>
              <a:t> has an </a:t>
            </a:r>
            <a:r>
              <a:rPr lang="en-US" sz="2400" dirty="0" smtClean="0">
                <a:solidFill>
                  <a:srgbClr val="0000FF"/>
                </a:solidFill>
              </a:rPr>
              <a:t>s</a:t>
            </a:r>
            <a:r>
              <a:rPr lang="en-US" sz="2400" baseline="30000" dirty="0" smtClean="0">
                <a:solidFill>
                  <a:srgbClr val="0000FF"/>
                </a:solidFill>
              </a:rPr>
              <a:t>0</a:t>
            </a:r>
            <a:r>
              <a:rPr lang="en-US" sz="2400" dirty="0" smtClean="0">
                <a:solidFill>
                  <a:srgbClr val="0000FF"/>
                </a:solidFill>
              </a:rPr>
              <a:t> configuration</a:t>
            </a:r>
            <a:r>
              <a:rPr lang="en-US" sz="2400" dirty="0" smtClean="0"/>
              <a:t>?</a:t>
            </a:r>
            <a:endParaRPr lang="en-US" sz="2400" dirty="0"/>
          </a:p>
        </p:txBody>
      </p:sp>
    </p:spTree>
    <p:extLst>
      <p:ext uri="{BB962C8B-B14F-4D97-AF65-F5344CB8AC3E}">
        <p14:creationId xmlns:p14="http://schemas.microsoft.com/office/powerpoint/2010/main" val="3481823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86" y="108643"/>
            <a:ext cx="8229600" cy="742384"/>
          </a:xfrm>
        </p:spPr>
        <p:txBody>
          <a:bodyPr>
            <a:normAutofit/>
          </a:bodyPr>
          <a:lstStyle/>
          <a:p>
            <a:r>
              <a:rPr lang="en-US" sz="3200" dirty="0" smtClean="0">
                <a:solidFill>
                  <a:srgbClr val="CC0000"/>
                </a:solidFill>
                <a:latin typeface="Times New Roman" panose="02020603050405020304" pitchFamily="18" charset="0"/>
                <a:cs typeface="Times New Roman" panose="02020603050405020304" pitchFamily="18" charset="0"/>
              </a:rPr>
              <a:t>Exchange Stabilization</a:t>
            </a:r>
            <a:endParaRPr lang="en-US" sz="3200" dirty="0">
              <a:solidFill>
                <a:srgbClr val="CC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624688" y="950614"/>
            <a:ext cx="8093798" cy="830997"/>
          </a:xfrm>
          <a:prstGeom prst="rect">
            <a:avLst/>
          </a:prstGeom>
          <a:noFill/>
        </p:spPr>
        <p:txBody>
          <a:bodyPr wrap="square" rtlCol="0">
            <a:spAutoFit/>
          </a:bodyPr>
          <a:lstStyle/>
          <a:p>
            <a:r>
              <a:rPr lang="en-US" sz="1600" dirty="0" smtClean="0"/>
              <a:t>You know that when filling in the electrons to construct an orbital diagram, we teach students to fill in the spins all spin up, then add more electrons spin down.  This leads to orbital diagrams like:</a:t>
            </a:r>
            <a:endParaRPr lang="en-US" sz="1600" dirty="0"/>
          </a:p>
        </p:txBody>
      </p:sp>
      <p:grpSp>
        <p:nvGrpSpPr>
          <p:cNvPr id="13" name="Group 12"/>
          <p:cNvGrpSpPr/>
          <p:nvPr/>
        </p:nvGrpSpPr>
        <p:grpSpPr>
          <a:xfrm>
            <a:off x="624688" y="1681400"/>
            <a:ext cx="1175443" cy="1817185"/>
            <a:chOff x="624688" y="1831362"/>
            <a:chExt cx="1175443" cy="1817185"/>
          </a:xfrm>
        </p:grpSpPr>
        <p:cxnSp>
          <p:nvCxnSpPr>
            <p:cNvPr id="4" name="Straight Connector 3"/>
            <p:cNvCxnSpPr/>
            <p:nvPr/>
          </p:nvCxnSpPr>
          <p:spPr>
            <a:xfrm>
              <a:off x="1068309" y="3648547"/>
              <a:ext cx="3349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68309" y="2560621"/>
              <a:ext cx="3349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68309" y="2169815"/>
              <a:ext cx="3349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62135" y="2169815"/>
              <a:ext cx="3349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4688" y="2169815"/>
              <a:ext cx="3349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18515" y="3279215"/>
              <a:ext cx="506994" cy="369332"/>
            </a:xfrm>
            <a:prstGeom prst="rect">
              <a:avLst/>
            </a:prstGeom>
            <a:noFill/>
          </p:spPr>
          <p:txBody>
            <a:bodyPr wrap="square" rtlCol="0">
              <a:spAutoFit/>
            </a:bodyPr>
            <a:lstStyle/>
            <a:p>
              <a:r>
                <a:rPr lang="en-US" dirty="0" smtClean="0">
                  <a:latin typeface="Times New Roman"/>
                  <a:cs typeface="Times New Roman"/>
                </a:rPr>
                <a:t>↑↓</a:t>
              </a:r>
              <a:endParaRPr lang="en-US" dirty="0"/>
            </a:p>
          </p:txBody>
        </p:sp>
        <p:sp>
          <p:nvSpPr>
            <p:cNvPr id="15" name="TextBox 14"/>
            <p:cNvSpPr txBox="1"/>
            <p:nvPr/>
          </p:nvSpPr>
          <p:spPr>
            <a:xfrm>
              <a:off x="1009461" y="2200694"/>
              <a:ext cx="506994" cy="369332"/>
            </a:xfrm>
            <a:prstGeom prst="rect">
              <a:avLst/>
            </a:prstGeom>
            <a:noFill/>
          </p:spPr>
          <p:txBody>
            <a:bodyPr wrap="square" rtlCol="0">
              <a:spAutoFit/>
            </a:bodyPr>
            <a:lstStyle/>
            <a:p>
              <a:r>
                <a:rPr lang="en-US" dirty="0" smtClean="0">
                  <a:latin typeface="Times New Roman"/>
                  <a:cs typeface="Times New Roman"/>
                </a:rPr>
                <a:t>↑↓</a:t>
              </a:r>
              <a:endParaRPr lang="en-US" dirty="0"/>
            </a:p>
          </p:txBody>
        </p:sp>
        <p:sp>
          <p:nvSpPr>
            <p:cNvPr id="16" name="TextBox 15"/>
            <p:cNvSpPr txBox="1"/>
            <p:nvPr/>
          </p:nvSpPr>
          <p:spPr>
            <a:xfrm>
              <a:off x="666938" y="1831362"/>
              <a:ext cx="341014" cy="369332"/>
            </a:xfrm>
            <a:prstGeom prst="rect">
              <a:avLst/>
            </a:prstGeom>
            <a:noFill/>
          </p:spPr>
          <p:txBody>
            <a:bodyPr wrap="square" rtlCol="0">
              <a:spAutoFit/>
            </a:bodyPr>
            <a:lstStyle/>
            <a:p>
              <a:r>
                <a:rPr lang="en-US" dirty="0" smtClean="0">
                  <a:latin typeface="Times New Roman"/>
                  <a:cs typeface="Times New Roman"/>
                </a:rPr>
                <a:t>↑</a:t>
              </a:r>
              <a:endParaRPr lang="en-US" dirty="0"/>
            </a:p>
          </p:txBody>
        </p:sp>
        <p:sp>
          <p:nvSpPr>
            <p:cNvPr id="17" name="TextBox 16"/>
            <p:cNvSpPr txBox="1"/>
            <p:nvPr/>
          </p:nvSpPr>
          <p:spPr>
            <a:xfrm>
              <a:off x="1459117" y="1831362"/>
              <a:ext cx="341014" cy="369332"/>
            </a:xfrm>
            <a:prstGeom prst="rect">
              <a:avLst/>
            </a:prstGeom>
            <a:noFill/>
          </p:spPr>
          <p:txBody>
            <a:bodyPr wrap="square" rtlCol="0">
              <a:spAutoFit/>
            </a:bodyPr>
            <a:lstStyle/>
            <a:p>
              <a:r>
                <a:rPr lang="en-US" dirty="0" smtClean="0">
                  <a:latin typeface="Times New Roman"/>
                  <a:cs typeface="Times New Roman"/>
                </a:rPr>
                <a:t>↑</a:t>
              </a:r>
              <a:endParaRPr lang="en-US" dirty="0"/>
            </a:p>
          </p:txBody>
        </p:sp>
        <p:sp>
          <p:nvSpPr>
            <p:cNvPr id="18" name="TextBox 17"/>
            <p:cNvSpPr txBox="1"/>
            <p:nvPr/>
          </p:nvSpPr>
          <p:spPr>
            <a:xfrm>
              <a:off x="1092451" y="1838167"/>
              <a:ext cx="341014" cy="369332"/>
            </a:xfrm>
            <a:prstGeom prst="rect">
              <a:avLst/>
            </a:prstGeom>
            <a:noFill/>
          </p:spPr>
          <p:txBody>
            <a:bodyPr wrap="square" rtlCol="0">
              <a:spAutoFit/>
            </a:bodyPr>
            <a:lstStyle/>
            <a:p>
              <a:r>
                <a:rPr lang="en-US" dirty="0" smtClean="0">
                  <a:latin typeface="Times New Roman"/>
                  <a:cs typeface="Times New Roman"/>
                </a:rPr>
                <a:t>↑</a:t>
              </a:r>
              <a:endParaRPr lang="en-US" dirty="0"/>
            </a:p>
          </p:txBody>
        </p:sp>
      </p:grpSp>
      <p:sp>
        <p:nvSpPr>
          <p:cNvPr id="19" name="TextBox 18"/>
          <p:cNvSpPr txBox="1"/>
          <p:nvPr/>
        </p:nvSpPr>
        <p:spPr>
          <a:xfrm>
            <a:off x="501712" y="3597493"/>
            <a:ext cx="1540599" cy="369332"/>
          </a:xfrm>
          <a:prstGeom prst="rect">
            <a:avLst/>
          </a:prstGeom>
          <a:noFill/>
        </p:spPr>
        <p:txBody>
          <a:bodyPr wrap="square" rtlCol="0">
            <a:spAutoFit/>
          </a:bodyPr>
          <a:lstStyle/>
          <a:p>
            <a:r>
              <a:rPr lang="en-US" dirty="0" smtClean="0">
                <a:cs typeface="Times New Roman"/>
              </a:rPr>
              <a:t>N 1s</a:t>
            </a:r>
            <a:r>
              <a:rPr lang="en-US" baseline="30000" dirty="0" smtClean="0">
                <a:cs typeface="Times New Roman"/>
              </a:rPr>
              <a:t>2</a:t>
            </a:r>
            <a:r>
              <a:rPr lang="en-US" dirty="0" smtClean="0">
                <a:cs typeface="Times New Roman"/>
              </a:rPr>
              <a:t> 2s</a:t>
            </a:r>
            <a:r>
              <a:rPr lang="en-US" baseline="30000" dirty="0" smtClean="0">
                <a:cs typeface="Times New Roman"/>
              </a:rPr>
              <a:t>2</a:t>
            </a:r>
            <a:r>
              <a:rPr lang="en-US" dirty="0" smtClean="0">
                <a:cs typeface="Times New Roman"/>
              </a:rPr>
              <a:t> 2p</a:t>
            </a:r>
            <a:r>
              <a:rPr lang="en-US" baseline="30000" dirty="0" smtClean="0">
                <a:cs typeface="Times New Roman"/>
              </a:rPr>
              <a:t>3</a:t>
            </a:r>
            <a:r>
              <a:rPr lang="en-US" dirty="0" smtClean="0">
                <a:cs typeface="Times New Roman"/>
              </a:rPr>
              <a:t> </a:t>
            </a:r>
            <a:endParaRPr lang="en-US" dirty="0"/>
          </a:p>
        </p:txBody>
      </p:sp>
      <p:sp>
        <p:nvSpPr>
          <p:cNvPr id="12" name="TextBox 11"/>
          <p:cNvSpPr txBox="1"/>
          <p:nvPr/>
        </p:nvSpPr>
        <p:spPr>
          <a:xfrm>
            <a:off x="2127563" y="1681400"/>
            <a:ext cx="6455121" cy="4893647"/>
          </a:xfrm>
          <a:prstGeom prst="rect">
            <a:avLst/>
          </a:prstGeom>
          <a:noFill/>
        </p:spPr>
        <p:txBody>
          <a:bodyPr wrap="square" rtlCol="0">
            <a:spAutoFit/>
          </a:bodyPr>
          <a:lstStyle/>
          <a:p>
            <a:r>
              <a:rPr lang="en-US" sz="1600" dirty="0" smtClean="0"/>
              <a:t>But why does this happen?  It’s because when you work out the energy of the state, there’s a term that’s </a:t>
            </a:r>
            <a:r>
              <a:rPr lang="en-US" sz="1600" u="sng" dirty="0" smtClean="0"/>
              <a:t>subtracted</a:t>
            </a:r>
            <a:r>
              <a:rPr lang="en-US" sz="1600" dirty="0" smtClean="0"/>
              <a:t> from the total energy (called the </a:t>
            </a:r>
            <a:r>
              <a:rPr lang="en-US" sz="1600" u="sng" dirty="0" smtClean="0">
                <a:solidFill>
                  <a:srgbClr val="C00000"/>
                </a:solidFill>
              </a:rPr>
              <a:t>exchange energy</a:t>
            </a:r>
            <a:r>
              <a:rPr lang="en-US" sz="1600" dirty="0" smtClean="0"/>
              <a:t>) </a:t>
            </a:r>
            <a:r>
              <a:rPr lang="en-US" sz="1600" b="1" dirty="0" smtClean="0"/>
              <a:t>for every pair of electrons </a:t>
            </a:r>
            <a:r>
              <a:rPr lang="en-US" sz="1600" dirty="0" smtClean="0"/>
              <a:t>with the same spin.  The same term is </a:t>
            </a:r>
            <a:r>
              <a:rPr lang="en-US" sz="1600" u="sng" dirty="0" smtClean="0"/>
              <a:t>added</a:t>
            </a:r>
            <a:r>
              <a:rPr lang="en-US" sz="1600" dirty="0" smtClean="0"/>
              <a:t> to the energy for every pair of electrons with opposite spin.  So states with the electrons all aligned in the same direction are favored, compared to ones that have them spin paired – assuming the orbitals aren’t too far apart in energy.</a:t>
            </a:r>
          </a:p>
          <a:p>
            <a:endParaRPr lang="en-US" sz="1600" dirty="0"/>
          </a:p>
          <a:p>
            <a:r>
              <a:rPr lang="en-US" sz="1600" dirty="0" smtClean="0"/>
              <a:t>In something like Cr, the 3d</a:t>
            </a:r>
            <a:r>
              <a:rPr lang="en-US" sz="1600" baseline="30000" dirty="0" smtClean="0"/>
              <a:t>5</a:t>
            </a:r>
            <a:r>
              <a:rPr lang="en-US" sz="1600" dirty="0" smtClean="0"/>
              <a:t> 4s</a:t>
            </a:r>
            <a:r>
              <a:rPr lang="en-US" sz="1600" baseline="30000" dirty="0" smtClean="0"/>
              <a:t>1</a:t>
            </a:r>
            <a:r>
              <a:rPr lang="en-US" sz="1600" dirty="0" smtClean="0"/>
              <a:t> configuration is favored, because it has 6 electrons with their spins aligned.  This means 15 different pairs of electrons (6</a:t>
            </a:r>
            <a:r>
              <a:rPr lang="en-US" sz="1600" dirty="0" smtClean="0">
                <a:latin typeface="Times New Roman"/>
                <a:cs typeface="Times New Roman"/>
              </a:rPr>
              <a:t>×</a:t>
            </a:r>
            <a:r>
              <a:rPr lang="en-US" sz="1600" dirty="0" smtClean="0">
                <a:cs typeface="Times New Roman"/>
              </a:rPr>
              <a:t>5/2)</a:t>
            </a:r>
            <a:r>
              <a:rPr lang="en-US" sz="1600" dirty="0" smtClean="0"/>
              <a:t>, all contributing a term that lowers the energy.  This is more than enough to stabilize this configuration compared to 3d</a:t>
            </a:r>
            <a:r>
              <a:rPr lang="en-US" sz="1600" baseline="30000" dirty="0" smtClean="0"/>
              <a:t>4</a:t>
            </a:r>
            <a:r>
              <a:rPr lang="en-US" sz="1600" dirty="0" smtClean="0"/>
              <a:t> 4s</a:t>
            </a:r>
            <a:r>
              <a:rPr lang="en-US" sz="1600" baseline="30000" dirty="0" smtClean="0"/>
              <a:t>2</a:t>
            </a:r>
            <a:r>
              <a:rPr lang="en-US" sz="1600" dirty="0" smtClean="0"/>
              <a:t>, which only has 5 electrons (5</a:t>
            </a:r>
            <a:r>
              <a:rPr lang="en-US" sz="1600" dirty="0" smtClean="0">
                <a:latin typeface="Times New Roman"/>
                <a:cs typeface="Times New Roman"/>
              </a:rPr>
              <a:t>×</a:t>
            </a:r>
            <a:r>
              <a:rPr lang="en-US" sz="1600" dirty="0" smtClean="0">
                <a:cs typeface="Times New Roman"/>
              </a:rPr>
              <a:t>4/2 = </a:t>
            </a:r>
            <a:r>
              <a:rPr lang="en-US" sz="1600" dirty="0" smtClean="0"/>
              <a:t>10 different pairs) with the same spin (and 5 pairs with opposite spins, which is unfavorable).  Of course, this is only possible because the 3d and 4s orbitals aren’t too far apart in energy.  This explains why Cr and Mo have d</a:t>
            </a:r>
            <a:r>
              <a:rPr lang="en-US" sz="1600" baseline="30000" dirty="0" smtClean="0"/>
              <a:t>5</a:t>
            </a:r>
            <a:r>
              <a:rPr lang="en-US" sz="1600" dirty="0" smtClean="0"/>
              <a:t> s</a:t>
            </a:r>
            <a:r>
              <a:rPr lang="en-US" sz="1600" baseline="30000" dirty="0" smtClean="0"/>
              <a:t>1</a:t>
            </a:r>
            <a:r>
              <a:rPr lang="en-US" sz="1600" dirty="0" smtClean="0"/>
              <a:t> configurations.</a:t>
            </a:r>
          </a:p>
          <a:p>
            <a:endParaRPr lang="en-US" sz="1600" dirty="0"/>
          </a:p>
          <a:p>
            <a:r>
              <a:rPr lang="en-US" sz="2400" dirty="0" smtClean="0">
                <a:solidFill>
                  <a:srgbClr val="0000FF"/>
                </a:solidFill>
              </a:rPr>
              <a:t>What about Cu, Ag, and Au?</a:t>
            </a:r>
          </a:p>
          <a:p>
            <a:endParaRPr lang="en-US" sz="1600" dirty="0"/>
          </a:p>
        </p:txBody>
      </p:sp>
    </p:spTree>
    <p:extLst>
      <p:ext uri="{BB962C8B-B14F-4D97-AF65-F5344CB8AC3E}">
        <p14:creationId xmlns:p14="http://schemas.microsoft.com/office/powerpoint/2010/main" val="1927287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86" y="108643"/>
            <a:ext cx="8229600" cy="742384"/>
          </a:xfrm>
        </p:spPr>
        <p:txBody>
          <a:bodyPr>
            <a:normAutofit fontScale="90000"/>
          </a:bodyPr>
          <a:lstStyle/>
          <a:p>
            <a:r>
              <a:rPr lang="en-US" sz="3200" dirty="0" smtClean="0">
                <a:solidFill>
                  <a:srgbClr val="CC0000"/>
                </a:solidFill>
                <a:latin typeface="Times New Roman" panose="02020603050405020304" pitchFamily="18" charset="0"/>
                <a:cs typeface="Times New Roman" panose="02020603050405020304" pitchFamily="18" charset="0"/>
              </a:rPr>
              <a:t>Orbitals Drop in Energy Going to the </a:t>
            </a:r>
            <a:br>
              <a:rPr lang="en-US" sz="3200" dirty="0" smtClean="0">
                <a:solidFill>
                  <a:srgbClr val="CC0000"/>
                </a:solidFill>
                <a:latin typeface="Times New Roman" panose="02020603050405020304" pitchFamily="18" charset="0"/>
                <a:cs typeface="Times New Roman" panose="02020603050405020304" pitchFamily="18" charset="0"/>
              </a:rPr>
            </a:br>
            <a:r>
              <a:rPr lang="en-US" sz="3200" dirty="0" smtClean="0">
                <a:solidFill>
                  <a:srgbClr val="CC0000"/>
                </a:solidFill>
                <a:latin typeface="Times New Roman" panose="02020603050405020304" pitchFamily="18" charset="0"/>
                <a:cs typeface="Times New Roman" panose="02020603050405020304" pitchFamily="18" charset="0"/>
              </a:rPr>
              <a:t>Right in the Periodic Table</a:t>
            </a:r>
            <a:endParaRPr lang="en-US" sz="3200" dirty="0">
              <a:solidFill>
                <a:srgbClr val="CC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986826" y="1038603"/>
            <a:ext cx="7948944" cy="2308324"/>
          </a:xfrm>
          <a:prstGeom prst="rect">
            <a:avLst/>
          </a:prstGeom>
          <a:noFill/>
        </p:spPr>
        <p:txBody>
          <a:bodyPr wrap="square" rtlCol="0">
            <a:spAutoFit/>
          </a:bodyPr>
          <a:lstStyle/>
          <a:p>
            <a:r>
              <a:rPr lang="en-US" dirty="0" smtClean="0"/>
              <a:t>As you move to the right, with each step you add one nuclear charge and one electron.  The added nuclear charge pulls the electrons in more tightly, which has two effects: (1) It causes the electrons to be bound more tightly, so the energies of the </a:t>
            </a:r>
            <a:r>
              <a:rPr lang="en-US" i="1" dirty="0" smtClean="0"/>
              <a:t>d-</a:t>
            </a:r>
            <a:r>
              <a:rPr lang="en-US" dirty="0" smtClean="0"/>
              <a:t> and </a:t>
            </a:r>
            <a:r>
              <a:rPr lang="en-US" i="1" dirty="0" smtClean="0"/>
              <a:t>s</a:t>
            </a:r>
            <a:r>
              <a:rPr lang="en-US" dirty="0" smtClean="0"/>
              <a:t>-orbitals drop, and (2) because the orbital energies are lower, the orbitals are smaller in size (this is a consequence of being more tightly bound).</a:t>
            </a:r>
          </a:p>
          <a:p>
            <a:endParaRPr lang="en-US" dirty="0"/>
          </a:p>
          <a:p>
            <a:r>
              <a:rPr lang="en-US" dirty="0" smtClean="0"/>
              <a:t>Because the </a:t>
            </a:r>
            <a:r>
              <a:rPr lang="en-US" i="1" dirty="0" smtClean="0"/>
              <a:t>s</a:t>
            </a:r>
            <a:r>
              <a:rPr lang="en-US" dirty="0" smtClean="0"/>
              <a:t>-orbital is larger than the </a:t>
            </a:r>
            <a:r>
              <a:rPr lang="en-US" i="1" dirty="0" smtClean="0"/>
              <a:t>d</a:t>
            </a:r>
            <a:r>
              <a:rPr lang="en-US" dirty="0" smtClean="0"/>
              <a:t>-orbitals, it is better shielded from the added nuclear charge than the </a:t>
            </a:r>
            <a:r>
              <a:rPr lang="en-US" i="1" dirty="0" smtClean="0"/>
              <a:t>d</a:t>
            </a:r>
            <a:r>
              <a:rPr lang="en-US" dirty="0" smtClean="0"/>
              <a:t>-orbitals are, and its energy doesn’t drop so fast:</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361" t="6350" r="4739"/>
          <a:stretch/>
        </p:blipFill>
        <p:spPr>
          <a:xfrm>
            <a:off x="1430449" y="3277354"/>
            <a:ext cx="2639992" cy="2312116"/>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111" t="6350" r="4830"/>
          <a:stretch/>
        </p:blipFill>
        <p:spPr>
          <a:xfrm>
            <a:off x="4626322" y="3277354"/>
            <a:ext cx="2615546" cy="2312116"/>
          </a:xfrm>
          <a:prstGeom prst="rect">
            <a:avLst/>
          </a:prstGeom>
        </p:spPr>
      </p:pic>
      <p:sp>
        <p:nvSpPr>
          <p:cNvPr id="14" name="TextBox 13"/>
          <p:cNvSpPr txBox="1"/>
          <p:nvPr/>
        </p:nvSpPr>
        <p:spPr>
          <a:xfrm>
            <a:off x="624690" y="5498936"/>
            <a:ext cx="8003263" cy="1200329"/>
          </a:xfrm>
          <a:prstGeom prst="rect">
            <a:avLst/>
          </a:prstGeom>
          <a:noFill/>
        </p:spPr>
        <p:txBody>
          <a:bodyPr wrap="square" rtlCol="0">
            <a:spAutoFit/>
          </a:bodyPr>
          <a:lstStyle/>
          <a:p>
            <a:r>
              <a:rPr lang="en-US" dirty="0" smtClean="0"/>
              <a:t>By the time you get to Cu, Ag, and Au, the </a:t>
            </a:r>
            <a:r>
              <a:rPr lang="en-US" i="1" dirty="0" smtClean="0"/>
              <a:t>d</a:t>
            </a:r>
            <a:r>
              <a:rPr lang="en-US" dirty="0" smtClean="0"/>
              <a:t>-orbitals are so low in energy that the d</a:t>
            </a:r>
            <a:r>
              <a:rPr lang="en-US" baseline="30000" dirty="0" smtClean="0"/>
              <a:t>10</a:t>
            </a:r>
            <a:r>
              <a:rPr lang="en-US" dirty="0" smtClean="0"/>
              <a:t>s</a:t>
            </a:r>
            <a:r>
              <a:rPr lang="en-US" baseline="30000" dirty="0" smtClean="0"/>
              <a:t>1</a:t>
            </a:r>
            <a:r>
              <a:rPr lang="en-US" dirty="0" smtClean="0"/>
              <a:t> configuration is most favorable.  This effect also favors </a:t>
            </a:r>
            <a:r>
              <a:rPr lang="en-US" i="1" dirty="0" smtClean="0"/>
              <a:t>d</a:t>
            </a:r>
            <a:r>
              <a:rPr lang="en-US" dirty="0" smtClean="0"/>
              <a:t>-orbital occupation in the 4</a:t>
            </a:r>
            <a:r>
              <a:rPr lang="en-US" i="1" dirty="0" smtClean="0"/>
              <a:t>d</a:t>
            </a:r>
            <a:r>
              <a:rPr lang="en-US" dirty="0" smtClean="0"/>
              <a:t> series much more than in the 3</a:t>
            </a:r>
            <a:r>
              <a:rPr lang="en-US" i="1" dirty="0" smtClean="0"/>
              <a:t>d</a:t>
            </a:r>
            <a:r>
              <a:rPr lang="en-US" dirty="0" smtClean="0"/>
              <a:t> series, leading to all the anomalies in this series.</a:t>
            </a:r>
            <a:endParaRPr lang="en-US" dirty="0"/>
          </a:p>
        </p:txBody>
      </p:sp>
    </p:spTree>
    <p:extLst>
      <p:ext uri="{BB962C8B-B14F-4D97-AF65-F5344CB8AC3E}">
        <p14:creationId xmlns:p14="http://schemas.microsoft.com/office/powerpoint/2010/main" val="541557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727" y="33669"/>
            <a:ext cx="8229600" cy="742384"/>
          </a:xfrm>
        </p:spPr>
        <p:txBody>
          <a:bodyPr>
            <a:normAutofit/>
          </a:bodyPr>
          <a:lstStyle/>
          <a:p>
            <a:r>
              <a:rPr lang="en-US" sz="3200" dirty="0" smtClean="0">
                <a:solidFill>
                  <a:srgbClr val="CC0000"/>
                </a:solidFill>
                <a:latin typeface="Times New Roman" panose="02020603050405020304" pitchFamily="18" charset="0"/>
                <a:cs typeface="Times New Roman" panose="02020603050405020304" pitchFamily="18" charset="0"/>
              </a:rPr>
              <a:t>Special Relativity and Atomic Orbitals</a:t>
            </a:r>
            <a:endParaRPr lang="en-US" sz="3200" dirty="0">
              <a:solidFill>
                <a:srgbClr val="CC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461727" y="717216"/>
                <a:ext cx="8383509" cy="6140784"/>
              </a:xfrm>
              <a:prstGeom prst="rect">
                <a:avLst/>
              </a:prstGeom>
              <a:noFill/>
            </p:spPr>
            <p:txBody>
              <a:bodyPr wrap="square" rtlCol="0">
                <a:spAutoFit/>
              </a:bodyPr>
              <a:lstStyle/>
              <a:p>
                <a:r>
                  <a:rPr lang="en-US" dirty="0" smtClean="0"/>
                  <a:t>Although the Schr</a:t>
                </a:r>
                <a:r>
                  <a:rPr lang="en-US" dirty="0" smtClean="0">
                    <a:cs typeface="Times New Roman"/>
                  </a:rPr>
                  <a:t>ödinger equation explains the light atoms very well, it is not the final story, because it is not </a:t>
                </a:r>
                <a:r>
                  <a:rPr lang="en-US" dirty="0" err="1" smtClean="0">
                    <a:cs typeface="Times New Roman"/>
                  </a:rPr>
                  <a:t>relativistically</a:t>
                </a:r>
                <a:r>
                  <a:rPr lang="en-US" dirty="0" smtClean="0">
                    <a:cs typeface="Times New Roman"/>
                  </a:rPr>
                  <a:t> correct.  To properly treat atoms with large nuclear charge, you need to use the Dirac equation.</a:t>
                </a:r>
              </a:p>
              <a:p>
                <a:r>
                  <a:rPr lang="en-US" dirty="0" smtClean="0">
                    <a:solidFill>
                      <a:srgbClr val="0000FF"/>
                    </a:solidFill>
                    <a:cs typeface="Times New Roman"/>
                  </a:rPr>
                  <a:t>In a nutshell, here’s how special relativity affects chemistry:</a:t>
                </a:r>
              </a:p>
              <a:p>
                <a:r>
                  <a:rPr lang="en-US" dirty="0" smtClean="0">
                    <a:cs typeface="Times New Roman"/>
                  </a:rPr>
                  <a:t>    1. Relativity only becomes important when objects move at speeds close to the speed of light (the cosmic speed limit)</a:t>
                </a:r>
              </a:p>
              <a:p>
                <a:pPr algn="ctr"/>
                <a:r>
                  <a:rPr lang="en-US" dirty="0" smtClean="0">
                    <a:cs typeface="Times New Roman"/>
                  </a:rPr>
                  <a:t>2.  Einstein says that as an object approaches the speed of light, its mass increases:  </a:t>
                </a:r>
                <a14:m>
                  <m:oMath xmlns:m="http://schemas.openxmlformats.org/officeDocument/2006/math">
                    <m:r>
                      <a:rPr lang="en-US" b="0" i="0" smtClean="0">
                        <a:latin typeface="Cambria Math"/>
                        <a:cs typeface="Times New Roman"/>
                      </a:rPr>
                      <m:t> </m:t>
                    </m:r>
                    <m:r>
                      <a:rPr lang="en-US" b="0" i="1" smtClean="0">
                        <a:solidFill>
                          <a:srgbClr val="CC0000"/>
                        </a:solidFill>
                        <a:latin typeface="Cambria Math"/>
                        <a:cs typeface="Times New Roman"/>
                      </a:rPr>
                      <m:t>𝑚</m:t>
                    </m:r>
                    <m:r>
                      <a:rPr lang="en-US" b="0" i="1" smtClean="0">
                        <a:solidFill>
                          <a:srgbClr val="CC0000"/>
                        </a:solidFill>
                        <a:latin typeface="Cambria Math"/>
                        <a:cs typeface="Times New Roman"/>
                      </a:rPr>
                      <m:t>=</m:t>
                    </m:r>
                    <m:f>
                      <m:fPr>
                        <m:ctrlPr>
                          <a:rPr lang="en-US" b="0" i="1" smtClean="0">
                            <a:solidFill>
                              <a:srgbClr val="CC0000"/>
                            </a:solidFill>
                            <a:latin typeface="Cambria Math"/>
                            <a:cs typeface="Times New Roman"/>
                          </a:rPr>
                        </m:ctrlPr>
                      </m:fPr>
                      <m:num>
                        <m:sSub>
                          <m:sSubPr>
                            <m:ctrlPr>
                              <a:rPr lang="en-US" b="0" i="1" smtClean="0">
                                <a:solidFill>
                                  <a:srgbClr val="CC0000"/>
                                </a:solidFill>
                                <a:latin typeface="Cambria Math"/>
                                <a:cs typeface="Times New Roman"/>
                              </a:rPr>
                            </m:ctrlPr>
                          </m:sSubPr>
                          <m:e>
                            <m:r>
                              <a:rPr lang="en-US" b="0" i="1" smtClean="0">
                                <a:solidFill>
                                  <a:srgbClr val="CC0000"/>
                                </a:solidFill>
                                <a:latin typeface="Cambria Math"/>
                                <a:cs typeface="Times New Roman"/>
                              </a:rPr>
                              <m:t>𝑚</m:t>
                            </m:r>
                          </m:e>
                          <m:sub>
                            <m:r>
                              <a:rPr lang="en-US" b="0" i="1" smtClean="0">
                                <a:solidFill>
                                  <a:srgbClr val="CC0000"/>
                                </a:solidFill>
                                <a:latin typeface="Cambria Math"/>
                                <a:cs typeface="Times New Roman"/>
                              </a:rPr>
                              <m:t>0</m:t>
                            </m:r>
                          </m:sub>
                        </m:sSub>
                      </m:num>
                      <m:den>
                        <m:rad>
                          <m:radPr>
                            <m:degHide m:val="on"/>
                            <m:ctrlPr>
                              <a:rPr lang="en-US" b="0" i="1" smtClean="0">
                                <a:solidFill>
                                  <a:srgbClr val="CC0000"/>
                                </a:solidFill>
                                <a:latin typeface="Cambria Math"/>
                                <a:cs typeface="Times New Roman"/>
                              </a:rPr>
                            </m:ctrlPr>
                          </m:radPr>
                          <m:deg/>
                          <m:e>
                            <m:r>
                              <a:rPr lang="en-US" b="0" i="1" smtClean="0">
                                <a:solidFill>
                                  <a:srgbClr val="CC0000"/>
                                </a:solidFill>
                                <a:latin typeface="Cambria Math"/>
                                <a:cs typeface="Times New Roman"/>
                              </a:rPr>
                              <m:t>1−</m:t>
                            </m:r>
                            <m:f>
                              <m:fPr>
                                <m:ctrlPr>
                                  <a:rPr lang="en-US" b="0" i="1" smtClean="0">
                                    <a:solidFill>
                                      <a:srgbClr val="CC0000"/>
                                    </a:solidFill>
                                    <a:latin typeface="Cambria Math"/>
                                    <a:cs typeface="Times New Roman"/>
                                  </a:rPr>
                                </m:ctrlPr>
                              </m:fPr>
                              <m:num>
                                <m:sSup>
                                  <m:sSupPr>
                                    <m:ctrlPr>
                                      <a:rPr lang="en-US" b="0" i="1" smtClean="0">
                                        <a:solidFill>
                                          <a:srgbClr val="CC0000"/>
                                        </a:solidFill>
                                        <a:latin typeface="Cambria Math"/>
                                        <a:cs typeface="Times New Roman"/>
                                      </a:rPr>
                                    </m:ctrlPr>
                                  </m:sSupPr>
                                  <m:e>
                                    <m:r>
                                      <a:rPr lang="en-US" b="0" i="1" smtClean="0">
                                        <a:solidFill>
                                          <a:srgbClr val="0000FF"/>
                                        </a:solidFill>
                                        <a:latin typeface="Cambria Math"/>
                                        <a:cs typeface="Times New Roman"/>
                                      </a:rPr>
                                      <m:t>𝑣</m:t>
                                    </m:r>
                                  </m:e>
                                  <m:sup>
                                    <m:r>
                                      <a:rPr lang="en-US" b="0" i="1" smtClean="0">
                                        <a:solidFill>
                                          <a:srgbClr val="0000FF"/>
                                        </a:solidFill>
                                        <a:latin typeface="Cambria Math"/>
                                        <a:cs typeface="Times New Roman"/>
                                      </a:rPr>
                                      <m:t>2</m:t>
                                    </m:r>
                                  </m:sup>
                                </m:sSup>
                              </m:num>
                              <m:den>
                                <m:sSup>
                                  <m:sSupPr>
                                    <m:ctrlPr>
                                      <a:rPr lang="en-US" b="0" i="1" smtClean="0">
                                        <a:solidFill>
                                          <a:srgbClr val="CC0000"/>
                                        </a:solidFill>
                                        <a:latin typeface="Cambria Math"/>
                                        <a:cs typeface="Times New Roman"/>
                                      </a:rPr>
                                    </m:ctrlPr>
                                  </m:sSupPr>
                                  <m:e>
                                    <m:r>
                                      <a:rPr lang="en-US" b="0" i="1" smtClean="0">
                                        <a:solidFill>
                                          <a:srgbClr val="CC0000"/>
                                        </a:solidFill>
                                        <a:latin typeface="Cambria Math"/>
                                        <a:cs typeface="Times New Roman"/>
                                      </a:rPr>
                                      <m:t>𝑐</m:t>
                                    </m:r>
                                  </m:e>
                                  <m:sup>
                                    <m:r>
                                      <a:rPr lang="en-US" b="0" i="1" smtClean="0">
                                        <a:solidFill>
                                          <a:srgbClr val="CC0000"/>
                                        </a:solidFill>
                                        <a:latin typeface="Cambria Math"/>
                                        <a:cs typeface="Times New Roman"/>
                                      </a:rPr>
                                      <m:t>2</m:t>
                                    </m:r>
                                  </m:sup>
                                </m:sSup>
                              </m:den>
                            </m:f>
                          </m:e>
                        </m:rad>
                      </m:den>
                    </m:f>
                  </m:oMath>
                </a14:m>
                <a:r>
                  <a:rPr lang="en-US" dirty="0" smtClean="0">
                    <a:cs typeface="Times New Roman"/>
                  </a:rPr>
                  <a:t> .  </a:t>
                </a:r>
              </a:p>
              <a:p>
                <a:r>
                  <a:rPr lang="en-US" dirty="0">
                    <a:cs typeface="Times New Roman"/>
                  </a:rPr>
                  <a:t> </a:t>
                </a:r>
                <a:r>
                  <a:rPr lang="en-US" dirty="0" smtClean="0">
                    <a:cs typeface="Times New Roman"/>
                  </a:rPr>
                  <a:t>   3.  When does an electron move fast?  When it gets close to the nucleus, especially if the nucleus has a large nuclear charge (i.e., a heavy element)!  This is also much more important for </a:t>
                </a:r>
                <a:r>
                  <a:rPr lang="en-US" i="1" dirty="0" smtClean="0">
                    <a:cs typeface="Times New Roman"/>
                  </a:rPr>
                  <a:t>s</a:t>
                </a:r>
                <a:r>
                  <a:rPr lang="en-US" dirty="0" smtClean="0">
                    <a:cs typeface="Times New Roman"/>
                  </a:rPr>
                  <a:t>-electrons, which can get all the way to the nucleus.  Due to their angular momentum, </a:t>
                </a:r>
                <a:r>
                  <a:rPr lang="en-US" i="1" dirty="0" smtClean="0">
                    <a:cs typeface="Times New Roman"/>
                  </a:rPr>
                  <a:t>p</a:t>
                </a:r>
                <a:r>
                  <a:rPr lang="en-US" dirty="0" smtClean="0">
                    <a:cs typeface="Times New Roman"/>
                  </a:rPr>
                  <a:t>-electrons don’t spend much time very close to the nucleus; </a:t>
                </a:r>
                <a:r>
                  <a:rPr lang="en-US" i="1" dirty="0" smtClean="0">
                    <a:cs typeface="Times New Roman"/>
                  </a:rPr>
                  <a:t>d</a:t>
                </a:r>
                <a:r>
                  <a:rPr lang="en-US" dirty="0" smtClean="0">
                    <a:cs typeface="Times New Roman"/>
                  </a:rPr>
                  <a:t>- and </a:t>
                </a:r>
                <a:r>
                  <a:rPr lang="en-US" i="1" dirty="0" smtClean="0">
                    <a:cs typeface="Times New Roman"/>
                  </a:rPr>
                  <a:t>f</a:t>
                </a:r>
                <a:r>
                  <a:rPr lang="en-US" dirty="0" smtClean="0">
                    <a:cs typeface="Times New Roman"/>
                  </a:rPr>
                  <a:t>-electrons, even less so.</a:t>
                </a:r>
              </a:p>
              <a:p>
                <a:r>
                  <a:rPr lang="en-US" dirty="0">
                    <a:cs typeface="Times New Roman"/>
                  </a:rPr>
                  <a:t> </a:t>
                </a:r>
                <a:r>
                  <a:rPr lang="en-US" dirty="0" smtClean="0">
                    <a:cs typeface="Times New Roman"/>
                  </a:rPr>
                  <a:t>   4.  Remember the formula for the Bohr radius:   </a:t>
                </a:r>
                <a14:m>
                  <m:oMath xmlns:m="http://schemas.openxmlformats.org/officeDocument/2006/math">
                    <m:sSub>
                      <m:sSubPr>
                        <m:ctrlPr>
                          <a:rPr lang="en-US" b="0" i="1" smtClean="0">
                            <a:solidFill>
                              <a:srgbClr val="CC0000"/>
                            </a:solidFill>
                            <a:latin typeface="Cambria Math"/>
                            <a:cs typeface="Times New Roman"/>
                          </a:rPr>
                        </m:ctrlPr>
                      </m:sSubPr>
                      <m:e>
                        <m:r>
                          <a:rPr lang="en-US" i="1">
                            <a:solidFill>
                              <a:srgbClr val="CC0000"/>
                            </a:solidFill>
                            <a:latin typeface="Cambria Math"/>
                            <a:cs typeface="Times New Roman"/>
                          </a:rPr>
                          <m:t>𝑎</m:t>
                        </m:r>
                        <m:r>
                          <m:rPr>
                            <m:nor/>
                          </m:rPr>
                          <a:rPr lang="en-US" dirty="0">
                            <a:solidFill>
                              <a:srgbClr val="CC0000"/>
                            </a:solidFill>
                            <a:cs typeface="Times New Roman"/>
                          </a:rPr>
                          <m:t> </m:t>
                        </m:r>
                      </m:e>
                      <m:sub>
                        <m:r>
                          <a:rPr lang="en-US" b="0" i="1" smtClean="0">
                            <a:solidFill>
                              <a:srgbClr val="CC0000"/>
                            </a:solidFill>
                            <a:latin typeface="Cambria Math"/>
                            <a:cs typeface="Times New Roman"/>
                          </a:rPr>
                          <m:t>0</m:t>
                        </m:r>
                      </m:sub>
                    </m:sSub>
                    <m:r>
                      <a:rPr lang="en-US" b="0" i="1" smtClean="0">
                        <a:solidFill>
                          <a:srgbClr val="CC0000"/>
                        </a:solidFill>
                        <a:latin typeface="Cambria Math"/>
                        <a:cs typeface="Times New Roman"/>
                      </a:rPr>
                      <m:t>=</m:t>
                    </m:r>
                    <m:f>
                      <m:fPr>
                        <m:ctrlPr>
                          <a:rPr lang="en-US" b="0" i="1" smtClean="0">
                            <a:solidFill>
                              <a:srgbClr val="CC0000"/>
                            </a:solidFill>
                            <a:latin typeface="Cambria Math"/>
                            <a:cs typeface="Times New Roman"/>
                          </a:rPr>
                        </m:ctrlPr>
                      </m:fPr>
                      <m:num>
                        <m:r>
                          <a:rPr lang="en-US" b="0" i="1" smtClean="0">
                            <a:solidFill>
                              <a:srgbClr val="CC0000"/>
                            </a:solidFill>
                            <a:latin typeface="Cambria Math"/>
                            <a:cs typeface="Times New Roman"/>
                          </a:rPr>
                          <m:t>4</m:t>
                        </m:r>
                        <m:r>
                          <m:rPr>
                            <m:sty m:val="p"/>
                          </m:rPr>
                          <a:rPr lang="el-GR" b="0" i="1" smtClean="0">
                            <a:solidFill>
                              <a:srgbClr val="CC0000"/>
                            </a:solidFill>
                            <a:latin typeface="Cambria Math"/>
                            <a:cs typeface="Times New Roman"/>
                          </a:rPr>
                          <m:t>π</m:t>
                        </m:r>
                        <m:sSub>
                          <m:sSubPr>
                            <m:ctrlPr>
                              <a:rPr lang="el-GR" b="0" i="1" smtClean="0">
                                <a:solidFill>
                                  <a:srgbClr val="CC0000"/>
                                </a:solidFill>
                                <a:latin typeface="Cambria Math"/>
                                <a:cs typeface="Times New Roman"/>
                              </a:rPr>
                            </m:ctrlPr>
                          </m:sSubPr>
                          <m:e>
                            <m:r>
                              <a:rPr lang="el-GR" b="0" i="1" smtClean="0">
                                <a:solidFill>
                                  <a:srgbClr val="CC0000"/>
                                </a:solidFill>
                                <a:latin typeface="Cambria Math"/>
                                <a:ea typeface="Cambria Math"/>
                                <a:cs typeface="Times New Roman"/>
                              </a:rPr>
                              <m:t>𝜖</m:t>
                            </m:r>
                          </m:e>
                          <m:sub>
                            <m:r>
                              <a:rPr lang="en-US" b="0" i="1" smtClean="0">
                                <a:solidFill>
                                  <a:srgbClr val="CC0000"/>
                                </a:solidFill>
                                <a:latin typeface="Cambria Math"/>
                                <a:cs typeface="Times New Roman"/>
                              </a:rPr>
                              <m:t>0</m:t>
                            </m:r>
                          </m:sub>
                        </m:sSub>
                        <m:sSup>
                          <m:sSupPr>
                            <m:ctrlPr>
                              <a:rPr lang="el-GR" b="0" i="1" smtClean="0">
                                <a:solidFill>
                                  <a:srgbClr val="CC0000"/>
                                </a:solidFill>
                                <a:latin typeface="Cambria Math"/>
                                <a:cs typeface="Times New Roman"/>
                              </a:rPr>
                            </m:ctrlPr>
                          </m:sSupPr>
                          <m:e>
                            <m:r>
                              <a:rPr lang="el-GR" b="0" i="1" smtClean="0">
                                <a:solidFill>
                                  <a:srgbClr val="CC0000"/>
                                </a:solidFill>
                                <a:latin typeface="Cambria Math"/>
                                <a:ea typeface="Cambria Math"/>
                                <a:cs typeface="Times New Roman"/>
                              </a:rPr>
                              <m:t>ℏ</m:t>
                            </m:r>
                          </m:e>
                          <m:sup>
                            <m:r>
                              <a:rPr lang="en-US" b="0" i="1" smtClean="0">
                                <a:solidFill>
                                  <a:srgbClr val="CC0000"/>
                                </a:solidFill>
                                <a:latin typeface="Cambria Math"/>
                                <a:cs typeface="Times New Roman"/>
                              </a:rPr>
                              <m:t>2</m:t>
                            </m:r>
                          </m:sup>
                        </m:sSup>
                      </m:num>
                      <m:den>
                        <m:sSub>
                          <m:sSubPr>
                            <m:ctrlPr>
                              <a:rPr lang="en-US" b="0" i="1" smtClean="0">
                                <a:solidFill>
                                  <a:srgbClr val="CC0000"/>
                                </a:solidFill>
                                <a:latin typeface="Cambria Math"/>
                                <a:cs typeface="Times New Roman"/>
                              </a:rPr>
                            </m:ctrlPr>
                          </m:sSubPr>
                          <m:e>
                            <m:r>
                              <a:rPr lang="en-US" b="0" i="1" smtClean="0">
                                <a:solidFill>
                                  <a:srgbClr val="0000FF"/>
                                </a:solidFill>
                                <a:latin typeface="Cambria Math"/>
                                <a:cs typeface="Times New Roman"/>
                              </a:rPr>
                              <m:t>𝑚</m:t>
                            </m:r>
                          </m:e>
                          <m:sub>
                            <m:r>
                              <a:rPr lang="en-US" b="0" i="1" smtClean="0">
                                <a:solidFill>
                                  <a:srgbClr val="0000FF"/>
                                </a:solidFill>
                                <a:latin typeface="Cambria Math"/>
                                <a:cs typeface="Times New Roman"/>
                              </a:rPr>
                              <m:t>𝑒</m:t>
                            </m:r>
                          </m:sub>
                        </m:sSub>
                        <m:sSup>
                          <m:sSupPr>
                            <m:ctrlPr>
                              <a:rPr lang="en-US" b="0" i="1" smtClean="0">
                                <a:solidFill>
                                  <a:srgbClr val="CC0000"/>
                                </a:solidFill>
                                <a:latin typeface="Cambria Math"/>
                                <a:cs typeface="Times New Roman"/>
                              </a:rPr>
                            </m:ctrlPr>
                          </m:sSupPr>
                          <m:e>
                            <m:r>
                              <a:rPr lang="en-US" b="0" i="1" smtClean="0">
                                <a:solidFill>
                                  <a:srgbClr val="CC0000"/>
                                </a:solidFill>
                                <a:latin typeface="Cambria Math"/>
                                <a:cs typeface="Times New Roman"/>
                              </a:rPr>
                              <m:t>𝑒</m:t>
                            </m:r>
                          </m:e>
                          <m:sup>
                            <m:r>
                              <a:rPr lang="en-US" b="0" i="1" smtClean="0">
                                <a:solidFill>
                                  <a:srgbClr val="CC0000"/>
                                </a:solidFill>
                                <a:latin typeface="Cambria Math"/>
                                <a:cs typeface="Times New Roman"/>
                              </a:rPr>
                              <m:t>2</m:t>
                            </m:r>
                          </m:sup>
                        </m:sSup>
                      </m:den>
                    </m:f>
                  </m:oMath>
                </a14:m>
                <a:r>
                  <a:rPr lang="en-US" dirty="0" smtClean="0"/>
                  <a:t>.  Because the mass of the electron changes in relativistic theory as it moves faster, the presence of the electron mass in the denominator means that for electrons that move fast, the atomic scale of length (the Bohr radius) shrinks – those orbitals undergo a </a:t>
                </a:r>
                <a:r>
                  <a:rPr lang="en-US" u="sng" dirty="0" smtClean="0">
                    <a:solidFill>
                      <a:srgbClr val="CC0000"/>
                    </a:solidFill>
                  </a:rPr>
                  <a:t>relativistic contraction</a:t>
                </a:r>
                <a:r>
                  <a:rPr lang="en-US" dirty="0" smtClean="0"/>
                  <a:t>.  These are the orbitals that penetrate close to the nucleus – the </a:t>
                </a:r>
                <a:r>
                  <a:rPr lang="en-US" i="1" dirty="0" smtClean="0"/>
                  <a:t>s</a:t>
                </a:r>
                <a:r>
                  <a:rPr lang="en-US" dirty="0" smtClean="0"/>
                  <a:t>-orbitals.  Further, when the </a:t>
                </a:r>
                <a:r>
                  <a:rPr lang="en-US" i="1" dirty="0" smtClean="0"/>
                  <a:t>s</a:t>
                </a:r>
                <a:r>
                  <a:rPr lang="en-US" dirty="0" smtClean="0"/>
                  <a:t>-orbitals contract, they shield the </a:t>
                </a:r>
                <a:r>
                  <a:rPr lang="en-US" i="1" dirty="0" smtClean="0"/>
                  <a:t>d</a:t>
                </a:r>
                <a:r>
                  <a:rPr lang="en-US" dirty="0" smtClean="0"/>
                  <a:t>- and </a:t>
                </a:r>
                <a:r>
                  <a:rPr lang="en-US" i="1" dirty="0" smtClean="0"/>
                  <a:t>f</a:t>
                </a:r>
                <a:r>
                  <a:rPr lang="en-US" dirty="0" smtClean="0"/>
                  <a:t>-electrons more effectively, and these orbitals expand.  </a:t>
                </a:r>
                <a:r>
                  <a:rPr lang="en-US" dirty="0" smtClean="0">
                    <a:solidFill>
                      <a:srgbClr val="CC0000"/>
                    </a:solidFill>
                  </a:rPr>
                  <a:t>This really matters in the 5d series and in heavier elements.</a:t>
                </a:r>
              </a:p>
            </p:txBody>
          </p:sp>
        </mc:Choice>
        <mc:Fallback xmlns="">
          <p:sp>
            <p:nvSpPr>
              <p:cNvPr id="12" name="TextBox 11"/>
              <p:cNvSpPr txBox="1">
                <a:spLocks noRot="1" noChangeAspect="1" noMove="1" noResize="1" noEditPoints="1" noAdjustHandles="1" noChangeArrowheads="1" noChangeShapeType="1" noTextEdit="1"/>
              </p:cNvSpPr>
              <p:nvPr/>
            </p:nvSpPr>
            <p:spPr>
              <a:xfrm>
                <a:off x="461727" y="717216"/>
                <a:ext cx="8383509" cy="6140784"/>
              </a:xfrm>
              <a:prstGeom prst="rect">
                <a:avLst/>
              </a:prstGeom>
              <a:blipFill rotWithShape="1">
                <a:blip r:embed="rId2"/>
                <a:stretch>
                  <a:fillRect l="-655" t="-497" r="-873" b="-695"/>
                </a:stretch>
              </a:blipFill>
            </p:spPr>
            <p:txBody>
              <a:bodyPr/>
              <a:lstStyle/>
              <a:p>
                <a:r>
                  <a:rPr lang="en-US">
                    <a:noFill/>
                  </a:rPr>
                  <a:t> </a:t>
                </a:r>
              </a:p>
            </p:txBody>
          </p:sp>
        </mc:Fallback>
      </mc:AlternateContent>
    </p:spTree>
    <p:extLst>
      <p:ext uri="{BB962C8B-B14F-4D97-AF65-F5344CB8AC3E}">
        <p14:creationId xmlns:p14="http://schemas.microsoft.com/office/powerpoint/2010/main" val="309347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727" y="33669"/>
            <a:ext cx="8229600" cy="742384"/>
          </a:xfrm>
        </p:spPr>
        <p:txBody>
          <a:bodyPr>
            <a:normAutofit/>
          </a:bodyPr>
          <a:lstStyle/>
          <a:p>
            <a:r>
              <a:rPr lang="en-US" sz="3200" dirty="0" smtClean="0">
                <a:solidFill>
                  <a:srgbClr val="CC0000"/>
                </a:solidFill>
                <a:latin typeface="Times New Roman" panose="02020603050405020304" pitchFamily="18" charset="0"/>
                <a:cs typeface="Times New Roman" panose="02020603050405020304" pitchFamily="18" charset="0"/>
              </a:rPr>
              <a:t>Relativistic Effects on the 5d and 6s Orbitals</a:t>
            </a:r>
            <a:endParaRPr lang="en-US" sz="3200" dirty="0">
              <a:solidFill>
                <a:srgbClr val="CC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7852" y="604361"/>
            <a:ext cx="3008718" cy="256032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8208" y="604361"/>
            <a:ext cx="3003518" cy="2560320"/>
          </a:xfrm>
          <a:prstGeom prst="rect">
            <a:avLst/>
          </a:prstGeom>
        </p:spPr>
      </p:pic>
      <p:sp>
        <p:nvSpPr>
          <p:cNvPr id="5" name="TextBox 4"/>
          <p:cNvSpPr txBox="1"/>
          <p:nvPr/>
        </p:nvSpPr>
        <p:spPr>
          <a:xfrm>
            <a:off x="717440" y="3062044"/>
            <a:ext cx="8148119" cy="3693319"/>
          </a:xfrm>
          <a:prstGeom prst="rect">
            <a:avLst/>
          </a:prstGeom>
          <a:noFill/>
        </p:spPr>
        <p:txBody>
          <a:bodyPr wrap="square" rtlCol="0">
            <a:spAutoFit/>
          </a:bodyPr>
          <a:lstStyle/>
          <a:p>
            <a:r>
              <a:rPr lang="en-US" dirty="0" smtClean="0"/>
              <a:t>Relativity lowers the energy of the 6s orbital and raises the energy of the 5d orbitals substantially.  This makes the 5d orbitals much more available for bonding in the 5d series than the 4d or especially the 3d series.  Likewise, the 6s orbital drops in size due to relativity.  These facts explain many difficult facts about the transition metals:</a:t>
            </a:r>
          </a:p>
          <a:p>
            <a:pPr marL="342900" indent="-342900">
              <a:buAutoNum type="arabicPeriod"/>
            </a:pPr>
            <a:r>
              <a:rPr lang="en-US" dirty="0" smtClean="0"/>
              <a:t>Why is the ground state of W 5d</a:t>
            </a:r>
            <a:r>
              <a:rPr lang="en-US" baseline="30000" dirty="0" smtClean="0"/>
              <a:t>4</a:t>
            </a:r>
            <a:r>
              <a:rPr lang="en-US" dirty="0" smtClean="0"/>
              <a:t> 6s</a:t>
            </a:r>
            <a:r>
              <a:rPr lang="en-US" baseline="30000" dirty="0" smtClean="0"/>
              <a:t>2</a:t>
            </a:r>
            <a:r>
              <a:rPr lang="en-US" dirty="0" smtClean="0"/>
              <a:t>?  </a:t>
            </a:r>
            <a:r>
              <a:rPr lang="en-US" dirty="0" smtClean="0">
                <a:solidFill>
                  <a:srgbClr val="0000FF"/>
                </a:solidFill>
              </a:rPr>
              <a:t>(Relativity stabilizes the 6s orbital)</a:t>
            </a:r>
          </a:p>
          <a:p>
            <a:pPr marL="342900" indent="-342900">
              <a:buAutoNum type="arabicPeriod"/>
            </a:pPr>
            <a:r>
              <a:rPr lang="en-US" dirty="0" smtClean="0"/>
              <a:t>Why are the only metals with melting points above 3000 K (Ta, W, Re, </a:t>
            </a:r>
            <a:r>
              <a:rPr lang="en-US" dirty="0" err="1" smtClean="0"/>
              <a:t>Os</a:t>
            </a:r>
            <a:r>
              <a:rPr lang="en-US" dirty="0" smtClean="0"/>
              <a:t>) in the 5d-series?  </a:t>
            </a:r>
            <a:r>
              <a:rPr lang="en-US" dirty="0" smtClean="0">
                <a:solidFill>
                  <a:srgbClr val="0000FF"/>
                </a:solidFill>
              </a:rPr>
              <a:t>(Because the 5d-orbitals aren’t “hidden” under the 6s so much as in the other transition metal series, so they’re make stronger bonds).</a:t>
            </a:r>
          </a:p>
          <a:p>
            <a:pPr marL="342900" indent="-342900">
              <a:buAutoNum type="arabicPeriod"/>
            </a:pPr>
            <a:r>
              <a:rPr lang="en-US" dirty="0" smtClean="0"/>
              <a:t>Why does Au</a:t>
            </a:r>
            <a:r>
              <a:rPr lang="en-US" baseline="-25000" dirty="0" smtClean="0"/>
              <a:t>2</a:t>
            </a:r>
            <a:r>
              <a:rPr lang="en-US" dirty="0" smtClean="0"/>
              <a:t> have a shorter bond length than Ag</a:t>
            </a:r>
            <a:r>
              <a:rPr lang="en-US" baseline="-25000" dirty="0" smtClean="0"/>
              <a:t>2 </a:t>
            </a:r>
            <a:r>
              <a:rPr lang="en-US" dirty="0" smtClean="0"/>
              <a:t>(2.472 </a:t>
            </a:r>
            <a:r>
              <a:rPr lang="en-US" dirty="0" smtClean="0">
                <a:latin typeface="Calibri"/>
              </a:rPr>
              <a:t>Å vs. 2.534 </a:t>
            </a:r>
            <a:r>
              <a:rPr lang="en-US" dirty="0" smtClean="0"/>
              <a:t>Å)? </a:t>
            </a:r>
            <a:r>
              <a:rPr lang="en-US" dirty="0" smtClean="0">
                <a:solidFill>
                  <a:srgbClr val="0000FF"/>
                </a:solidFill>
              </a:rPr>
              <a:t>(Relativistic contraction of the 6s orbital is large, because of the high nuclear charge in gold.)</a:t>
            </a:r>
            <a:endParaRPr lang="en-US" dirty="0" smtClean="0"/>
          </a:p>
          <a:p>
            <a:pPr marL="342900" indent="-342900">
              <a:buAutoNum type="arabicPeriod"/>
            </a:pPr>
            <a:r>
              <a:rPr lang="en-US" dirty="0" smtClean="0"/>
              <a:t>Why don’t </a:t>
            </a:r>
            <a:r>
              <a:rPr lang="en-US" dirty="0" err="1" smtClean="0"/>
              <a:t>Ir</a:t>
            </a:r>
            <a:r>
              <a:rPr lang="en-US" dirty="0" smtClean="0"/>
              <a:t>, Pt, Au tarnish?  </a:t>
            </a:r>
            <a:r>
              <a:rPr lang="en-US" dirty="0" smtClean="0">
                <a:solidFill>
                  <a:srgbClr val="0000FF"/>
                </a:solidFill>
              </a:rPr>
              <a:t>(Relativity lowers the 6s orbitals, increasing the ionization energy, making these metals difficult to oxidize.)</a:t>
            </a:r>
            <a:endParaRPr lang="en-US" dirty="0">
              <a:solidFill>
                <a:srgbClr val="0000FF"/>
              </a:solidFill>
            </a:endParaRPr>
          </a:p>
        </p:txBody>
      </p:sp>
    </p:spTree>
    <p:extLst>
      <p:ext uri="{BB962C8B-B14F-4D97-AF65-F5344CB8AC3E}">
        <p14:creationId xmlns:p14="http://schemas.microsoft.com/office/powerpoint/2010/main" val="3046134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12943</TotalTime>
  <Words>3847</Words>
  <Application>Microsoft Office PowerPoint</Application>
  <PresentationFormat>On-screen Show (4:3)</PresentationFormat>
  <Paragraphs>360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presented by: Michael Morse, University of Utah                         morse@chem.utah.edu  PowerPoints of all of my presentations to this group are available at: https://chem.utah.edu/directory/morse/research-group/index.php Just click on A/P Chemistry Powerpoints and you can download and use them as you like.</vt:lpstr>
      <vt:lpstr>Why do we care about transition metals?</vt:lpstr>
      <vt:lpstr>Most of all: Really interesting chemistry!</vt:lpstr>
      <vt:lpstr>And really beautiful colors!</vt:lpstr>
      <vt:lpstr>Ground Electronic Configurations of the Atoms</vt:lpstr>
      <vt:lpstr>Exchange Stabilization</vt:lpstr>
      <vt:lpstr>Orbitals Drop in Energy Going to the  Right in the Periodic Table</vt:lpstr>
      <vt:lpstr>Special Relativity and Atomic Orbitals</vt:lpstr>
      <vt:lpstr>Relativistic Effects on the 5d and 6s Orbitals</vt:lpstr>
      <vt:lpstr>More Strange Facts Explained by Relativistic Effects</vt:lpstr>
      <vt:lpstr>Melting Points of the Transition Metals (K)</vt:lpstr>
      <vt:lpstr>Alloys</vt:lpstr>
      <vt:lpstr>Alloys (continued)</vt:lpstr>
      <vt:lpstr>But what about transition metal compounds?</vt:lpstr>
      <vt:lpstr>The 18 electron rule</vt:lpstr>
      <vt:lpstr>Other examples  (good electron counting problems for your students):</vt:lpstr>
      <vt:lpstr>Other examples  (good electron counting problems for your students):</vt:lpstr>
      <vt:lpstr>The transition metals are all about the behavior of the d-electrons</vt:lpstr>
      <vt:lpstr>The d-orbitals: What do they look like?</vt:lpstr>
      <vt:lpstr>What happens to the d-orbitals  when ligands approach?</vt:lpstr>
      <vt:lpstr>Crystal Field Theory (developed in 1929 – 1935)  by Hans Bethe and John Hasbrouck Van Vleck</vt:lpstr>
      <vt:lpstr>Ligand Field Theory: Crystal Field Theory Generalized to Include Molecular Orbitals</vt:lpstr>
      <vt:lpstr>How the Color of a Transition Metal Complex Depends on the Ligand Field Splitting</vt:lpstr>
      <vt:lpstr>How the Color of a Transition Metal Complex Depends on the Ligand Field Splitting: Another Example</vt:lpstr>
      <vt:lpstr>Thanks for listening!</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Bonding Michael Morse, University of Utah morse@chem.utah.edu</dc:title>
  <dc:creator>Michael</dc:creator>
  <cp:lastModifiedBy>Jil</cp:lastModifiedBy>
  <cp:revision>444</cp:revision>
  <dcterms:created xsi:type="dcterms:W3CDTF">2014-09-13T19:41:22Z</dcterms:created>
  <dcterms:modified xsi:type="dcterms:W3CDTF">2018-09-27T22:00:26Z</dcterms:modified>
</cp:coreProperties>
</file>