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81" r:id="rId2"/>
    <p:sldId id="317" r:id="rId3"/>
    <p:sldId id="318" r:id="rId4"/>
    <p:sldId id="319" r:id="rId5"/>
    <p:sldId id="321" r:id="rId6"/>
    <p:sldId id="322" r:id="rId7"/>
    <p:sldId id="323" r:id="rId8"/>
    <p:sldId id="324" r:id="rId9"/>
    <p:sldId id="327" r:id="rId10"/>
    <p:sldId id="325" r:id="rId11"/>
    <p:sldId id="331" r:id="rId12"/>
    <p:sldId id="326" r:id="rId13"/>
    <p:sldId id="344" r:id="rId14"/>
    <p:sldId id="328" r:id="rId15"/>
    <p:sldId id="329" r:id="rId16"/>
    <p:sldId id="336" r:id="rId17"/>
    <p:sldId id="330" r:id="rId18"/>
    <p:sldId id="337" r:id="rId19"/>
    <p:sldId id="338" r:id="rId20"/>
    <p:sldId id="339" r:id="rId21"/>
    <p:sldId id="340" r:id="rId22"/>
    <p:sldId id="341" r:id="rId23"/>
    <p:sldId id="342" r:id="rId24"/>
    <p:sldId id="343" r:id="rId25"/>
    <p:sldId id="332" r:id="rId26"/>
    <p:sldId id="292" r:id="rId27"/>
    <p:sldId id="293" r:id="rId28"/>
    <p:sldId id="294" r:id="rId29"/>
    <p:sldId id="296" r:id="rId30"/>
    <p:sldId id="300" r:id="rId31"/>
    <p:sldId id="303" r:id="rId32"/>
    <p:sldId id="304" r:id="rId33"/>
    <p:sldId id="311" r:id="rId34"/>
    <p:sldId id="305" r:id="rId35"/>
    <p:sldId id="345" r:id="rId36"/>
    <p:sldId id="295" r:id="rId37"/>
    <p:sldId id="348" r:id="rId38"/>
    <p:sldId id="349" r:id="rId39"/>
    <p:sldId id="350" r:id="rId40"/>
    <p:sldId id="351" r:id="rId41"/>
    <p:sldId id="352" r:id="rId42"/>
    <p:sldId id="356" r:id="rId43"/>
    <p:sldId id="357" r:id="rId44"/>
    <p:sldId id="353" r:id="rId45"/>
    <p:sldId id="354" r:id="rId46"/>
    <p:sldId id="355" r:id="rId47"/>
    <p:sldId id="358" r:id="rId48"/>
    <p:sldId id="359" r:id="rId49"/>
    <p:sldId id="360" r:id="rId50"/>
    <p:sldId id="361" r:id="rId51"/>
    <p:sldId id="362" r:id="rId52"/>
    <p:sldId id="363"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97" autoAdjust="0"/>
    <p:restoredTop sz="89899" autoAdjust="0"/>
  </p:normalViewPr>
  <p:slideViewPr>
    <p:cSldViewPr snapToGrid="0">
      <p:cViewPr varScale="1">
        <p:scale>
          <a:sx n="104" d="100"/>
          <a:sy n="104" d="100"/>
        </p:scale>
        <p:origin x="-372" y="-84"/>
      </p:cViewPr>
      <p:guideLst>
        <p:guide orient="horz" pos="2160"/>
        <p:guide pos="2880"/>
      </p:guideLst>
    </p:cSldViewPr>
  </p:slideViewPr>
  <p:notesTextViewPr>
    <p:cViewPr>
      <p:scale>
        <a:sx n="1" d="1"/>
        <a:sy n="1" d="1"/>
      </p:scale>
      <p:origin x="0" y="0"/>
    </p:cViewPr>
  </p:notesTextViewPr>
  <p:gridSpacing cx="75895" cy="7589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922155-4098-4C21-907E-51202336D786}" type="datetimeFigureOut">
              <a:rPr lang="en-US" smtClean="0"/>
              <a:t>4/24/2017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AC0183-80F9-4D46-8523-2FBBAD3954AE}" type="slidenum">
              <a:rPr lang="en-US" smtClean="0"/>
              <a:t>‹#›</a:t>
            </a:fld>
            <a:endParaRPr lang="en-US"/>
          </a:p>
        </p:txBody>
      </p:sp>
    </p:spTree>
    <p:extLst>
      <p:ext uri="{BB962C8B-B14F-4D97-AF65-F5344CB8AC3E}">
        <p14:creationId xmlns:p14="http://schemas.microsoft.com/office/powerpoint/2010/main" val="3297469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AC0183-80F9-4D46-8523-2FBBAD3954AE}" type="slidenum">
              <a:rPr lang="en-US" smtClean="0"/>
              <a:t>7</a:t>
            </a:fld>
            <a:endParaRPr lang="en-US"/>
          </a:p>
        </p:txBody>
      </p:sp>
    </p:spTree>
    <p:extLst>
      <p:ext uri="{BB962C8B-B14F-4D97-AF65-F5344CB8AC3E}">
        <p14:creationId xmlns:p14="http://schemas.microsoft.com/office/powerpoint/2010/main" val="453910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AC0183-80F9-4D46-8523-2FBBAD3954AE}" type="slidenum">
              <a:rPr lang="en-US" smtClean="0"/>
              <a:t>11</a:t>
            </a:fld>
            <a:endParaRPr lang="en-US"/>
          </a:p>
        </p:txBody>
      </p:sp>
    </p:spTree>
    <p:extLst>
      <p:ext uri="{BB962C8B-B14F-4D97-AF65-F5344CB8AC3E}">
        <p14:creationId xmlns:p14="http://schemas.microsoft.com/office/powerpoint/2010/main" val="1608499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AC0183-80F9-4D46-8523-2FBBAD3954AE}" type="slidenum">
              <a:rPr lang="en-US" smtClean="0"/>
              <a:t>12</a:t>
            </a:fld>
            <a:endParaRPr lang="en-US"/>
          </a:p>
        </p:txBody>
      </p:sp>
    </p:spTree>
    <p:extLst>
      <p:ext uri="{BB962C8B-B14F-4D97-AF65-F5344CB8AC3E}">
        <p14:creationId xmlns:p14="http://schemas.microsoft.com/office/powerpoint/2010/main" val="1608499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AC0183-80F9-4D46-8523-2FBBAD3954AE}" type="slidenum">
              <a:rPr lang="en-US" smtClean="0"/>
              <a:t>14</a:t>
            </a:fld>
            <a:endParaRPr lang="en-US"/>
          </a:p>
        </p:txBody>
      </p:sp>
    </p:spTree>
    <p:extLst>
      <p:ext uri="{BB962C8B-B14F-4D97-AF65-F5344CB8AC3E}">
        <p14:creationId xmlns:p14="http://schemas.microsoft.com/office/powerpoint/2010/main" val="1608499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AC0183-80F9-4D46-8523-2FBBAD3954AE}" type="slidenum">
              <a:rPr lang="en-US" smtClean="0"/>
              <a:t>15</a:t>
            </a:fld>
            <a:endParaRPr lang="en-US"/>
          </a:p>
        </p:txBody>
      </p:sp>
    </p:spTree>
    <p:extLst>
      <p:ext uri="{BB962C8B-B14F-4D97-AF65-F5344CB8AC3E}">
        <p14:creationId xmlns:p14="http://schemas.microsoft.com/office/powerpoint/2010/main" val="1608499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AC0183-80F9-4D46-8523-2FBBAD3954AE}" type="slidenum">
              <a:rPr lang="en-US" smtClean="0"/>
              <a:t>17</a:t>
            </a:fld>
            <a:endParaRPr lang="en-US"/>
          </a:p>
        </p:txBody>
      </p:sp>
    </p:spTree>
    <p:extLst>
      <p:ext uri="{BB962C8B-B14F-4D97-AF65-F5344CB8AC3E}">
        <p14:creationId xmlns:p14="http://schemas.microsoft.com/office/powerpoint/2010/main" val="1608499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7B47F7-66A1-4B6F-91B0-57207A6B1059}"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F6E06-B9A3-46EC-8746-376692F59CCA}" type="slidenum">
              <a:rPr lang="en-US" smtClean="0"/>
              <a:t>‹#›</a:t>
            </a:fld>
            <a:endParaRPr lang="en-US"/>
          </a:p>
        </p:txBody>
      </p:sp>
    </p:spTree>
    <p:extLst>
      <p:ext uri="{BB962C8B-B14F-4D97-AF65-F5344CB8AC3E}">
        <p14:creationId xmlns:p14="http://schemas.microsoft.com/office/powerpoint/2010/main" val="100811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7B47F7-66A1-4B6F-91B0-57207A6B1059}"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F6E06-B9A3-46EC-8746-376692F59CCA}" type="slidenum">
              <a:rPr lang="en-US" smtClean="0"/>
              <a:t>‹#›</a:t>
            </a:fld>
            <a:endParaRPr lang="en-US"/>
          </a:p>
        </p:txBody>
      </p:sp>
    </p:spTree>
    <p:extLst>
      <p:ext uri="{BB962C8B-B14F-4D97-AF65-F5344CB8AC3E}">
        <p14:creationId xmlns:p14="http://schemas.microsoft.com/office/powerpoint/2010/main" val="56564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7B47F7-66A1-4B6F-91B0-57207A6B1059}"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F6E06-B9A3-46EC-8746-376692F59CCA}" type="slidenum">
              <a:rPr lang="en-US" smtClean="0"/>
              <a:t>‹#›</a:t>
            </a:fld>
            <a:endParaRPr lang="en-US"/>
          </a:p>
        </p:txBody>
      </p:sp>
    </p:spTree>
    <p:extLst>
      <p:ext uri="{BB962C8B-B14F-4D97-AF65-F5344CB8AC3E}">
        <p14:creationId xmlns:p14="http://schemas.microsoft.com/office/powerpoint/2010/main" val="157964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7B47F7-66A1-4B6F-91B0-57207A6B1059}"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F6E06-B9A3-46EC-8746-376692F59CCA}" type="slidenum">
              <a:rPr lang="en-US" smtClean="0"/>
              <a:t>‹#›</a:t>
            </a:fld>
            <a:endParaRPr lang="en-US"/>
          </a:p>
        </p:txBody>
      </p:sp>
    </p:spTree>
    <p:extLst>
      <p:ext uri="{BB962C8B-B14F-4D97-AF65-F5344CB8AC3E}">
        <p14:creationId xmlns:p14="http://schemas.microsoft.com/office/powerpoint/2010/main" val="831347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7B47F7-66A1-4B6F-91B0-57207A6B1059}"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F6E06-B9A3-46EC-8746-376692F59CCA}" type="slidenum">
              <a:rPr lang="en-US" smtClean="0"/>
              <a:t>‹#›</a:t>
            </a:fld>
            <a:endParaRPr lang="en-US"/>
          </a:p>
        </p:txBody>
      </p:sp>
    </p:spTree>
    <p:extLst>
      <p:ext uri="{BB962C8B-B14F-4D97-AF65-F5344CB8AC3E}">
        <p14:creationId xmlns:p14="http://schemas.microsoft.com/office/powerpoint/2010/main" val="2842483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7B47F7-66A1-4B6F-91B0-57207A6B1059}"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BF6E06-B9A3-46EC-8746-376692F59CCA}" type="slidenum">
              <a:rPr lang="en-US" smtClean="0"/>
              <a:t>‹#›</a:t>
            </a:fld>
            <a:endParaRPr lang="en-US"/>
          </a:p>
        </p:txBody>
      </p:sp>
    </p:spTree>
    <p:extLst>
      <p:ext uri="{BB962C8B-B14F-4D97-AF65-F5344CB8AC3E}">
        <p14:creationId xmlns:p14="http://schemas.microsoft.com/office/powerpoint/2010/main" val="105836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7B47F7-66A1-4B6F-91B0-57207A6B1059}" type="datetimeFigureOut">
              <a:rPr lang="en-US" smtClean="0"/>
              <a:t>4/24/2017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BF6E06-B9A3-46EC-8746-376692F59CCA}" type="slidenum">
              <a:rPr lang="en-US" smtClean="0"/>
              <a:t>‹#›</a:t>
            </a:fld>
            <a:endParaRPr lang="en-US"/>
          </a:p>
        </p:txBody>
      </p:sp>
    </p:spTree>
    <p:extLst>
      <p:ext uri="{BB962C8B-B14F-4D97-AF65-F5344CB8AC3E}">
        <p14:creationId xmlns:p14="http://schemas.microsoft.com/office/powerpoint/2010/main" val="2454425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7B47F7-66A1-4B6F-91B0-57207A6B1059}" type="datetimeFigureOut">
              <a:rPr lang="en-US" smtClean="0"/>
              <a:t>4/24/2017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BF6E06-B9A3-46EC-8746-376692F59CCA}" type="slidenum">
              <a:rPr lang="en-US" smtClean="0"/>
              <a:t>‹#›</a:t>
            </a:fld>
            <a:endParaRPr lang="en-US"/>
          </a:p>
        </p:txBody>
      </p:sp>
    </p:spTree>
    <p:extLst>
      <p:ext uri="{BB962C8B-B14F-4D97-AF65-F5344CB8AC3E}">
        <p14:creationId xmlns:p14="http://schemas.microsoft.com/office/powerpoint/2010/main" val="1430851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B47F7-66A1-4B6F-91B0-57207A6B1059}" type="datetimeFigureOut">
              <a:rPr lang="en-US" smtClean="0"/>
              <a:t>4/24/2017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BF6E06-B9A3-46EC-8746-376692F59CCA}" type="slidenum">
              <a:rPr lang="en-US" smtClean="0"/>
              <a:t>‹#›</a:t>
            </a:fld>
            <a:endParaRPr lang="en-US"/>
          </a:p>
        </p:txBody>
      </p:sp>
    </p:spTree>
    <p:extLst>
      <p:ext uri="{BB962C8B-B14F-4D97-AF65-F5344CB8AC3E}">
        <p14:creationId xmlns:p14="http://schemas.microsoft.com/office/powerpoint/2010/main" val="2528628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7B47F7-66A1-4B6F-91B0-57207A6B1059}"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BF6E06-B9A3-46EC-8746-376692F59CCA}" type="slidenum">
              <a:rPr lang="en-US" smtClean="0"/>
              <a:t>‹#›</a:t>
            </a:fld>
            <a:endParaRPr lang="en-US"/>
          </a:p>
        </p:txBody>
      </p:sp>
    </p:spTree>
    <p:extLst>
      <p:ext uri="{BB962C8B-B14F-4D97-AF65-F5344CB8AC3E}">
        <p14:creationId xmlns:p14="http://schemas.microsoft.com/office/powerpoint/2010/main" val="2693307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7B47F7-66A1-4B6F-91B0-57207A6B1059}"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BF6E06-B9A3-46EC-8746-376692F59CCA}" type="slidenum">
              <a:rPr lang="en-US" smtClean="0"/>
              <a:t>‹#›</a:t>
            </a:fld>
            <a:endParaRPr lang="en-US"/>
          </a:p>
        </p:txBody>
      </p:sp>
    </p:spTree>
    <p:extLst>
      <p:ext uri="{BB962C8B-B14F-4D97-AF65-F5344CB8AC3E}">
        <p14:creationId xmlns:p14="http://schemas.microsoft.com/office/powerpoint/2010/main" val="3443527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7B47F7-66A1-4B6F-91B0-57207A6B1059}" type="datetimeFigureOut">
              <a:rPr lang="en-US" smtClean="0"/>
              <a:t>4/24/2017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BF6E06-B9A3-46EC-8746-376692F59CCA}" type="slidenum">
              <a:rPr lang="en-US" smtClean="0"/>
              <a:t>‹#›</a:t>
            </a:fld>
            <a:endParaRPr lang="en-US"/>
          </a:p>
        </p:txBody>
      </p:sp>
    </p:spTree>
    <p:extLst>
      <p:ext uri="{BB962C8B-B14F-4D97-AF65-F5344CB8AC3E}">
        <p14:creationId xmlns:p14="http://schemas.microsoft.com/office/powerpoint/2010/main" val="4206151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tiff"/><Relationship Id="rId7"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22.png"/><Relationship Id="rId4" Type="http://schemas.openxmlformats.org/officeDocument/2006/relationships/image" Target="../media/image13.tiff"/></Relationships>
</file>

<file path=ppt/slides/_rels/slide11.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5.tiff"/></Relationships>
</file>

<file path=ppt/slides/_rels/slide12.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5.tiff"/></Relationships>
</file>

<file path=ppt/slides/_rels/slide1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12.tiff"/><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9.tiff"/><Relationship Id="rId5" Type="http://schemas.openxmlformats.org/officeDocument/2006/relationships/image" Target="../media/image18.tiff"/><Relationship Id="rId4" Type="http://schemas.openxmlformats.org/officeDocument/2006/relationships/image" Target="../media/image17.tiff"/></Relationships>
</file>

<file path=ppt/slides/_rels/slide15.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9.tiff"/><Relationship Id="rId5" Type="http://schemas.openxmlformats.org/officeDocument/2006/relationships/image" Target="../media/image18.tiff"/><Relationship Id="rId4" Type="http://schemas.openxmlformats.org/officeDocument/2006/relationships/image" Target="../media/image17.tiff"/></Relationships>
</file>

<file path=ppt/slides/_rels/slide16.xml.rels><?xml version="1.0" encoding="UTF-8" standalone="yes"?>
<Relationships xmlns="http://schemas.openxmlformats.org/package/2006/relationships"><Relationship Id="rId8" Type="http://schemas.openxmlformats.org/officeDocument/2006/relationships/image" Target="../media/image26.tiff"/><Relationship Id="rId3" Type="http://schemas.openxmlformats.org/officeDocument/2006/relationships/image" Target="../media/image21.tiff"/><Relationship Id="rId7" Type="http://schemas.openxmlformats.org/officeDocument/2006/relationships/image" Target="../media/image25.tiff"/><Relationship Id="rId2" Type="http://schemas.openxmlformats.org/officeDocument/2006/relationships/image" Target="../media/image20.tiff"/><Relationship Id="rId1" Type="http://schemas.openxmlformats.org/officeDocument/2006/relationships/slideLayout" Target="../slideLayouts/slideLayout6.xml"/><Relationship Id="rId6" Type="http://schemas.openxmlformats.org/officeDocument/2006/relationships/image" Target="../media/image24.tiff"/><Relationship Id="rId5" Type="http://schemas.openxmlformats.org/officeDocument/2006/relationships/image" Target="../media/image23.tiff"/><Relationship Id="rId4" Type="http://schemas.openxmlformats.org/officeDocument/2006/relationships/image" Target="../media/image22.tiff"/></Relationships>
</file>

<file path=ppt/slides/_rels/slide17.xml.rels><?xml version="1.0" encoding="UTF-8" standalone="yes"?>
<Relationships xmlns="http://schemas.openxmlformats.org/package/2006/relationships"><Relationship Id="rId8" Type="http://schemas.openxmlformats.org/officeDocument/2006/relationships/image" Target="../media/image32.tiff"/><Relationship Id="rId3" Type="http://schemas.openxmlformats.org/officeDocument/2006/relationships/image" Target="../media/image27.tiff"/><Relationship Id="rId7" Type="http://schemas.openxmlformats.org/officeDocument/2006/relationships/image" Target="../media/image31.tiff"/><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0.tiff"/><Relationship Id="rId5" Type="http://schemas.openxmlformats.org/officeDocument/2006/relationships/image" Target="../media/image29.tiff"/><Relationship Id="rId4" Type="http://schemas.openxmlformats.org/officeDocument/2006/relationships/image" Target="../media/image28.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 Id="rId5" Type="http://schemas.openxmlformats.org/officeDocument/2006/relationships/image" Target="../media/image36.jpe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2" Type="http://schemas.openxmlformats.org/officeDocument/2006/relationships/image" Target="../media/image37.tif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8.tif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9.tif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40.tiff"/><Relationship Id="rId1" Type="http://schemas.openxmlformats.org/officeDocument/2006/relationships/slideLayout" Target="../slideLayouts/slideLayout6.xml"/><Relationship Id="rId4" Type="http://schemas.openxmlformats.org/officeDocument/2006/relationships/image" Target="../media/image16.tiff"/></Relationships>
</file>

<file path=ppt/slides/_rels/slide26.xml.rels><?xml version="1.0" encoding="UTF-8" standalone="yes"?>
<Relationships xmlns="http://schemas.openxmlformats.org/package/2006/relationships"><Relationship Id="rId2" Type="http://schemas.openxmlformats.org/officeDocument/2006/relationships/image" Target="../media/image41.tif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2.tif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3.tif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5.tiff"/><Relationship Id="rId2" Type="http://schemas.openxmlformats.org/officeDocument/2006/relationships/image" Target="../media/image44.tiff"/><Relationship Id="rId1" Type="http://schemas.openxmlformats.org/officeDocument/2006/relationships/slideLayout" Target="../slideLayouts/slideLayout6.xml"/><Relationship Id="rId4" Type="http://schemas.openxmlformats.org/officeDocument/2006/relationships/image" Target="../media/image46.tiff"/></Relationships>
</file>

<file path=ppt/slides/_rels/slide31.xml.rels><?xml version="1.0" encoding="UTF-8" standalone="yes"?>
<Relationships xmlns="http://schemas.openxmlformats.org/package/2006/relationships"><Relationship Id="rId8" Type="http://schemas.openxmlformats.org/officeDocument/2006/relationships/image" Target="../media/image53.tiff"/><Relationship Id="rId3" Type="http://schemas.openxmlformats.org/officeDocument/2006/relationships/image" Target="../media/image48.tiff"/><Relationship Id="rId7" Type="http://schemas.openxmlformats.org/officeDocument/2006/relationships/image" Target="../media/image52.tiff"/><Relationship Id="rId2" Type="http://schemas.openxmlformats.org/officeDocument/2006/relationships/image" Target="../media/image47.tiff"/><Relationship Id="rId1" Type="http://schemas.openxmlformats.org/officeDocument/2006/relationships/slideLayout" Target="../slideLayouts/slideLayout6.xml"/><Relationship Id="rId6" Type="http://schemas.openxmlformats.org/officeDocument/2006/relationships/image" Target="../media/image51.tiff"/><Relationship Id="rId5" Type="http://schemas.openxmlformats.org/officeDocument/2006/relationships/image" Target="../media/image50.tiff"/><Relationship Id="rId4" Type="http://schemas.openxmlformats.org/officeDocument/2006/relationships/image" Target="../media/image49.tiff"/></Relationships>
</file>

<file path=ppt/slides/_rels/slide32.xml.rels><?xml version="1.0" encoding="UTF-8" standalone="yes"?>
<Relationships xmlns="http://schemas.openxmlformats.org/package/2006/relationships"><Relationship Id="rId8" Type="http://schemas.openxmlformats.org/officeDocument/2006/relationships/image" Target="../media/image60.tiff"/><Relationship Id="rId3" Type="http://schemas.openxmlformats.org/officeDocument/2006/relationships/image" Target="../media/image55.tiff"/><Relationship Id="rId7" Type="http://schemas.openxmlformats.org/officeDocument/2006/relationships/image" Target="../media/image59.tiff"/><Relationship Id="rId2" Type="http://schemas.openxmlformats.org/officeDocument/2006/relationships/image" Target="../media/image54.tiff"/><Relationship Id="rId1" Type="http://schemas.openxmlformats.org/officeDocument/2006/relationships/slideLayout" Target="../slideLayouts/slideLayout6.xml"/><Relationship Id="rId6" Type="http://schemas.openxmlformats.org/officeDocument/2006/relationships/image" Target="../media/image58.tiff"/><Relationship Id="rId5" Type="http://schemas.openxmlformats.org/officeDocument/2006/relationships/image" Target="../media/image57.tiff"/><Relationship Id="rId4" Type="http://schemas.openxmlformats.org/officeDocument/2006/relationships/image" Target="../media/image56.tiff"/><Relationship Id="rId9" Type="http://schemas.openxmlformats.org/officeDocument/2006/relationships/image" Target="../media/image61.tiff"/></Relationships>
</file>

<file path=ppt/slides/_rels/slide33.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image" Target="../media/image62.png"/><Relationship Id="rId1" Type="http://schemas.openxmlformats.org/officeDocument/2006/relationships/slideLayout" Target="../slideLayouts/slideLayout6.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34.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image" Target="../media/image62.png"/><Relationship Id="rId1" Type="http://schemas.openxmlformats.org/officeDocument/2006/relationships/slideLayout" Target="../slideLayouts/slideLayout6.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70.tiff"/><Relationship Id="rId2" Type="http://schemas.openxmlformats.org/officeDocument/2006/relationships/image" Target="../media/image69.tiff"/><Relationship Id="rId1" Type="http://schemas.openxmlformats.org/officeDocument/2006/relationships/slideLayout" Target="../slideLayouts/slideLayout6.xml"/><Relationship Id="rId6" Type="http://schemas.openxmlformats.org/officeDocument/2006/relationships/image" Target="../media/image73.tiff"/><Relationship Id="rId5" Type="http://schemas.openxmlformats.org/officeDocument/2006/relationships/image" Target="../media/image72.tiff"/><Relationship Id="rId4" Type="http://schemas.openxmlformats.org/officeDocument/2006/relationships/image" Target="../media/image71.tiff"/></Relationships>
</file>

<file path=ppt/slides/_rels/slide37.xml.rels><?xml version="1.0" encoding="UTF-8" standalone="yes"?>
<Relationships xmlns="http://schemas.openxmlformats.org/package/2006/relationships"><Relationship Id="rId8" Type="http://schemas.openxmlformats.org/officeDocument/2006/relationships/image" Target="../media/image80.tiff"/><Relationship Id="rId3" Type="http://schemas.openxmlformats.org/officeDocument/2006/relationships/image" Target="../media/image75.tiff"/><Relationship Id="rId7" Type="http://schemas.openxmlformats.org/officeDocument/2006/relationships/image" Target="../media/image79.tiff"/><Relationship Id="rId2" Type="http://schemas.openxmlformats.org/officeDocument/2006/relationships/image" Target="../media/image74.tiff"/><Relationship Id="rId1" Type="http://schemas.openxmlformats.org/officeDocument/2006/relationships/slideLayout" Target="../slideLayouts/slideLayout6.xml"/><Relationship Id="rId6" Type="http://schemas.openxmlformats.org/officeDocument/2006/relationships/image" Target="../media/image78.tiff"/><Relationship Id="rId5" Type="http://schemas.openxmlformats.org/officeDocument/2006/relationships/image" Target="../media/image77.tiff"/><Relationship Id="rId10" Type="http://schemas.openxmlformats.org/officeDocument/2006/relationships/image" Target="../media/image82.tiff"/><Relationship Id="rId4" Type="http://schemas.openxmlformats.org/officeDocument/2006/relationships/image" Target="../media/image76.tiff"/><Relationship Id="rId9" Type="http://schemas.openxmlformats.org/officeDocument/2006/relationships/image" Target="../media/image81.tiff"/></Relationships>
</file>

<file path=ppt/slides/_rels/slide38.xml.rels><?xml version="1.0" encoding="UTF-8" standalone="yes"?>
<Relationships xmlns="http://schemas.openxmlformats.org/package/2006/relationships"><Relationship Id="rId2" Type="http://schemas.openxmlformats.org/officeDocument/2006/relationships/image" Target="../media/image83.tif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83.tif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83.tif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83.tiff"/><Relationship Id="rId2" Type="http://schemas.openxmlformats.org/officeDocument/2006/relationships/image" Target="../media/image84.tiff"/><Relationship Id="rId1" Type="http://schemas.openxmlformats.org/officeDocument/2006/relationships/slideLayout" Target="../slideLayouts/slideLayout6.xml"/><Relationship Id="rId5" Type="http://schemas.openxmlformats.org/officeDocument/2006/relationships/image" Target="../media/image86.tiff"/><Relationship Id="rId4" Type="http://schemas.openxmlformats.org/officeDocument/2006/relationships/image" Target="../media/image85.tiff"/></Relationships>
</file>

<file path=ppt/slides/_rels/slide42.xml.rels><?xml version="1.0" encoding="UTF-8" standalone="yes"?>
<Relationships xmlns="http://schemas.openxmlformats.org/package/2006/relationships"><Relationship Id="rId2" Type="http://schemas.openxmlformats.org/officeDocument/2006/relationships/image" Target="../media/image87.tif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87.tiff"/><Relationship Id="rId2" Type="http://schemas.openxmlformats.org/officeDocument/2006/relationships/image" Target="../media/image88.tiff"/><Relationship Id="rId1" Type="http://schemas.openxmlformats.org/officeDocument/2006/relationships/slideLayout" Target="../slideLayouts/slideLayout6.xml"/><Relationship Id="rId4" Type="http://schemas.openxmlformats.org/officeDocument/2006/relationships/image" Target="../media/image89.tiff"/></Relationships>
</file>

<file path=ppt/slides/_rels/slide44.xml.rels><?xml version="1.0" encoding="UTF-8" standalone="yes"?>
<Relationships xmlns="http://schemas.openxmlformats.org/package/2006/relationships"><Relationship Id="rId3" Type="http://schemas.openxmlformats.org/officeDocument/2006/relationships/image" Target="../media/image89.tiff"/><Relationship Id="rId2" Type="http://schemas.openxmlformats.org/officeDocument/2006/relationships/image" Target="../media/image90.tiff"/><Relationship Id="rId1" Type="http://schemas.openxmlformats.org/officeDocument/2006/relationships/slideLayout" Target="../slideLayouts/slideLayout6.xml"/><Relationship Id="rId4" Type="http://schemas.openxmlformats.org/officeDocument/2006/relationships/image" Target="../media/image91.tiff"/></Relationships>
</file>

<file path=ppt/slides/_rels/slide45.xml.rels><?xml version="1.0" encoding="UTF-8" standalone="yes"?>
<Relationships xmlns="http://schemas.openxmlformats.org/package/2006/relationships"><Relationship Id="rId3" Type="http://schemas.openxmlformats.org/officeDocument/2006/relationships/image" Target="../media/image89.tiff"/><Relationship Id="rId2" Type="http://schemas.openxmlformats.org/officeDocument/2006/relationships/image" Target="../media/image92.tiff"/><Relationship Id="rId1" Type="http://schemas.openxmlformats.org/officeDocument/2006/relationships/slideLayout" Target="../slideLayouts/slideLayout6.xml"/><Relationship Id="rId5" Type="http://schemas.openxmlformats.org/officeDocument/2006/relationships/image" Target="../media/image94.tiff"/><Relationship Id="rId4" Type="http://schemas.openxmlformats.org/officeDocument/2006/relationships/image" Target="../media/image93.tiff"/></Relationships>
</file>

<file path=ppt/slides/_rels/slide46.xml.rels><?xml version="1.0" encoding="UTF-8" standalone="yes"?>
<Relationships xmlns="http://schemas.openxmlformats.org/package/2006/relationships"><Relationship Id="rId3" Type="http://schemas.openxmlformats.org/officeDocument/2006/relationships/image" Target="../media/image96.tiff"/><Relationship Id="rId2" Type="http://schemas.openxmlformats.org/officeDocument/2006/relationships/image" Target="../media/image95.tiff"/><Relationship Id="rId1" Type="http://schemas.openxmlformats.org/officeDocument/2006/relationships/slideLayout" Target="../slideLayouts/slideLayout6.xml"/><Relationship Id="rId5" Type="http://schemas.openxmlformats.org/officeDocument/2006/relationships/image" Target="../media/image97.tiff"/><Relationship Id="rId4" Type="http://schemas.openxmlformats.org/officeDocument/2006/relationships/image" Target="../media/image89.tiff"/></Relationships>
</file>

<file path=ppt/slides/_rels/slide47.xml.rels><?xml version="1.0" encoding="UTF-8" standalone="yes"?>
<Relationships xmlns="http://schemas.openxmlformats.org/package/2006/relationships"><Relationship Id="rId2" Type="http://schemas.openxmlformats.org/officeDocument/2006/relationships/image" Target="../media/image82.tif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89.tiff"/><Relationship Id="rId2" Type="http://schemas.openxmlformats.org/officeDocument/2006/relationships/image" Target="../media/image82.tiff"/><Relationship Id="rId1" Type="http://schemas.openxmlformats.org/officeDocument/2006/relationships/slideLayout" Target="../slideLayouts/slideLayout6.xml"/><Relationship Id="rId4" Type="http://schemas.openxmlformats.org/officeDocument/2006/relationships/image" Target="../media/image85.tiff"/></Relationships>
</file>

<file path=ppt/slides/_rels/slide49.xml.rels><?xml version="1.0" encoding="UTF-8" standalone="yes"?>
<Relationships xmlns="http://schemas.openxmlformats.org/package/2006/relationships"><Relationship Id="rId2" Type="http://schemas.openxmlformats.org/officeDocument/2006/relationships/image" Target="../media/image98.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8" Type="http://schemas.openxmlformats.org/officeDocument/2006/relationships/image" Target="../media/image105.tiff"/><Relationship Id="rId13" Type="http://schemas.openxmlformats.org/officeDocument/2006/relationships/image" Target="../media/image110.tiff"/><Relationship Id="rId3" Type="http://schemas.openxmlformats.org/officeDocument/2006/relationships/image" Target="../media/image100.tiff"/><Relationship Id="rId7" Type="http://schemas.openxmlformats.org/officeDocument/2006/relationships/image" Target="../media/image104.tiff"/><Relationship Id="rId12" Type="http://schemas.openxmlformats.org/officeDocument/2006/relationships/image" Target="../media/image109.tiff"/><Relationship Id="rId2" Type="http://schemas.openxmlformats.org/officeDocument/2006/relationships/image" Target="../media/image99.tiff"/><Relationship Id="rId1" Type="http://schemas.openxmlformats.org/officeDocument/2006/relationships/slideLayout" Target="../slideLayouts/slideLayout6.xml"/><Relationship Id="rId6" Type="http://schemas.openxmlformats.org/officeDocument/2006/relationships/image" Target="../media/image103.tiff"/><Relationship Id="rId11" Type="http://schemas.openxmlformats.org/officeDocument/2006/relationships/image" Target="../media/image108.tiff"/><Relationship Id="rId5" Type="http://schemas.openxmlformats.org/officeDocument/2006/relationships/image" Target="../media/image102.tiff"/><Relationship Id="rId10" Type="http://schemas.openxmlformats.org/officeDocument/2006/relationships/image" Target="../media/image107.tiff"/><Relationship Id="rId4" Type="http://schemas.openxmlformats.org/officeDocument/2006/relationships/image" Target="../media/image101.tiff"/><Relationship Id="rId9" Type="http://schemas.openxmlformats.org/officeDocument/2006/relationships/image" Target="../media/image106.tiff"/><Relationship Id="rId14" Type="http://schemas.openxmlformats.org/officeDocument/2006/relationships/image" Target="../media/image111.tiff"/></Relationships>
</file>

<file path=ppt/slides/_rels/slide51.xml.rels><?xml version="1.0" encoding="UTF-8" standalone="yes"?>
<Relationships xmlns="http://schemas.openxmlformats.org/package/2006/relationships"><Relationship Id="rId8" Type="http://schemas.openxmlformats.org/officeDocument/2006/relationships/image" Target="../media/image118.tiff"/><Relationship Id="rId3" Type="http://schemas.openxmlformats.org/officeDocument/2006/relationships/image" Target="../media/image113.tiff"/><Relationship Id="rId7" Type="http://schemas.openxmlformats.org/officeDocument/2006/relationships/image" Target="../media/image117.tiff"/><Relationship Id="rId12" Type="http://schemas.openxmlformats.org/officeDocument/2006/relationships/image" Target="../media/image122.png"/><Relationship Id="rId2" Type="http://schemas.openxmlformats.org/officeDocument/2006/relationships/image" Target="../media/image112.tiff"/><Relationship Id="rId1" Type="http://schemas.openxmlformats.org/officeDocument/2006/relationships/slideLayout" Target="../slideLayouts/slideLayout6.xml"/><Relationship Id="rId6" Type="http://schemas.openxmlformats.org/officeDocument/2006/relationships/image" Target="../media/image116.tiff"/><Relationship Id="rId11" Type="http://schemas.openxmlformats.org/officeDocument/2006/relationships/image" Target="../media/image121.tiff"/><Relationship Id="rId5" Type="http://schemas.openxmlformats.org/officeDocument/2006/relationships/image" Target="../media/image115.tiff"/><Relationship Id="rId10" Type="http://schemas.openxmlformats.org/officeDocument/2006/relationships/image" Target="../media/image120.tiff"/><Relationship Id="rId4" Type="http://schemas.openxmlformats.org/officeDocument/2006/relationships/image" Target="../media/image114.tiff"/><Relationship Id="rId9" Type="http://schemas.openxmlformats.org/officeDocument/2006/relationships/image" Target="../media/image119.tiff"/></Relationships>
</file>

<file path=ppt/slides/_rels/slide52.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0.tif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11.tiff"/></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00"/>
            <a:ext cx="7772400" cy="1470025"/>
          </a:xfrm>
        </p:spPr>
        <p:txBody>
          <a:bodyPr>
            <a:normAutofit fontScale="90000"/>
          </a:bodyPr>
          <a:lstStyle/>
          <a:p>
            <a:r>
              <a:rPr lang="en-US" sz="6000" u="sng" dirty="0" smtClean="0">
                <a:solidFill>
                  <a:srgbClr val="C00000"/>
                </a:solidFill>
                <a:latin typeface="Times New Roman" panose="02020603050405020304" pitchFamily="18" charset="0"/>
                <a:cs typeface="Times New Roman" panose="02020603050405020304" pitchFamily="18" charset="0"/>
              </a:rPr>
              <a:t>Molecular Orbital Theory</a:t>
            </a:r>
            <a:r>
              <a:rPr lang="en-US" sz="7200" dirty="0" smtClean="0">
                <a:solidFill>
                  <a:srgbClr val="C00000"/>
                </a:solidFill>
                <a:latin typeface="Times New Roman" panose="02020603050405020304" pitchFamily="18" charset="0"/>
                <a:cs typeface="Times New Roman" panose="02020603050405020304" pitchFamily="18" charset="0"/>
              </a:rPr>
              <a:t/>
            </a:r>
            <a:br>
              <a:rPr lang="en-US" sz="7200" dirty="0" smtClean="0">
                <a:solidFill>
                  <a:srgbClr val="C00000"/>
                </a:solidFill>
                <a:latin typeface="Times New Roman" panose="02020603050405020304" pitchFamily="18" charset="0"/>
                <a:cs typeface="Times New Roman" panose="02020603050405020304" pitchFamily="18" charset="0"/>
              </a:rPr>
            </a:br>
            <a:r>
              <a:rPr lang="en-US" sz="3100" dirty="0" smtClean="0">
                <a:solidFill>
                  <a:srgbClr val="C00000"/>
                </a:solidFill>
                <a:latin typeface="Times New Roman" panose="02020603050405020304" pitchFamily="18" charset="0"/>
                <a:cs typeface="Times New Roman" panose="02020603050405020304" pitchFamily="18" charset="0"/>
              </a:rPr>
              <a:t>presented by: Michael Morse, University of Utah</a:t>
            </a:r>
            <a:r>
              <a:rPr lang="en-US" sz="3600" dirty="0" smtClean="0">
                <a:solidFill>
                  <a:srgbClr val="C00000"/>
                </a:solidFill>
                <a:latin typeface="Times New Roman" panose="02020603050405020304" pitchFamily="18" charset="0"/>
                <a:cs typeface="Times New Roman" panose="02020603050405020304" pitchFamily="18" charset="0"/>
              </a:rPr>
              <a:t/>
            </a:r>
            <a:br>
              <a:rPr lang="en-US" sz="3600" dirty="0" smtClean="0">
                <a:solidFill>
                  <a:srgbClr val="C00000"/>
                </a:solidFill>
                <a:latin typeface="Times New Roman" panose="02020603050405020304" pitchFamily="18" charset="0"/>
                <a:cs typeface="Times New Roman" panose="02020603050405020304" pitchFamily="18" charset="0"/>
              </a:rPr>
            </a:br>
            <a:r>
              <a:rPr lang="en-US" sz="3100" dirty="0" smtClean="0">
                <a:solidFill>
                  <a:srgbClr val="0000FF"/>
                </a:solidFill>
                <a:latin typeface="Times New Roman" panose="02020603050405020304" pitchFamily="18" charset="0"/>
                <a:cs typeface="Times New Roman" panose="02020603050405020304" pitchFamily="18" charset="0"/>
              </a:rPr>
              <a:t>morse@chem.utah.edu</a:t>
            </a:r>
            <a:endParaRPr lang="en-US" sz="3100" dirty="0">
              <a:solidFill>
                <a:srgbClr val="0000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762000" y="2548950"/>
            <a:ext cx="8001000" cy="584775"/>
          </a:xfrm>
          <a:prstGeom prst="rect">
            <a:avLst/>
          </a:prstGeom>
          <a:noFill/>
        </p:spPr>
        <p:txBody>
          <a:bodyPr wrap="square" rtlCol="0">
            <a:spAutoFit/>
          </a:bodyPr>
          <a:lstStyle/>
          <a:p>
            <a:r>
              <a:rPr lang="en-US" sz="3200" dirty="0" smtClean="0"/>
              <a:t>Main Developers of MO Theory:</a:t>
            </a:r>
            <a:endParaRPr lang="en-US" sz="3200" dirty="0"/>
          </a:p>
        </p:txBody>
      </p:sp>
      <p:sp>
        <p:nvSpPr>
          <p:cNvPr id="4" name="TextBox 3"/>
          <p:cNvSpPr txBox="1"/>
          <p:nvPr/>
        </p:nvSpPr>
        <p:spPr>
          <a:xfrm>
            <a:off x="752474" y="5449670"/>
            <a:ext cx="8001000" cy="923330"/>
          </a:xfrm>
          <a:prstGeom prst="rect">
            <a:avLst/>
          </a:prstGeom>
          <a:noFill/>
        </p:spPr>
        <p:txBody>
          <a:bodyPr wrap="square" rtlCol="0">
            <a:spAutoFit/>
          </a:bodyPr>
          <a:lstStyle/>
          <a:p>
            <a:r>
              <a:rPr lang="en-US" dirty="0" smtClean="0">
                <a:solidFill>
                  <a:srgbClr val="CC0000"/>
                </a:solidFill>
              </a:rPr>
              <a:t>Robert S. </a:t>
            </a:r>
            <a:r>
              <a:rPr lang="en-US" dirty="0" err="1" smtClean="0">
                <a:solidFill>
                  <a:srgbClr val="CC0000"/>
                </a:solidFill>
              </a:rPr>
              <a:t>Mulliken</a:t>
            </a:r>
            <a:r>
              <a:rPr lang="en-US" dirty="0" smtClean="0"/>
              <a:t>		</a:t>
            </a:r>
            <a:r>
              <a:rPr lang="en-US" dirty="0" smtClean="0">
                <a:solidFill>
                  <a:srgbClr val="CC0000"/>
                </a:solidFill>
              </a:rPr>
              <a:t>Friedrich H. Hund</a:t>
            </a:r>
            <a:r>
              <a:rPr lang="en-US" dirty="0" smtClean="0"/>
              <a:t>		</a:t>
            </a:r>
            <a:r>
              <a:rPr lang="en-US" dirty="0" smtClean="0">
                <a:solidFill>
                  <a:srgbClr val="CC0000"/>
                </a:solidFill>
              </a:rPr>
              <a:t>John Lennard-Jones</a:t>
            </a:r>
          </a:p>
          <a:p>
            <a:r>
              <a:rPr lang="en-US" dirty="0" smtClean="0"/>
              <a:t>American </a:t>
            </a:r>
            <a:r>
              <a:rPr lang="en-US" sz="1400" dirty="0" smtClean="0"/>
              <a:t>(1896-1986)</a:t>
            </a:r>
            <a:r>
              <a:rPr lang="en-US" dirty="0" smtClean="0"/>
              <a:t>		German </a:t>
            </a:r>
            <a:r>
              <a:rPr lang="en-US" sz="1400" dirty="0" smtClean="0"/>
              <a:t>(1896-1997)</a:t>
            </a:r>
            <a:r>
              <a:rPr lang="en-US" dirty="0" smtClean="0"/>
              <a:t>		British </a:t>
            </a:r>
            <a:r>
              <a:rPr lang="en-US" sz="1400" dirty="0" smtClean="0"/>
              <a:t>(1894-1954)</a:t>
            </a:r>
          </a:p>
          <a:p>
            <a:r>
              <a:rPr lang="en-US" dirty="0" smtClean="0"/>
              <a:t>Nobel Prize, 1966		No Nobel Prize		No Nobel Prize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6999" y="3200402"/>
            <a:ext cx="1493073" cy="207238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799" y="3200400"/>
            <a:ext cx="1451991" cy="207238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599" y="3190874"/>
            <a:ext cx="1478972" cy="2072387"/>
          </a:xfrm>
          <a:prstGeom prst="rect">
            <a:avLst/>
          </a:prstGeom>
        </p:spPr>
      </p:pic>
    </p:spTree>
    <p:extLst>
      <p:ext uri="{BB962C8B-B14F-4D97-AF65-F5344CB8AC3E}">
        <p14:creationId xmlns:p14="http://schemas.microsoft.com/office/powerpoint/2010/main" val="4076369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468" y="309503"/>
            <a:ext cx="8581061" cy="1143000"/>
          </a:xfrm>
        </p:spPr>
        <p:txBody>
          <a:bodyPr>
            <a:normAutofit/>
          </a:bodyPr>
          <a:lstStyle/>
          <a:p>
            <a:r>
              <a:rPr lang="en-US" sz="3600" dirty="0" smtClean="0">
                <a:solidFill>
                  <a:srgbClr val="C00000"/>
                </a:solidFill>
                <a:latin typeface="Times New Roman" panose="02020603050405020304" pitchFamily="18" charset="0"/>
                <a:cs typeface="Times New Roman" panose="02020603050405020304" pitchFamily="18" charset="0"/>
              </a:rPr>
              <a:t>What about molecules with more electrons?</a:t>
            </a:r>
            <a:r>
              <a:rPr lang="en-US" dirty="0" smtClean="0">
                <a:solidFill>
                  <a:srgbClr val="C00000"/>
                </a:solidFill>
                <a:latin typeface="Times New Roman" panose="02020603050405020304" pitchFamily="18" charset="0"/>
                <a:cs typeface="Times New Roman" panose="02020603050405020304" pitchFamily="18" charset="0"/>
              </a:rPr>
              <a:t/>
            </a:r>
            <a:br>
              <a:rPr lang="en-US" dirty="0" smtClean="0">
                <a:solidFill>
                  <a:srgbClr val="C00000"/>
                </a:solidFill>
                <a:latin typeface="Times New Roman" panose="02020603050405020304" pitchFamily="18" charset="0"/>
                <a:cs typeface="Times New Roman" panose="02020603050405020304" pitchFamily="18" charset="0"/>
              </a:rPr>
            </a:br>
            <a:endParaRPr lang="en-US" sz="2200" dirty="0"/>
          </a:p>
        </p:txBody>
      </p:sp>
      <p:sp>
        <p:nvSpPr>
          <p:cNvPr id="3" name="TextBox 2"/>
          <p:cNvSpPr txBox="1"/>
          <p:nvPr/>
        </p:nvSpPr>
        <p:spPr>
          <a:xfrm>
            <a:off x="228600" y="1219200"/>
            <a:ext cx="8915400" cy="677108"/>
          </a:xfrm>
          <a:prstGeom prst="rect">
            <a:avLst/>
          </a:prstGeom>
          <a:noFill/>
        </p:spPr>
        <p:txBody>
          <a:bodyPr wrap="square" rtlCol="0">
            <a:spAutoFit/>
          </a:bodyPr>
          <a:lstStyle/>
          <a:p>
            <a:r>
              <a:rPr lang="en-US" sz="2400" dirty="0" smtClean="0">
                <a:solidFill>
                  <a:srgbClr val="CC0000"/>
                </a:solidFill>
                <a:cs typeface="Times New Roman"/>
              </a:rPr>
              <a:t>Use the LCAO method to construct higher energy molecular orbitals!</a:t>
            </a:r>
          </a:p>
          <a:p>
            <a:endParaRPr lang="en-US" sz="1400" dirty="0" smtClean="0"/>
          </a:p>
        </p:txBody>
      </p:sp>
      <mc:AlternateContent xmlns:mc="http://schemas.openxmlformats.org/markup-compatibility/2006" xmlns:a14="http://schemas.microsoft.com/office/drawing/2010/main">
        <mc:Choice Requires="a14">
          <p:sp>
            <p:nvSpPr>
              <p:cNvPr id="5" name="TextBox 4"/>
              <p:cNvSpPr txBox="1"/>
              <p:nvPr/>
            </p:nvSpPr>
            <p:spPr>
              <a:xfrm>
                <a:off x="533400" y="1752600"/>
                <a:ext cx="8001000" cy="1522468"/>
              </a:xfrm>
              <a:prstGeom prst="rect">
                <a:avLst/>
              </a:prstGeom>
              <a:noFill/>
            </p:spPr>
            <p:txBody>
              <a:bodyPr wrap="square" rtlCol="0">
                <a:spAutoFit/>
              </a:bodyPr>
              <a:lstStyle/>
              <a:p>
                <a:r>
                  <a:rPr lang="en-US" dirty="0" smtClean="0"/>
                  <a:t>For He</a:t>
                </a:r>
                <a:r>
                  <a:rPr lang="en-US" baseline="-25000" dirty="0" smtClean="0"/>
                  <a:t>2</a:t>
                </a:r>
                <a:r>
                  <a:rPr lang="en-US" dirty="0" smtClean="0"/>
                  <a:t>, we have four electrons altogether.  Since the 1</a:t>
                </a:r>
                <a14:m>
                  <m:oMath xmlns:m="http://schemas.openxmlformats.org/officeDocument/2006/math">
                    <m:sSub>
                      <m:sSubPr>
                        <m:ctrlPr>
                          <a:rPr lang="en-US" i="1">
                            <a:latin typeface="Cambria Math"/>
                            <a:ea typeface="Cambria Math"/>
                            <a:cs typeface="Times New Roman"/>
                          </a:rPr>
                        </m:ctrlPr>
                      </m:sSubPr>
                      <m:e>
                        <m:r>
                          <m:rPr>
                            <m:sty m:val="p"/>
                          </m:rPr>
                          <a:rPr lang="el-GR" i="1">
                            <a:latin typeface="Cambria Math"/>
                            <a:ea typeface="Cambria Math"/>
                            <a:cs typeface="Times New Roman"/>
                          </a:rPr>
                          <m:t>σ</m:t>
                        </m:r>
                      </m:e>
                      <m:sub>
                        <m:r>
                          <a:rPr lang="en-US" i="1">
                            <a:latin typeface="Cambria Math"/>
                            <a:ea typeface="Cambria Math"/>
                            <a:cs typeface="Times New Roman"/>
                          </a:rPr>
                          <m:t>𝑔</m:t>
                        </m:r>
                      </m:sub>
                    </m:sSub>
                  </m:oMath>
                </a14:m>
                <a:r>
                  <a:rPr lang="en-US" dirty="0" smtClean="0"/>
                  <a:t> orbital can only hold 2 electrons, we need another orbital.  It turns out there is another way to combine the two 1s orbitals (1s</a:t>
                </a:r>
                <a:r>
                  <a:rPr lang="en-US" baseline="-25000" dirty="0" smtClean="0"/>
                  <a:t>A</a:t>
                </a:r>
                <a:r>
                  <a:rPr lang="en-US" dirty="0" smtClean="0"/>
                  <a:t> and 1s</a:t>
                </a:r>
                <a:r>
                  <a:rPr lang="en-US" baseline="-25000" dirty="0" smtClean="0"/>
                  <a:t>B</a:t>
                </a:r>
                <a:r>
                  <a:rPr lang="en-US" dirty="0" smtClean="0"/>
                  <a:t>), which is taking the difference:</a:t>
                </a:r>
              </a:p>
              <a:p>
                <a:endParaRPr lang="en-US" dirty="0"/>
              </a:p>
              <a:p>
                <a:pPr/>
                <a14:m>
                  <m:oMathPara xmlns:m="http://schemas.openxmlformats.org/officeDocument/2006/math">
                    <m:oMathParaPr>
                      <m:jc m:val="centerGroup"/>
                    </m:oMathParaPr>
                    <m:oMath xmlns:m="http://schemas.openxmlformats.org/officeDocument/2006/math">
                      <m:sSub>
                        <m:sSubPr>
                          <m:ctrlPr>
                            <a:rPr lang="en-US" i="1">
                              <a:latin typeface="Cambria Math"/>
                              <a:ea typeface="Cambria Math"/>
                              <a:cs typeface="Times New Roman"/>
                            </a:rPr>
                          </m:ctrlPr>
                        </m:sSubPr>
                        <m:e>
                          <m:r>
                            <a:rPr lang="en-US" b="0" i="1" smtClean="0">
                              <a:latin typeface="Cambria Math"/>
                              <a:ea typeface="Cambria Math"/>
                              <a:cs typeface="Times New Roman"/>
                            </a:rPr>
                            <m:t>1</m:t>
                          </m:r>
                          <m:r>
                            <m:rPr>
                              <m:sty m:val="p"/>
                            </m:rPr>
                            <a:rPr lang="el-GR" i="1">
                              <a:latin typeface="Cambria Math"/>
                              <a:ea typeface="Cambria Math"/>
                              <a:cs typeface="Times New Roman"/>
                            </a:rPr>
                            <m:t>σ</m:t>
                          </m:r>
                        </m:e>
                        <m:sub>
                          <m:r>
                            <a:rPr lang="en-US" b="0" i="1" smtClean="0">
                              <a:latin typeface="Cambria Math"/>
                              <a:ea typeface="Cambria Math"/>
                              <a:cs typeface="Times New Roman"/>
                            </a:rPr>
                            <m:t>𝑢</m:t>
                          </m:r>
                        </m:sub>
                      </m:sSub>
                      <m:r>
                        <a:rPr lang="en-US" b="0" i="1" smtClean="0">
                          <a:latin typeface="Cambria Math"/>
                          <a:ea typeface="Cambria Math"/>
                          <a:cs typeface="Times New Roman"/>
                        </a:rPr>
                        <m:t>=1</m:t>
                      </m:r>
                      <m:sSub>
                        <m:sSubPr>
                          <m:ctrlPr>
                            <a:rPr lang="en-US" b="0" i="1" smtClean="0">
                              <a:latin typeface="Cambria Math"/>
                              <a:ea typeface="Cambria Math"/>
                              <a:cs typeface="Times New Roman"/>
                            </a:rPr>
                          </m:ctrlPr>
                        </m:sSubPr>
                        <m:e>
                          <m:r>
                            <a:rPr lang="en-US" b="0" i="1" smtClean="0">
                              <a:latin typeface="Cambria Math"/>
                              <a:ea typeface="Cambria Math"/>
                              <a:cs typeface="Times New Roman"/>
                            </a:rPr>
                            <m:t>𝑠</m:t>
                          </m:r>
                        </m:e>
                        <m:sub>
                          <m:r>
                            <a:rPr lang="en-US" b="0" i="1" smtClean="0">
                              <a:latin typeface="Cambria Math"/>
                              <a:ea typeface="Cambria Math"/>
                              <a:cs typeface="Times New Roman"/>
                            </a:rPr>
                            <m:t>𝐴</m:t>
                          </m:r>
                        </m:sub>
                      </m:sSub>
                      <m:r>
                        <a:rPr lang="en-US" b="0" i="1" smtClean="0">
                          <a:latin typeface="Cambria Math"/>
                          <a:ea typeface="Cambria Math"/>
                          <a:cs typeface="Times New Roman"/>
                        </a:rPr>
                        <m:t>−1</m:t>
                      </m:r>
                      <m:sSub>
                        <m:sSubPr>
                          <m:ctrlPr>
                            <a:rPr lang="en-US" b="0" i="1" smtClean="0">
                              <a:latin typeface="Cambria Math"/>
                              <a:ea typeface="Cambria Math"/>
                              <a:cs typeface="Times New Roman"/>
                            </a:rPr>
                          </m:ctrlPr>
                        </m:sSubPr>
                        <m:e>
                          <m:r>
                            <a:rPr lang="en-US" b="0" i="1" smtClean="0">
                              <a:latin typeface="Cambria Math"/>
                              <a:ea typeface="Cambria Math"/>
                              <a:cs typeface="Times New Roman"/>
                            </a:rPr>
                            <m:t>𝑠</m:t>
                          </m:r>
                        </m:e>
                        <m:sub>
                          <m:r>
                            <a:rPr lang="en-US" b="0" i="1" smtClean="0">
                              <a:latin typeface="Cambria Math"/>
                              <a:ea typeface="Cambria Math"/>
                              <a:cs typeface="Times New Roman"/>
                            </a:rPr>
                            <m:t>𝐵</m:t>
                          </m:r>
                        </m:sub>
                      </m:sSub>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533400" y="1752600"/>
                <a:ext cx="8001000" cy="1522468"/>
              </a:xfrm>
              <a:prstGeom prst="rect">
                <a:avLst/>
              </a:prstGeom>
              <a:blipFill rotWithShape="1">
                <a:blip r:embed="rId2"/>
                <a:stretch>
                  <a:fillRect l="-686" t="-1606"/>
                </a:stretch>
              </a:blipFill>
            </p:spPr>
            <p:txBody>
              <a:bodyPr/>
              <a:lstStyle/>
              <a:p>
                <a:r>
                  <a:rPr lang="en-US">
                    <a:noFill/>
                  </a:rPr>
                  <a:t> </a:t>
                </a:r>
              </a:p>
            </p:txBody>
          </p:sp>
        </mc:Fallback>
      </mc:AlternateContent>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3182586"/>
            <a:ext cx="2361502" cy="1383891"/>
          </a:xfrm>
          <a:prstGeom prst="rect">
            <a:avLst/>
          </a:prstGeom>
        </p:spPr>
      </p:pic>
      <p:sp>
        <p:nvSpPr>
          <p:cNvPr id="9" name="TextBox 8"/>
          <p:cNvSpPr txBox="1"/>
          <p:nvPr/>
        </p:nvSpPr>
        <p:spPr>
          <a:xfrm>
            <a:off x="2166937" y="4719056"/>
            <a:ext cx="2590800" cy="923330"/>
          </a:xfrm>
          <a:prstGeom prst="rect">
            <a:avLst/>
          </a:prstGeom>
          <a:noFill/>
        </p:spPr>
        <p:txBody>
          <a:bodyPr wrap="square" rtlCol="0">
            <a:spAutoFit/>
          </a:bodyPr>
          <a:lstStyle/>
          <a:p>
            <a:r>
              <a:rPr lang="en-US" dirty="0" smtClean="0"/>
              <a:t>1s</a:t>
            </a:r>
            <a:r>
              <a:rPr lang="en-US" baseline="-25000" dirty="0" smtClean="0"/>
              <a:t>A</a:t>
            </a:r>
            <a:r>
              <a:rPr lang="en-US" dirty="0" smtClean="0"/>
              <a:t> has a positive sign. </a:t>
            </a:r>
          </a:p>
          <a:p>
            <a:r>
              <a:rPr lang="en-US" dirty="0" smtClean="0"/>
              <a:t>The wavefunction has a </a:t>
            </a:r>
          </a:p>
          <a:p>
            <a:r>
              <a:rPr lang="en-US" dirty="0" smtClean="0"/>
              <a:t>positive value here</a:t>
            </a:r>
            <a:endParaRPr lang="en-US" dirty="0"/>
          </a:p>
        </p:txBody>
      </p:sp>
      <p:sp>
        <p:nvSpPr>
          <p:cNvPr id="25" name="TextBox 24"/>
          <p:cNvSpPr txBox="1"/>
          <p:nvPr/>
        </p:nvSpPr>
        <p:spPr>
          <a:xfrm>
            <a:off x="6172200" y="4495800"/>
            <a:ext cx="2590800" cy="923330"/>
          </a:xfrm>
          <a:prstGeom prst="rect">
            <a:avLst/>
          </a:prstGeom>
          <a:noFill/>
        </p:spPr>
        <p:txBody>
          <a:bodyPr wrap="square" rtlCol="0">
            <a:spAutoFit/>
          </a:bodyPr>
          <a:lstStyle/>
          <a:p>
            <a:r>
              <a:rPr lang="en-US" dirty="0" smtClean="0"/>
              <a:t>1s</a:t>
            </a:r>
            <a:r>
              <a:rPr lang="en-US" baseline="-25000" dirty="0" smtClean="0"/>
              <a:t>B</a:t>
            </a:r>
            <a:r>
              <a:rPr lang="en-US" dirty="0" smtClean="0"/>
              <a:t> has a negative sign. </a:t>
            </a:r>
          </a:p>
          <a:p>
            <a:r>
              <a:rPr lang="en-US" dirty="0" smtClean="0"/>
              <a:t>The wavefunction has a </a:t>
            </a:r>
          </a:p>
          <a:p>
            <a:r>
              <a:rPr lang="en-US" dirty="0" smtClean="0"/>
              <a:t>negative value here</a:t>
            </a:r>
            <a:endParaRPr lang="en-US" dirty="0"/>
          </a:p>
        </p:txBody>
      </p:sp>
      <p:sp>
        <p:nvSpPr>
          <p:cNvPr id="10" name="Freeform 9"/>
          <p:cNvSpPr/>
          <p:nvPr/>
        </p:nvSpPr>
        <p:spPr>
          <a:xfrm>
            <a:off x="4486275" y="4343400"/>
            <a:ext cx="542925" cy="714375"/>
          </a:xfrm>
          <a:custGeom>
            <a:avLst/>
            <a:gdLst>
              <a:gd name="connsiteX0" fmla="*/ 0 w 542925"/>
              <a:gd name="connsiteY0" fmla="*/ 714375 h 714375"/>
              <a:gd name="connsiteX1" fmla="*/ 285750 w 542925"/>
              <a:gd name="connsiteY1" fmla="*/ 647700 h 714375"/>
              <a:gd name="connsiteX2" fmla="*/ 428625 w 542925"/>
              <a:gd name="connsiteY2" fmla="*/ 457200 h 714375"/>
              <a:gd name="connsiteX3" fmla="*/ 533400 w 542925"/>
              <a:gd name="connsiteY3" fmla="*/ 38100 h 714375"/>
              <a:gd name="connsiteX4" fmla="*/ 533400 w 542925"/>
              <a:gd name="connsiteY4" fmla="*/ 38100 h 714375"/>
              <a:gd name="connsiteX5" fmla="*/ 542925 w 542925"/>
              <a:gd name="connsiteY5"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925" h="714375">
                <a:moveTo>
                  <a:pt x="0" y="714375"/>
                </a:moveTo>
                <a:cubicBezTo>
                  <a:pt x="107156" y="702468"/>
                  <a:pt x="214313" y="690562"/>
                  <a:pt x="285750" y="647700"/>
                </a:cubicBezTo>
                <a:cubicBezTo>
                  <a:pt x="357187" y="604838"/>
                  <a:pt x="387350" y="558800"/>
                  <a:pt x="428625" y="457200"/>
                </a:cubicBezTo>
                <a:cubicBezTo>
                  <a:pt x="469900" y="355600"/>
                  <a:pt x="533400" y="38100"/>
                  <a:pt x="533400" y="38100"/>
                </a:cubicBezTo>
                <a:lnTo>
                  <a:pt x="533400" y="38100"/>
                </a:lnTo>
                <a:lnTo>
                  <a:pt x="542925" y="0"/>
                </a:lnTo>
              </a:path>
            </a:pathLst>
          </a:custGeom>
          <a:noFill/>
          <a:ln>
            <a:solidFill>
              <a:srgbClr val="C0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flipH="1">
            <a:off x="5638800" y="4343400"/>
            <a:ext cx="533400" cy="714375"/>
          </a:xfrm>
          <a:custGeom>
            <a:avLst/>
            <a:gdLst>
              <a:gd name="connsiteX0" fmla="*/ 0 w 542925"/>
              <a:gd name="connsiteY0" fmla="*/ 714375 h 714375"/>
              <a:gd name="connsiteX1" fmla="*/ 285750 w 542925"/>
              <a:gd name="connsiteY1" fmla="*/ 647700 h 714375"/>
              <a:gd name="connsiteX2" fmla="*/ 428625 w 542925"/>
              <a:gd name="connsiteY2" fmla="*/ 457200 h 714375"/>
              <a:gd name="connsiteX3" fmla="*/ 533400 w 542925"/>
              <a:gd name="connsiteY3" fmla="*/ 38100 h 714375"/>
              <a:gd name="connsiteX4" fmla="*/ 533400 w 542925"/>
              <a:gd name="connsiteY4" fmla="*/ 38100 h 714375"/>
              <a:gd name="connsiteX5" fmla="*/ 542925 w 542925"/>
              <a:gd name="connsiteY5"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925" h="714375">
                <a:moveTo>
                  <a:pt x="0" y="714375"/>
                </a:moveTo>
                <a:cubicBezTo>
                  <a:pt x="107156" y="702468"/>
                  <a:pt x="214313" y="690562"/>
                  <a:pt x="285750" y="647700"/>
                </a:cubicBezTo>
                <a:cubicBezTo>
                  <a:pt x="357187" y="604838"/>
                  <a:pt x="387350" y="558800"/>
                  <a:pt x="428625" y="457200"/>
                </a:cubicBezTo>
                <a:cubicBezTo>
                  <a:pt x="469900" y="355600"/>
                  <a:pt x="533400" y="38100"/>
                  <a:pt x="533400" y="38100"/>
                </a:cubicBezTo>
                <a:lnTo>
                  <a:pt x="533400" y="38100"/>
                </a:lnTo>
                <a:lnTo>
                  <a:pt x="542925" y="0"/>
                </a:lnTo>
              </a:path>
            </a:pathLst>
          </a:custGeom>
          <a:noFill/>
          <a:ln>
            <a:solidFill>
              <a:srgbClr val="C0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656347" y="5657671"/>
            <a:ext cx="6934200" cy="1200329"/>
          </a:xfrm>
          <a:prstGeom prst="rect">
            <a:avLst/>
          </a:prstGeom>
          <a:noFill/>
        </p:spPr>
        <p:txBody>
          <a:bodyPr wrap="square" rtlCol="0">
            <a:spAutoFit/>
          </a:bodyPr>
          <a:lstStyle/>
          <a:p>
            <a:r>
              <a:rPr lang="en-US" dirty="0" smtClean="0"/>
              <a:t>Where the wavefunction changes sign is called a </a:t>
            </a:r>
            <a:r>
              <a:rPr lang="en-US" u="sng" dirty="0" smtClean="0">
                <a:solidFill>
                  <a:srgbClr val="CC0000"/>
                </a:solidFill>
              </a:rPr>
              <a:t>node</a:t>
            </a:r>
            <a:r>
              <a:rPr lang="en-US" dirty="0" smtClean="0"/>
              <a:t> – in this case, it is a planar nodal surface.  This depletes electron density between the two nuclei, causing nuclear-repulsion to increase.  This makes this an </a:t>
            </a:r>
            <a:r>
              <a:rPr lang="en-US" u="sng" dirty="0" smtClean="0">
                <a:solidFill>
                  <a:srgbClr val="CC0000"/>
                </a:solidFill>
              </a:rPr>
              <a:t>antibonding orbital</a:t>
            </a:r>
            <a:r>
              <a:rPr lang="en-US" dirty="0" smtClean="0">
                <a:solidFill>
                  <a:srgbClr val="CC0000"/>
                </a:solidFill>
              </a:rPr>
              <a:t>.</a:t>
            </a:r>
            <a:endParaRPr lang="en-US" dirty="0">
              <a:solidFill>
                <a:srgbClr val="CC0000"/>
              </a:solidFill>
            </a:endParaRPr>
          </a:p>
        </p:txBody>
      </p:sp>
      <p:sp>
        <p:nvSpPr>
          <p:cNvPr id="11" name="Freeform 10"/>
          <p:cNvSpPr/>
          <p:nvPr/>
        </p:nvSpPr>
        <p:spPr>
          <a:xfrm>
            <a:off x="5238750" y="4314825"/>
            <a:ext cx="190600" cy="1419225"/>
          </a:xfrm>
          <a:custGeom>
            <a:avLst/>
            <a:gdLst>
              <a:gd name="connsiteX0" fmla="*/ 0 w 190600"/>
              <a:gd name="connsiteY0" fmla="*/ 1419225 h 1419225"/>
              <a:gd name="connsiteX1" fmla="*/ 142875 w 190600"/>
              <a:gd name="connsiteY1" fmla="*/ 1285875 h 1419225"/>
              <a:gd name="connsiteX2" fmla="*/ 190500 w 190600"/>
              <a:gd name="connsiteY2" fmla="*/ 1019175 h 1419225"/>
              <a:gd name="connsiteX3" fmla="*/ 152400 w 190600"/>
              <a:gd name="connsiteY3" fmla="*/ 695325 h 1419225"/>
              <a:gd name="connsiteX4" fmla="*/ 57150 w 190600"/>
              <a:gd name="connsiteY4" fmla="*/ 409575 h 1419225"/>
              <a:gd name="connsiteX5" fmla="*/ 95250 w 190600"/>
              <a:gd name="connsiteY5" fmla="*/ 0 h 1419225"/>
              <a:gd name="connsiteX6" fmla="*/ 95250 w 190600"/>
              <a:gd name="connsiteY6" fmla="*/ 0 h 1419225"/>
              <a:gd name="connsiteX7" fmla="*/ 95250 w 190600"/>
              <a:gd name="connsiteY7" fmla="*/ 0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600" h="1419225">
                <a:moveTo>
                  <a:pt x="0" y="1419225"/>
                </a:moveTo>
                <a:cubicBezTo>
                  <a:pt x="55562" y="1385887"/>
                  <a:pt x="111125" y="1352550"/>
                  <a:pt x="142875" y="1285875"/>
                </a:cubicBezTo>
                <a:cubicBezTo>
                  <a:pt x="174625" y="1219200"/>
                  <a:pt x="188913" y="1117600"/>
                  <a:pt x="190500" y="1019175"/>
                </a:cubicBezTo>
                <a:cubicBezTo>
                  <a:pt x="192088" y="920750"/>
                  <a:pt x="174625" y="796925"/>
                  <a:pt x="152400" y="695325"/>
                </a:cubicBezTo>
                <a:cubicBezTo>
                  <a:pt x="130175" y="593725"/>
                  <a:pt x="66675" y="525462"/>
                  <a:pt x="57150" y="409575"/>
                </a:cubicBezTo>
                <a:cubicBezTo>
                  <a:pt x="47625" y="293687"/>
                  <a:pt x="95250" y="0"/>
                  <a:pt x="95250" y="0"/>
                </a:cubicBezTo>
                <a:lnTo>
                  <a:pt x="95250" y="0"/>
                </a:lnTo>
                <a:lnTo>
                  <a:pt x="95250" y="0"/>
                </a:lnTo>
              </a:path>
            </a:pathLst>
          </a:custGeom>
          <a:noFill/>
          <a:ln>
            <a:solidFill>
              <a:srgbClr val="C0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7629525" y="2751848"/>
            <a:ext cx="1219200" cy="1763218"/>
            <a:chOff x="7924800" y="4889841"/>
            <a:chExt cx="1219200" cy="1763218"/>
          </a:xfrm>
        </p:grpSpPr>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28553" r="24918"/>
            <a:stretch/>
          </p:blipFill>
          <p:spPr>
            <a:xfrm>
              <a:off x="8039100" y="5413061"/>
              <a:ext cx="990600" cy="1239998"/>
            </a:xfrm>
            <a:prstGeom prst="rect">
              <a:avLst/>
            </a:prstGeom>
          </p:spPr>
        </p:pic>
        <mc:AlternateContent xmlns:mc="http://schemas.openxmlformats.org/markup-compatibility/2006" xmlns:a14="http://schemas.microsoft.com/office/drawing/2010/main">
          <mc:Choice Requires="a14">
            <p:sp>
              <p:nvSpPr>
                <p:cNvPr id="15" name="TextBox 14"/>
                <p:cNvSpPr txBox="1"/>
                <p:nvPr/>
              </p:nvSpPr>
              <p:spPr>
                <a:xfrm>
                  <a:off x="7924800" y="4889841"/>
                  <a:ext cx="1219200" cy="738664"/>
                </a:xfrm>
                <a:prstGeom prst="rect">
                  <a:avLst/>
                </a:prstGeom>
                <a:noFill/>
              </p:spPr>
              <p:txBody>
                <a:bodyPr wrap="square" rtlCol="0">
                  <a:spAutoFit/>
                </a:bodyPr>
                <a:lstStyle/>
                <a:p>
                  <a:r>
                    <a:rPr lang="en-US" sz="1400" u="sng" dirty="0" smtClean="0"/>
                    <a:t>Looking down the axis</a:t>
                  </a:r>
                  <a:r>
                    <a:rPr lang="en-US" sz="1400" dirty="0" smtClean="0"/>
                    <a:t>: Still a </a:t>
                  </a:r>
                  <a14:m>
                    <m:oMath xmlns:m="http://schemas.openxmlformats.org/officeDocument/2006/math">
                      <m:r>
                        <m:rPr>
                          <m:sty m:val="p"/>
                        </m:rPr>
                        <a:rPr lang="el-GR" sz="1400" i="1">
                          <a:latin typeface="Cambria Math"/>
                          <a:ea typeface="Cambria Math"/>
                          <a:cs typeface="Times New Roman"/>
                        </a:rPr>
                        <m:t>σ</m:t>
                      </m:r>
                      <m:r>
                        <a:rPr lang="el-GR" sz="1400" i="1">
                          <a:latin typeface="Cambria Math"/>
                          <a:ea typeface="Cambria Math"/>
                          <a:cs typeface="Times New Roman"/>
                        </a:rPr>
                        <m:t> </m:t>
                      </m:r>
                    </m:oMath>
                  </a14:m>
                  <a:r>
                    <a:rPr lang="en-US" sz="1400" dirty="0" smtClean="0"/>
                    <a:t>orbital</a:t>
                  </a:r>
                  <a:endParaRPr lang="en-US" sz="1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7924800" y="4889841"/>
                  <a:ext cx="1219200" cy="738664"/>
                </a:xfrm>
                <a:prstGeom prst="rect">
                  <a:avLst/>
                </a:prstGeom>
                <a:blipFill rotWithShape="1">
                  <a:blip r:embed="rId6"/>
                  <a:stretch>
                    <a:fillRect l="-1500" t="-820" r="-4500" b="-655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 name="Rectangle 6"/>
              <p:cNvSpPr/>
              <p:nvPr/>
            </p:nvSpPr>
            <p:spPr>
              <a:xfrm>
                <a:off x="533400" y="3505200"/>
                <a:ext cx="3952875" cy="1200329"/>
              </a:xfrm>
              <a:prstGeom prst="rect">
                <a:avLst/>
              </a:prstGeom>
            </p:spPr>
            <p:txBody>
              <a:bodyPr wrap="square">
                <a:spAutoFit/>
              </a:bodyPr>
              <a:lstStyle/>
              <a:p>
                <a:r>
                  <a:rPr lang="en-US" dirty="0" smtClean="0"/>
                  <a:t>Pictorially, the </a:t>
                </a:r>
                <a14:m>
                  <m:oMath xmlns:m="http://schemas.openxmlformats.org/officeDocument/2006/math">
                    <m:sSub>
                      <m:sSubPr>
                        <m:ctrlPr>
                          <a:rPr lang="en-US" i="1">
                            <a:latin typeface="Cambria Math"/>
                            <a:ea typeface="Cambria Math"/>
                            <a:cs typeface="Times New Roman"/>
                          </a:rPr>
                        </m:ctrlPr>
                      </m:sSubPr>
                      <m:e>
                        <m:r>
                          <a:rPr lang="en-US" i="1">
                            <a:latin typeface="Cambria Math"/>
                            <a:ea typeface="Cambria Math"/>
                            <a:cs typeface="Times New Roman"/>
                          </a:rPr>
                          <m:t>1</m:t>
                        </m:r>
                        <m:r>
                          <m:rPr>
                            <m:sty m:val="p"/>
                          </m:rPr>
                          <a:rPr lang="el-GR" i="1">
                            <a:latin typeface="Cambria Math"/>
                            <a:ea typeface="Cambria Math"/>
                            <a:cs typeface="Times New Roman"/>
                          </a:rPr>
                          <m:t>σ</m:t>
                        </m:r>
                      </m:e>
                      <m:sub>
                        <m:r>
                          <a:rPr lang="en-US" i="1">
                            <a:latin typeface="Cambria Math"/>
                            <a:ea typeface="Cambria Math"/>
                            <a:cs typeface="Times New Roman"/>
                          </a:rPr>
                          <m:t>𝑢</m:t>
                        </m:r>
                      </m:sub>
                    </m:sSub>
                  </m:oMath>
                </a14:m>
                <a:r>
                  <a:rPr lang="en-US" dirty="0" smtClean="0"/>
                  <a:t> orbital looks like this:</a:t>
                </a:r>
              </a:p>
              <a:p>
                <a:r>
                  <a:rPr lang="en-US" dirty="0" smtClean="0"/>
                  <a:t>(Here different colors correspond to the different signs of the wavefunction; one color is positive, the other negative)</a:t>
                </a:r>
              </a:p>
            </p:txBody>
          </p:sp>
        </mc:Choice>
        <mc:Fallback xmlns="">
          <p:sp>
            <p:nvSpPr>
              <p:cNvPr id="7" name="Rectangle 6"/>
              <p:cNvSpPr>
                <a:spLocks noRot="1" noChangeAspect="1" noMove="1" noResize="1" noEditPoints="1" noAdjustHandles="1" noChangeArrowheads="1" noChangeShapeType="1" noTextEdit="1"/>
              </p:cNvSpPr>
              <p:nvPr/>
            </p:nvSpPr>
            <p:spPr>
              <a:xfrm>
                <a:off x="533400" y="3505200"/>
                <a:ext cx="3952875" cy="1200329"/>
              </a:xfrm>
              <a:prstGeom prst="rect">
                <a:avLst/>
              </a:prstGeom>
              <a:blipFill rotWithShape="1">
                <a:blip r:embed="rId7"/>
                <a:stretch>
                  <a:fillRect l="-1389" t="-2538" r="-1235" b="-7107"/>
                </a:stretch>
              </a:blipFill>
            </p:spPr>
            <p:txBody>
              <a:bodyPr/>
              <a:lstStyle/>
              <a:p>
                <a:r>
                  <a:rPr lang="en-US">
                    <a:noFill/>
                  </a:rPr>
                  <a:t> </a:t>
                </a:r>
              </a:p>
            </p:txBody>
          </p:sp>
        </mc:Fallback>
      </mc:AlternateContent>
    </p:spTree>
    <p:extLst>
      <p:ext uri="{BB962C8B-B14F-4D97-AF65-F5344CB8AC3E}">
        <p14:creationId xmlns:p14="http://schemas.microsoft.com/office/powerpoint/2010/main" val="796694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C0000"/>
                </a:solidFill>
              </a:rPr>
              <a:t>Molecular orbital diagram for H</a:t>
            </a:r>
            <a:r>
              <a:rPr lang="en-US" baseline="-25000" dirty="0" smtClean="0">
                <a:solidFill>
                  <a:srgbClr val="CC0000"/>
                </a:solidFill>
              </a:rPr>
              <a:t>2</a:t>
            </a:r>
            <a:endParaRPr lang="en-US" baseline="-25000" dirty="0">
              <a:solidFill>
                <a:srgbClr val="CC0000"/>
              </a:solidFill>
            </a:endParaRPr>
          </a:p>
        </p:txBody>
      </p:sp>
      <p:cxnSp>
        <p:nvCxnSpPr>
          <p:cNvPr id="4" name="Straight Arrow Connector 3"/>
          <p:cNvCxnSpPr/>
          <p:nvPr/>
        </p:nvCxnSpPr>
        <p:spPr>
          <a:xfrm flipV="1">
            <a:off x="762000" y="1600200"/>
            <a:ext cx="0" cy="449580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29590" y="1230868"/>
            <a:ext cx="1522020" cy="369332"/>
          </a:xfrm>
          <a:prstGeom prst="rect">
            <a:avLst/>
          </a:prstGeom>
          <a:noFill/>
        </p:spPr>
        <p:txBody>
          <a:bodyPr wrap="none" rtlCol="0">
            <a:spAutoFit/>
          </a:bodyPr>
          <a:lstStyle/>
          <a:p>
            <a:r>
              <a:rPr lang="en-US" dirty="0" smtClean="0"/>
              <a:t>Orbital Energy</a:t>
            </a:r>
            <a:endParaRPr lang="en-US" dirty="0"/>
          </a:p>
        </p:txBody>
      </p:sp>
      <p:cxnSp>
        <p:nvCxnSpPr>
          <p:cNvPr id="7" name="Straight Connector 6"/>
          <p:cNvCxnSpPr/>
          <p:nvPr/>
        </p:nvCxnSpPr>
        <p:spPr>
          <a:xfrm>
            <a:off x="1466850" y="4038600"/>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4000" y="4038600"/>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71600" y="5334000"/>
            <a:ext cx="1371600" cy="369332"/>
          </a:xfrm>
          <a:prstGeom prst="rect">
            <a:avLst/>
          </a:prstGeom>
          <a:noFill/>
        </p:spPr>
        <p:txBody>
          <a:bodyPr wrap="square" rtlCol="0">
            <a:spAutoFit/>
          </a:bodyPr>
          <a:lstStyle/>
          <a:p>
            <a:r>
              <a:rPr lang="en-US" dirty="0" smtClean="0"/>
              <a:t>H atom A</a:t>
            </a:r>
            <a:endParaRPr lang="en-US" dirty="0"/>
          </a:p>
        </p:txBody>
      </p:sp>
      <p:sp>
        <p:nvSpPr>
          <p:cNvPr id="10" name="TextBox 9"/>
          <p:cNvSpPr txBox="1"/>
          <p:nvPr/>
        </p:nvSpPr>
        <p:spPr>
          <a:xfrm>
            <a:off x="5305425" y="5343525"/>
            <a:ext cx="1371600" cy="369332"/>
          </a:xfrm>
          <a:prstGeom prst="rect">
            <a:avLst/>
          </a:prstGeom>
          <a:noFill/>
        </p:spPr>
        <p:txBody>
          <a:bodyPr wrap="square" rtlCol="0">
            <a:spAutoFit/>
          </a:bodyPr>
          <a:lstStyle/>
          <a:p>
            <a:r>
              <a:rPr lang="en-US" dirty="0" smtClean="0"/>
              <a:t>H atom B</a:t>
            </a:r>
            <a:endParaRPr lang="en-US" dirty="0"/>
          </a:p>
        </p:txBody>
      </p:sp>
      <p:sp>
        <p:nvSpPr>
          <p:cNvPr id="11" name="TextBox 10"/>
          <p:cNvSpPr txBox="1"/>
          <p:nvPr/>
        </p:nvSpPr>
        <p:spPr>
          <a:xfrm>
            <a:off x="838200" y="3848100"/>
            <a:ext cx="533400" cy="369332"/>
          </a:xfrm>
          <a:prstGeom prst="rect">
            <a:avLst/>
          </a:prstGeom>
          <a:noFill/>
        </p:spPr>
        <p:txBody>
          <a:bodyPr wrap="square" rtlCol="0">
            <a:spAutoFit/>
          </a:bodyPr>
          <a:lstStyle/>
          <a:p>
            <a:r>
              <a:rPr lang="en-US" dirty="0" smtClean="0"/>
              <a:t>1s</a:t>
            </a:r>
            <a:r>
              <a:rPr lang="en-US" baseline="-25000" dirty="0" smtClean="0"/>
              <a:t>A</a:t>
            </a:r>
            <a:endParaRPr lang="en-US" baseline="-25000" dirty="0"/>
          </a:p>
        </p:txBody>
      </p:sp>
      <p:sp>
        <p:nvSpPr>
          <p:cNvPr id="12" name="TextBox 11"/>
          <p:cNvSpPr txBox="1"/>
          <p:nvPr/>
        </p:nvSpPr>
        <p:spPr>
          <a:xfrm>
            <a:off x="6324600" y="3867150"/>
            <a:ext cx="533400" cy="369332"/>
          </a:xfrm>
          <a:prstGeom prst="rect">
            <a:avLst/>
          </a:prstGeom>
          <a:noFill/>
        </p:spPr>
        <p:txBody>
          <a:bodyPr wrap="square" rtlCol="0">
            <a:spAutoFit/>
          </a:bodyPr>
          <a:lstStyle/>
          <a:p>
            <a:r>
              <a:rPr lang="en-US" dirty="0" smtClean="0"/>
              <a:t>1s</a:t>
            </a:r>
            <a:r>
              <a:rPr lang="en-US" baseline="-25000" dirty="0" smtClean="0"/>
              <a:t>B</a:t>
            </a:r>
            <a:endParaRPr lang="en-US" baseline="-25000" dirty="0"/>
          </a:p>
        </p:txBody>
      </p:sp>
      <p:cxnSp>
        <p:nvCxnSpPr>
          <p:cNvPr id="14" name="Straight Connector 13"/>
          <p:cNvCxnSpPr/>
          <p:nvPr/>
        </p:nvCxnSpPr>
        <p:spPr>
          <a:xfrm>
            <a:off x="3429000" y="4800600"/>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381250" y="4051816"/>
            <a:ext cx="1047750" cy="748784"/>
          </a:xfrm>
          <a:prstGeom prst="line">
            <a:avLst/>
          </a:prstGeom>
          <a:ln w="25400">
            <a:solidFill>
              <a:srgbClr val="CC0000"/>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381250" y="2819400"/>
            <a:ext cx="1047750" cy="1213366"/>
          </a:xfrm>
          <a:prstGeom prst="line">
            <a:avLst/>
          </a:prstGeom>
          <a:ln w="25400">
            <a:solidFill>
              <a:srgbClr val="CC0000"/>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343400" y="4032766"/>
            <a:ext cx="990600" cy="767834"/>
          </a:xfrm>
          <a:prstGeom prst="line">
            <a:avLst/>
          </a:prstGeom>
          <a:ln w="25400">
            <a:solidFill>
              <a:srgbClr val="CC0000"/>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343400" y="2819400"/>
            <a:ext cx="990600" cy="1219200"/>
          </a:xfrm>
          <a:prstGeom prst="line">
            <a:avLst/>
          </a:prstGeom>
          <a:ln w="25400">
            <a:solidFill>
              <a:srgbClr val="CC0000"/>
            </a:solidFill>
            <a:prstDash val="sysDot"/>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564856" y="4631293"/>
            <a:ext cx="1881187" cy="369332"/>
          </a:xfrm>
          <a:prstGeom prst="rect">
            <a:avLst/>
          </a:prstGeom>
          <a:noFill/>
        </p:spPr>
        <p:txBody>
          <a:bodyPr wrap="square" rtlCol="0">
            <a:spAutoFit/>
          </a:bodyPr>
          <a:lstStyle/>
          <a:p>
            <a:r>
              <a:rPr lang="en-US" dirty="0" smtClean="0"/>
              <a:t>1</a:t>
            </a:r>
            <a:r>
              <a:rPr lang="el-GR" dirty="0" smtClean="0"/>
              <a:t>σ</a:t>
            </a:r>
            <a:r>
              <a:rPr lang="en-US" baseline="-25000" dirty="0" smtClean="0"/>
              <a:t>g</a:t>
            </a:r>
            <a:r>
              <a:rPr lang="en-US" dirty="0"/>
              <a:t> - </a:t>
            </a:r>
            <a:r>
              <a:rPr lang="en-US" dirty="0" smtClean="0"/>
              <a:t>bonding</a:t>
            </a:r>
            <a:endParaRPr lang="en-US" baseline="-25000" dirty="0"/>
          </a:p>
        </p:txBody>
      </p:sp>
      <p:sp>
        <p:nvSpPr>
          <p:cNvPr id="27" name="TextBox 26"/>
          <p:cNvSpPr txBox="1"/>
          <p:nvPr/>
        </p:nvSpPr>
        <p:spPr>
          <a:xfrm>
            <a:off x="4564856" y="2634734"/>
            <a:ext cx="1890712" cy="646331"/>
          </a:xfrm>
          <a:prstGeom prst="rect">
            <a:avLst/>
          </a:prstGeom>
          <a:noFill/>
        </p:spPr>
        <p:txBody>
          <a:bodyPr wrap="square" rtlCol="0">
            <a:spAutoFit/>
          </a:bodyPr>
          <a:lstStyle/>
          <a:p>
            <a:r>
              <a:rPr lang="en-US" dirty="0" smtClean="0"/>
              <a:t>1</a:t>
            </a:r>
            <a:r>
              <a:rPr lang="el-GR" dirty="0" smtClean="0"/>
              <a:t>σ</a:t>
            </a:r>
            <a:r>
              <a:rPr lang="en-US" baseline="-25000" dirty="0" smtClean="0"/>
              <a:t>u</a:t>
            </a:r>
            <a:r>
              <a:rPr lang="en-US" dirty="0" smtClean="0"/>
              <a:t> – antibonding</a:t>
            </a:r>
          </a:p>
          <a:p>
            <a:r>
              <a:rPr lang="en-US" dirty="0" smtClean="0"/>
              <a:t>   (empty in H</a:t>
            </a:r>
            <a:r>
              <a:rPr lang="en-US" baseline="-25000" dirty="0" smtClean="0"/>
              <a:t>2</a:t>
            </a:r>
            <a:r>
              <a:rPr lang="en-US" dirty="0" smtClean="0"/>
              <a:t>)</a:t>
            </a:r>
            <a:endParaRPr lang="en-US" dirty="0"/>
          </a:p>
        </p:txBody>
      </p:sp>
      <p:sp>
        <p:nvSpPr>
          <p:cNvPr id="30" name="TextBox 29"/>
          <p:cNvSpPr txBox="1"/>
          <p:nvPr/>
        </p:nvSpPr>
        <p:spPr>
          <a:xfrm>
            <a:off x="3678451" y="4416683"/>
            <a:ext cx="415498" cy="369332"/>
          </a:xfrm>
          <a:prstGeom prst="rect">
            <a:avLst/>
          </a:prstGeom>
          <a:noFill/>
        </p:spPr>
        <p:txBody>
          <a:bodyPr wrap="none" rtlCol="0">
            <a:spAutoFit/>
          </a:bodyPr>
          <a:lstStyle/>
          <a:p>
            <a:r>
              <a:rPr lang="en-US" b="1" dirty="0" smtClean="0">
                <a:solidFill>
                  <a:srgbClr val="CC0000"/>
                </a:solidFill>
                <a:latin typeface="Times New Roman"/>
                <a:cs typeface="Times New Roman"/>
              </a:rPr>
              <a:t>↑↓</a:t>
            </a:r>
            <a:endParaRPr lang="en-US" b="1" dirty="0">
              <a:solidFill>
                <a:srgbClr val="CC0000"/>
              </a:solidFill>
            </a:endParaRPr>
          </a:p>
        </p:txBody>
      </p:sp>
      <p:sp>
        <p:nvSpPr>
          <p:cNvPr id="32" name="TextBox 31"/>
          <p:cNvSpPr txBox="1"/>
          <p:nvPr/>
        </p:nvSpPr>
        <p:spPr>
          <a:xfrm>
            <a:off x="5641159" y="3669268"/>
            <a:ext cx="300082" cy="369332"/>
          </a:xfrm>
          <a:prstGeom prst="rect">
            <a:avLst/>
          </a:prstGeom>
          <a:noFill/>
        </p:spPr>
        <p:txBody>
          <a:bodyPr wrap="none" rtlCol="0">
            <a:spAutoFit/>
          </a:bodyPr>
          <a:lstStyle/>
          <a:p>
            <a:r>
              <a:rPr lang="en-US" b="1" dirty="0" smtClean="0">
                <a:solidFill>
                  <a:srgbClr val="CC0000"/>
                </a:solidFill>
                <a:latin typeface="Times New Roman"/>
                <a:cs typeface="Times New Roman"/>
              </a:rPr>
              <a:t>↑</a:t>
            </a:r>
            <a:endParaRPr lang="en-US" b="1" dirty="0">
              <a:solidFill>
                <a:srgbClr val="CC0000"/>
              </a:solidFill>
            </a:endParaRPr>
          </a:p>
        </p:txBody>
      </p:sp>
      <p:sp>
        <p:nvSpPr>
          <p:cNvPr id="33" name="TextBox 32"/>
          <p:cNvSpPr txBox="1"/>
          <p:nvPr/>
        </p:nvSpPr>
        <p:spPr>
          <a:xfrm>
            <a:off x="1743926" y="3663434"/>
            <a:ext cx="300082" cy="369332"/>
          </a:xfrm>
          <a:prstGeom prst="rect">
            <a:avLst/>
          </a:prstGeom>
          <a:noFill/>
        </p:spPr>
        <p:txBody>
          <a:bodyPr wrap="none" rtlCol="0">
            <a:spAutoFit/>
          </a:bodyPr>
          <a:lstStyle/>
          <a:p>
            <a:r>
              <a:rPr lang="en-US" b="1" dirty="0" smtClean="0">
                <a:solidFill>
                  <a:srgbClr val="CC0000"/>
                </a:solidFill>
                <a:latin typeface="Times New Roman"/>
                <a:cs typeface="Times New Roman"/>
              </a:rPr>
              <a:t>↑</a:t>
            </a:r>
            <a:endParaRPr lang="en-US" b="1" dirty="0">
              <a:solidFill>
                <a:srgbClr val="CC0000"/>
              </a:solidFill>
            </a:endParaRPr>
          </a:p>
        </p:txBody>
      </p:sp>
      <p:sp>
        <p:nvSpPr>
          <p:cNvPr id="34" name="TextBox 33"/>
          <p:cNvSpPr txBox="1"/>
          <p:nvPr/>
        </p:nvSpPr>
        <p:spPr>
          <a:xfrm>
            <a:off x="876300" y="5917168"/>
            <a:ext cx="8115300" cy="923330"/>
          </a:xfrm>
          <a:prstGeom prst="rect">
            <a:avLst/>
          </a:prstGeom>
          <a:noFill/>
        </p:spPr>
        <p:txBody>
          <a:bodyPr wrap="square" rtlCol="0">
            <a:spAutoFit/>
          </a:bodyPr>
          <a:lstStyle/>
          <a:p>
            <a:r>
              <a:rPr lang="en-US" dirty="0" smtClean="0"/>
              <a:t>The </a:t>
            </a:r>
            <a:r>
              <a:rPr lang="en-US" u="sng" dirty="0" smtClean="0">
                <a:solidFill>
                  <a:srgbClr val="C00000"/>
                </a:solidFill>
              </a:rPr>
              <a:t>Bond Order</a:t>
            </a:r>
            <a:r>
              <a:rPr lang="en-US" dirty="0" smtClean="0">
                <a:solidFill>
                  <a:srgbClr val="C00000"/>
                </a:solidFill>
              </a:rPr>
              <a:t> </a:t>
            </a:r>
            <a:r>
              <a:rPr lang="en-US" dirty="0" smtClean="0"/>
              <a:t>(B.O.) is defined as </a:t>
            </a:r>
          </a:p>
          <a:p>
            <a:r>
              <a:rPr lang="en-US" dirty="0" smtClean="0"/>
              <a:t>B.O.=[(# of electrons in bonding orbitals) – (# of electrons in antibonding orbitals)]/2</a:t>
            </a:r>
          </a:p>
          <a:p>
            <a:r>
              <a:rPr lang="en-US" dirty="0" smtClean="0"/>
              <a:t>B.O. = [2-0]/2 = 1 for H</a:t>
            </a:r>
            <a:r>
              <a:rPr lang="en-US" baseline="-25000" dirty="0" smtClean="0"/>
              <a:t>2</a:t>
            </a:r>
            <a:r>
              <a:rPr lang="en-US" dirty="0" smtClean="0"/>
              <a:t>.  </a:t>
            </a:r>
            <a:r>
              <a:rPr lang="en-US" dirty="0" smtClean="0">
                <a:solidFill>
                  <a:srgbClr val="C00000"/>
                </a:solidFill>
              </a:rPr>
              <a:t>H</a:t>
            </a:r>
            <a:r>
              <a:rPr lang="en-US" baseline="-25000" dirty="0" smtClean="0">
                <a:solidFill>
                  <a:srgbClr val="C00000"/>
                </a:solidFill>
              </a:rPr>
              <a:t>2</a:t>
            </a:r>
            <a:r>
              <a:rPr lang="en-US" dirty="0" smtClean="0">
                <a:solidFill>
                  <a:srgbClr val="C00000"/>
                </a:solidFill>
              </a:rPr>
              <a:t> has a single bond</a:t>
            </a:r>
            <a:r>
              <a:rPr lang="en-US" dirty="0" smtClean="0"/>
              <a:t>. </a:t>
            </a:r>
            <a:endParaRPr lang="en-US" dirty="0"/>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1253" y="2823091"/>
            <a:ext cx="989894" cy="580099"/>
          </a:xfrm>
          <a:prstGeom prst="rect">
            <a:avLst/>
          </a:prstGeom>
        </p:spPr>
      </p:pic>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3540241" y="4852322"/>
            <a:ext cx="691917" cy="405478"/>
          </a:xfrm>
          <a:prstGeom prst="rect">
            <a:avLst/>
          </a:prstGeom>
        </p:spPr>
      </p:pic>
      <p:cxnSp>
        <p:nvCxnSpPr>
          <p:cNvPr id="28" name="Straight Connector 27"/>
          <p:cNvCxnSpPr/>
          <p:nvPr/>
        </p:nvCxnSpPr>
        <p:spPr>
          <a:xfrm>
            <a:off x="3428999" y="2819400"/>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287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C0000"/>
                </a:solidFill>
              </a:rPr>
              <a:t>Molecular orbital diagram for He</a:t>
            </a:r>
            <a:r>
              <a:rPr lang="en-US" baseline="-25000" dirty="0" smtClean="0">
                <a:solidFill>
                  <a:srgbClr val="CC0000"/>
                </a:solidFill>
              </a:rPr>
              <a:t>2</a:t>
            </a:r>
            <a:endParaRPr lang="en-US" baseline="-25000" dirty="0">
              <a:solidFill>
                <a:srgbClr val="CC0000"/>
              </a:solidFill>
            </a:endParaRPr>
          </a:p>
        </p:txBody>
      </p:sp>
      <p:cxnSp>
        <p:nvCxnSpPr>
          <p:cNvPr id="4" name="Straight Arrow Connector 3"/>
          <p:cNvCxnSpPr/>
          <p:nvPr/>
        </p:nvCxnSpPr>
        <p:spPr>
          <a:xfrm flipV="1">
            <a:off x="762000" y="1600200"/>
            <a:ext cx="0" cy="449580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29590" y="1230868"/>
            <a:ext cx="1522020" cy="369332"/>
          </a:xfrm>
          <a:prstGeom prst="rect">
            <a:avLst/>
          </a:prstGeom>
          <a:noFill/>
        </p:spPr>
        <p:txBody>
          <a:bodyPr wrap="none" rtlCol="0">
            <a:spAutoFit/>
          </a:bodyPr>
          <a:lstStyle/>
          <a:p>
            <a:r>
              <a:rPr lang="en-US" dirty="0" smtClean="0"/>
              <a:t>Orbital Energy</a:t>
            </a:r>
            <a:endParaRPr lang="en-US" dirty="0"/>
          </a:p>
        </p:txBody>
      </p:sp>
      <p:cxnSp>
        <p:nvCxnSpPr>
          <p:cNvPr id="7" name="Straight Connector 6"/>
          <p:cNvCxnSpPr/>
          <p:nvPr/>
        </p:nvCxnSpPr>
        <p:spPr>
          <a:xfrm>
            <a:off x="1466850" y="4038600"/>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4000" y="4038600"/>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71600" y="5334000"/>
            <a:ext cx="1371600" cy="369332"/>
          </a:xfrm>
          <a:prstGeom prst="rect">
            <a:avLst/>
          </a:prstGeom>
          <a:noFill/>
        </p:spPr>
        <p:txBody>
          <a:bodyPr wrap="square" rtlCol="0">
            <a:spAutoFit/>
          </a:bodyPr>
          <a:lstStyle/>
          <a:p>
            <a:r>
              <a:rPr lang="en-US" dirty="0" smtClean="0"/>
              <a:t>He atom A</a:t>
            </a:r>
            <a:endParaRPr lang="en-US" dirty="0"/>
          </a:p>
        </p:txBody>
      </p:sp>
      <p:sp>
        <p:nvSpPr>
          <p:cNvPr id="10" name="TextBox 9"/>
          <p:cNvSpPr txBox="1"/>
          <p:nvPr/>
        </p:nvSpPr>
        <p:spPr>
          <a:xfrm>
            <a:off x="5305425" y="5343525"/>
            <a:ext cx="1371600" cy="369332"/>
          </a:xfrm>
          <a:prstGeom prst="rect">
            <a:avLst/>
          </a:prstGeom>
          <a:noFill/>
        </p:spPr>
        <p:txBody>
          <a:bodyPr wrap="square" rtlCol="0">
            <a:spAutoFit/>
          </a:bodyPr>
          <a:lstStyle/>
          <a:p>
            <a:r>
              <a:rPr lang="en-US" dirty="0" smtClean="0"/>
              <a:t>He atom B</a:t>
            </a:r>
            <a:endParaRPr lang="en-US" dirty="0"/>
          </a:p>
        </p:txBody>
      </p:sp>
      <p:sp>
        <p:nvSpPr>
          <p:cNvPr id="11" name="TextBox 10"/>
          <p:cNvSpPr txBox="1"/>
          <p:nvPr/>
        </p:nvSpPr>
        <p:spPr>
          <a:xfrm>
            <a:off x="838200" y="3848100"/>
            <a:ext cx="533400" cy="369332"/>
          </a:xfrm>
          <a:prstGeom prst="rect">
            <a:avLst/>
          </a:prstGeom>
          <a:noFill/>
        </p:spPr>
        <p:txBody>
          <a:bodyPr wrap="square" rtlCol="0">
            <a:spAutoFit/>
          </a:bodyPr>
          <a:lstStyle/>
          <a:p>
            <a:r>
              <a:rPr lang="en-US" dirty="0" smtClean="0"/>
              <a:t>1s</a:t>
            </a:r>
            <a:r>
              <a:rPr lang="en-US" baseline="-25000" dirty="0" smtClean="0"/>
              <a:t>A</a:t>
            </a:r>
            <a:endParaRPr lang="en-US" baseline="-25000" dirty="0"/>
          </a:p>
        </p:txBody>
      </p:sp>
      <p:sp>
        <p:nvSpPr>
          <p:cNvPr id="12" name="TextBox 11"/>
          <p:cNvSpPr txBox="1"/>
          <p:nvPr/>
        </p:nvSpPr>
        <p:spPr>
          <a:xfrm>
            <a:off x="6324600" y="3867150"/>
            <a:ext cx="533400" cy="369332"/>
          </a:xfrm>
          <a:prstGeom prst="rect">
            <a:avLst/>
          </a:prstGeom>
          <a:noFill/>
        </p:spPr>
        <p:txBody>
          <a:bodyPr wrap="square" rtlCol="0">
            <a:spAutoFit/>
          </a:bodyPr>
          <a:lstStyle/>
          <a:p>
            <a:r>
              <a:rPr lang="en-US" dirty="0" smtClean="0"/>
              <a:t>1s</a:t>
            </a:r>
            <a:r>
              <a:rPr lang="en-US" baseline="-25000" dirty="0" smtClean="0"/>
              <a:t>B</a:t>
            </a:r>
            <a:endParaRPr lang="en-US" baseline="-25000" dirty="0"/>
          </a:p>
        </p:txBody>
      </p:sp>
      <p:cxnSp>
        <p:nvCxnSpPr>
          <p:cNvPr id="13" name="Straight Connector 12"/>
          <p:cNvCxnSpPr/>
          <p:nvPr/>
        </p:nvCxnSpPr>
        <p:spPr>
          <a:xfrm>
            <a:off x="3429000" y="2819400"/>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429000" y="4800600"/>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381250" y="4051816"/>
            <a:ext cx="1047750" cy="748784"/>
          </a:xfrm>
          <a:prstGeom prst="line">
            <a:avLst/>
          </a:prstGeom>
          <a:ln w="25400">
            <a:solidFill>
              <a:srgbClr val="CC0000"/>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381250" y="2819400"/>
            <a:ext cx="1047750" cy="1213366"/>
          </a:xfrm>
          <a:prstGeom prst="line">
            <a:avLst/>
          </a:prstGeom>
          <a:ln w="25400">
            <a:solidFill>
              <a:srgbClr val="CC0000"/>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343400" y="4032766"/>
            <a:ext cx="990600" cy="767834"/>
          </a:xfrm>
          <a:prstGeom prst="line">
            <a:avLst/>
          </a:prstGeom>
          <a:ln w="25400">
            <a:solidFill>
              <a:srgbClr val="CC0000"/>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343400" y="2819400"/>
            <a:ext cx="990600" cy="1219200"/>
          </a:xfrm>
          <a:prstGeom prst="line">
            <a:avLst/>
          </a:prstGeom>
          <a:ln w="25400">
            <a:solidFill>
              <a:srgbClr val="CC0000"/>
            </a:solidFill>
            <a:prstDash val="sysDot"/>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564856" y="4631293"/>
            <a:ext cx="1881187" cy="369332"/>
          </a:xfrm>
          <a:prstGeom prst="rect">
            <a:avLst/>
          </a:prstGeom>
          <a:noFill/>
        </p:spPr>
        <p:txBody>
          <a:bodyPr wrap="square" rtlCol="0">
            <a:spAutoFit/>
          </a:bodyPr>
          <a:lstStyle/>
          <a:p>
            <a:r>
              <a:rPr lang="en-US" dirty="0" smtClean="0"/>
              <a:t>1</a:t>
            </a:r>
            <a:r>
              <a:rPr lang="el-GR" dirty="0" smtClean="0"/>
              <a:t>σ</a:t>
            </a:r>
            <a:r>
              <a:rPr lang="en-US" baseline="-25000" dirty="0" smtClean="0"/>
              <a:t>g</a:t>
            </a:r>
            <a:r>
              <a:rPr lang="en-US" dirty="0"/>
              <a:t> - </a:t>
            </a:r>
            <a:r>
              <a:rPr lang="en-US" dirty="0" smtClean="0"/>
              <a:t>bonding</a:t>
            </a:r>
            <a:endParaRPr lang="en-US" baseline="-25000" dirty="0"/>
          </a:p>
        </p:txBody>
      </p:sp>
      <p:sp>
        <p:nvSpPr>
          <p:cNvPr id="27" name="TextBox 26"/>
          <p:cNvSpPr txBox="1"/>
          <p:nvPr/>
        </p:nvSpPr>
        <p:spPr>
          <a:xfrm>
            <a:off x="4564856" y="2634734"/>
            <a:ext cx="1890712" cy="369332"/>
          </a:xfrm>
          <a:prstGeom prst="rect">
            <a:avLst/>
          </a:prstGeom>
          <a:noFill/>
        </p:spPr>
        <p:txBody>
          <a:bodyPr wrap="square" rtlCol="0">
            <a:spAutoFit/>
          </a:bodyPr>
          <a:lstStyle/>
          <a:p>
            <a:r>
              <a:rPr lang="en-US" dirty="0" smtClean="0"/>
              <a:t>1</a:t>
            </a:r>
            <a:r>
              <a:rPr lang="el-GR" dirty="0" smtClean="0"/>
              <a:t>σ</a:t>
            </a:r>
            <a:r>
              <a:rPr lang="en-US" baseline="-25000" dirty="0" smtClean="0"/>
              <a:t>u</a:t>
            </a:r>
            <a:r>
              <a:rPr lang="en-US" dirty="0" smtClean="0"/>
              <a:t> - antibonding</a:t>
            </a:r>
            <a:endParaRPr lang="en-US" baseline="-25000" dirty="0"/>
          </a:p>
        </p:txBody>
      </p:sp>
      <p:sp>
        <p:nvSpPr>
          <p:cNvPr id="30" name="TextBox 29"/>
          <p:cNvSpPr txBox="1"/>
          <p:nvPr/>
        </p:nvSpPr>
        <p:spPr>
          <a:xfrm>
            <a:off x="3678451" y="4416683"/>
            <a:ext cx="415498" cy="369332"/>
          </a:xfrm>
          <a:prstGeom prst="rect">
            <a:avLst/>
          </a:prstGeom>
          <a:noFill/>
        </p:spPr>
        <p:txBody>
          <a:bodyPr wrap="none" rtlCol="0">
            <a:spAutoFit/>
          </a:bodyPr>
          <a:lstStyle/>
          <a:p>
            <a:r>
              <a:rPr lang="en-US" b="1" dirty="0" smtClean="0">
                <a:solidFill>
                  <a:srgbClr val="CC0000"/>
                </a:solidFill>
                <a:latin typeface="Times New Roman"/>
                <a:cs typeface="Times New Roman"/>
              </a:rPr>
              <a:t>↑↓</a:t>
            </a:r>
            <a:endParaRPr lang="en-US" b="1" dirty="0">
              <a:solidFill>
                <a:srgbClr val="CC0000"/>
              </a:solidFill>
            </a:endParaRPr>
          </a:p>
        </p:txBody>
      </p:sp>
      <p:sp>
        <p:nvSpPr>
          <p:cNvPr id="31" name="TextBox 30"/>
          <p:cNvSpPr txBox="1"/>
          <p:nvPr/>
        </p:nvSpPr>
        <p:spPr>
          <a:xfrm>
            <a:off x="3678451" y="2450068"/>
            <a:ext cx="415498" cy="369332"/>
          </a:xfrm>
          <a:prstGeom prst="rect">
            <a:avLst/>
          </a:prstGeom>
          <a:noFill/>
        </p:spPr>
        <p:txBody>
          <a:bodyPr wrap="none" rtlCol="0">
            <a:spAutoFit/>
          </a:bodyPr>
          <a:lstStyle/>
          <a:p>
            <a:r>
              <a:rPr lang="en-US" b="1" dirty="0" smtClean="0">
                <a:solidFill>
                  <a:srgbClr val="CC0000"/>
                </a:solidFill>
                <a:latin typeface="Times New Roman"/>
                <a:cs typeface="Times New Roman"/>
              </a:rPr>
              <a:t>↑↓</a:t>
            </a:r>
            <a:endParaRPr lang="en-US" b="1" dirty="0">
              <a:solidFill>
                <a:srgbClr val="CC0000"/>
              </a:solidFill>
            </a:endParaRPr>
          </a:p>
        </p:txBody>
      </p:sp>
      <p:sp>
        <p:nvSpPr>
          <p:cNvPr id="32" name="TextBox 31"/>
          <p:cNvSpPr txBox="1"/>
          <p:nvPr/>
        </p:nvSpPr>
        <p:spPr>
          <a:xfrm>
            <a:off x="5575727" y="3663434"/>
            <a:ext cx="415498" cy="369332"/>
          </a:xfrm>
          <a:prstGeom prst="rect">
            <a:avLst/>
          </a:prstGeom>
          <a:noFill/>
        </p:spPr>
        <p:txBody>
          <a:bodyPr wrap="none" rtlCol="0">
            <a:spAutoFit/>
          </a:bodyPr>
          <a:lstStyle/>
          <a:p>
            <a:r>
              <a:rPr lang="en-US" b="1" dirty="0" smtClean="0">
                <a:solidFill>
                  <a:srgbClr val="CC0000"/>
                </a:solidFill>
                <a:latin typeface="Times New Roman"/>
                <a:cs typeface="Times New Roman"/>
              </a:rPr>
              <a:t>↑↓</a:t>
            </a:r>
            <a:endParaRPr lang="en-US" b="1" dirty="0">
              <a:solidFill>
                <a:srgbClr val="CC0000"/>
              </a:solidFill>
            </a:endParaRPr>
          </a:p>
        </p:txBody>
      </p:sp>
      <p:sp>
        <p:nvSpPr>
          <p:cNvPr id="33" name="TextBox 32"/>
          <p:cNvSpPr txBox="1"/>
          <p:nvPr/>
        </p:nvSpPr>
        <p:spPr>
          <a:xfrm>
            <a:off x="1716301" y="3663434"/>
            <a:ext cx="415498" cy="369332"/>
          </a:xfrm>
          <a:prstGeom prst="rect">
            <a:avLst/>
          </a:prstGeom>
          <a:noFill/>
        </p:spPr>
        <p:txBody>
          <a:bodyPr wrap="none" rtlCol="0">
            <a:spAutoFit/>
          </a:bodyPr>
          <a:lstStyle/>
          <a:p>
            <a:r>
              <a:rPr lang="en-US" b="1" dirty="0" smtClean="0">
                <a:solidFill>
                  <a:srgbClr val="CC0000"/>
                </a:solidFill>
                <a:latin typeface="Times New Roman"/>
                <a:cs typeface="Times New Roman"/>
              </a:rPr>
              <a:t>↑↓</a:t>
            </a:r>
            <a:endParaRPr lang="en-US" b="1" dirty="0">
              <a:solidFill>
                <a:srgbClr val="CC0000"/>
              </a:solidFill>
            </a:endParaRPr>
          </a:p>
        </p:txBody>
      </p:sp>
      <p:sp>
        <p:nvSpPr>
          <p:cNvPr id="34" name="TextBox 33"/>
          <p:cNvSpPr txBox="1"/>
          <p:nvPr/>
        </p:nvSpPr>
        <p:spPr>
          <a:xfrm>
            <a:off x="6934200" y="2514600"/>
            <a:ext cx="1981200" cy="3139321"/>
          </a:xfrm>
          <a:prstGeom prst="rect">
            <a:avLst/>
          </a:prstGeom>
          <a:noFill/>
        </p:spPr>
        <p:txBody>
          <a:bodyPr wrap="square" rtlCol="0">
            <a:spAutoFit/>
          </a:bodyPr>
          <a:lstStyle/>
          <a:p>
            <a:r>
              <a:rPr lang="en-US" dirty="0" smtClean="0"/>
              <a:t>Note: The antibonding orbital goes up in energy more than the bonding orbital goes down!  As a result, there is no net bonding in He</a:t>
            </a:r>
            <a:r>
              <a:rPr lang="en-US" baseline="-25000" dirty="0" smtClean="0"/>
              <a:t>2</a:t>
            </a:r>
            <a:r>
              <a:rPr lang="en-US" dirty="0" smtClean="0"/>
              <a:t>, and helium exists as a monatomic gas.</a:t>
            </a:r>
            <a:endParaRPr lang="en-US" dirty="0"/>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1253" y="2823091"/>
            <a:ext cx="989894" cy="580099"/>
          </a:xfrm>
          <a:prstGeom prst="rect">
            <a:avLst/>
          </a:prstGeom>
        </p:spPr>
      </p:pic>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3540241" y="4852322"/>
            <a:ext cx="691917" cy="405478"/>
          </a:xfrm>
          <a:prstGeom prst="rect">
            <a:avLst/>
          </a:prstGeom>
        </p:spPr>
      </p:pic>
      <p:sp>
        <p:nvSpPr>
          <p:cNvPr id="28" name="TextBox 27"/>
          <p:cNvSpPr txBox="1"/>
          <p:nvPr/>
        </p:nvSpPr>
        <p:spPr>
          <a:xfrm>
            <a:off x="876300" y="5917168"/>
            <a:ext cx="8115300" cy="369332"/>
          </a:xfrm>
          <a:prstGeom prst="rect">
            <a:avLst/>
          </a:prstGeom>
          <a:noFill/>
        </p:spPr>
        <p:txBody>
          <a:bodyPr wrap="square" rtlCol="0">
            <a:spAutoFit/>
          </a:bodyPr>
          <a:lstStyle/>
          <a:p>
            <a:r>
              <a:rPr lang="en-US" dirty="0" smtClean="0"/>
              <a:t>B.O. = [2-2]/2 = 0 for He</a:t>
            </a:r>
            <a:r>
              <a:rPr lang="en-US" baseline="-25000" dirty="0" smtClean="0"/>
              <a:t>2</a:t>
            </a:r>
            <a:r>
              <a:rPr lang="en-US" dirty="0" smtClean="0"/>
              <a:t>.  </a:t>
            </a:r>
            <a:r>
              <a:rPr lang="en-US" dirty="0" smtClean="0">
                <a:solidFill>
                  <a:srgbClr val="C00000"/>
                </a:solidFill>
              </a:rPr>
              <a:t>He</a:t>
            </a:r>
            <a:r>
              <a:rPr lang="en-US" baseline="-25000" dirty="0" smtClean="0">
                <a:solidFill>
                  <a:srgbClr val="C00000"/>
                </a:solidFill>
              </a:rPr>
              <a:t>2</a:t>
            </a:r>
            <a:r>
              <a:rPr lang="en-US" dirty="0" smtClean="0">
                <a:solidFill>
                  <a:srgbClr val="C00000"/>
                </a:solidFill>
              </a:rPr>
              <a:t> is no bond; it is unbound.</a:t>
            </a:r>
            <a:r>
              <a:rPr lang="en-US" dirty="0" smtClean="0"/>
              <a:t> </a:t>
            </a:r>
            <a:endParaRPr lang="en-US" dirty="0"/>
          </a:p>
        </p:txBody>
      </p:sp>
    </p:spTree>
    <p:extLst>
      <p:ext uri="{BB962C8B-B14F-4D97-AF65-F5344CB8AC3E}">
        <p14:creationId xmlns:p14="http://schemas.microsoft.com/office/powerpoint/2010/main" val="1707229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468" y="309503"/>
            <a:ext cx="8581061" cy="1143000"/>
          </a:xfrm>
        </p:spPr>
        <p:txBody>
          <a:bodyPr>
            <a:normAutofit/>
          </a:bodyPr>
          <a:lstStyle/>
          <a:p>
            <a:r>
              <a:rPr lang="en-US" sz="3600" dirty="0" smtClean="0">
                <a:solidFill>
                  <a:srgbClr val="C00000"/>
                </a:solidFill>
                <a:latin typeface="Times New Roman" panose="02020603050405020304" pitchFamily="18" charset="0"/>
                <a:cs typeface="Times New Roman" panose="02020603050405020304" pitchFamily="18" charset="0"/>
              </a:rPr>
              <a:t>A brief note: What does g/u mean?</a:t>
            </a:r>
            <a:endParaRPr lang="en-US" sz="2200" dirty="0"/>
          </a:p>
        </p:txBody>
      </p:sp>
      <p:sp>
        <p:nvSpPr>
          <p:cNvPr id="3" name="TextBox 2"/>
          <p:cNvSpPr txBox="1"/>
          <p:nvPr/>
        </p:nvSpPr>
        <p:spPr>
          <a:xfrm>
            <a:off x="228600" y="1219200"/>
            <a:ext cx="8915400" cy="3847207"/>
          </a:xfrm>
          <a:prstGeom prst="rect">
            <a:avLst/>
          </a:prstGeom>
          <a:noFill/>
        </p:spPr>
        <p:txBody>
          <a:bodyPr wrap="square" rtlCol="0">
            <a:spAutoFit/>
          </a:bodyPr>
          <a:lstStyle/>
          <a:p>
            <a:r>
              <a:rPr lang="en-US" sz="2400" dirty="0" smtClean="0">
                <a:cs typeface="Times New Roman"/>
              </a:rPr>
              <a:t>These crazy subscripts tell whether the wavefunction stays the same when the electron is moved through the center to the opposite side,  changing (x, y, z) to (-x</a:t>
            </a:r>
            <a:r>
              <a:rPr lang="en-US" sz="2400" dirty="0">
                <a:cs typeface="Times New Roman"/>
              </a:rPr>
              <a:t>, </a:t>
            </a:r>
            <a:r>
              <a:rPr lang="en-US" sz="2400" dirty="0" smtClean="0">
                <a:cs typeface="Times New Roman"/>
              </a:rPr>
              <a:t>-y</a:t>
            </a:r>
            <a:r>
              <a:rPr lang="en-US" sz="2400" dirty="0">
                <a:cs typeface="Times New Roman"/>
              </a:rPr>
              <a:t>, </a:t>
            </a:r>
            <a:r>
              <a:rPr lang="en-US" sz="2400" dirty="0" smtClean="0">
                <a:cs typeface="Times New Roman"/>
              </a:rPr>
              <a:t>-z), or if it changes sign.</a:t>
            </a:r>
          </a:p>
          <a:p>
            <a:endParaRPr lang="en-US" sz="2400" dirty="0">
              <a:solidFill>
                <a:srgbClr val="CC0000"/>
              </a:solidFill>
              <a:cs typeface="Times New Roman"/>
            </a:endParaRPr>
          </a:p>
          <a:p>
            <a:r>
              <a:rPr lang="en-US" sz="2400" dirty="0" smtClean="0">
                <a:solidFill>
                  <a:srgbClr val="CC0000"/>
                </a:solidFill>
                <a:cs typeface="Times New Roman"/>
              </a:rPr>
              <a:t>If it stays the same, it is “g”, or  “</a:t>
            </a:r>
            <a:r>
              <a:rPr lang="en-US" sz="2400" dirty="0" err="1" smtClean="0">
                <a:solidFill>
                  <a:srgbClr val="CC0000"/>
                </a:solidFill>
                <a:cs typeface="Times New Roman"/>
              </a:rPr>
              <a:t>gerade</a:t>
            </a:r>
            <a:r>
              <a:rPr lang="en-US" sz="2400" dirty="0" smtClean="0">
                <a:solidFill>
                  <a:srgbClr val="CC0000"/>
                </a:solidFill>
                <a:cs typeface="Times New Roman"/>
              </a:rPr>
              <a:t>” </a:t>
            </a:r>
            <a:r>
              <a:rPr lang="en-US" sz="2400" dirty="0" smtClean="0">
                <a:cs typeface="Times New Roman"/>
              </a:rPr>
              <a:t>(from the German word for “even”)</a:t>
            </a:r>
          </a:p>
          <a:p>
            <a:endParaRPr lang="en-US" sz="1400" dirty="0" smtClean="0"/>
          </a:p>
          <a:p>
            <a:endParaRPr lang="en-US" sz="2400" dirty="0"/>
          </a:p>
          <a:p>
            <a:r>
              <a:rPr lang="en-US" sz="2400" dirty="0">
                <a:solidFill>
                  <a:srgbClr val="CC0000"/>
                </a:solidFill>
                <a:cs typeface="Times New Roman"/>
              </a:rPr>
              <a:t>If it </a:t>
            </a:r>
            <a:r>
              <a:rPr lang="en-US" sz="2400" dirty="0" smtClean="0">
                <a:solidFill>
                  <a:srgbClr val="CC0000"/>
                </a:solidFill>
                <a:cs typeface="Times New Roman"/>
              </a:rPr>
              <a:t>changes sign, </a:t>
            </a:r>
            <a:r>
              <a:rPr lang="en-US" sz="2400" dirty="0">
                <a:solidFill>
                  <a:srgbClr val="CC0000"/>
                </a:solidFill>
                <a:cs typeface="Times New Roman"/>
              </a:rPr>
              <a:t>it is </a:t>
            </a:r>
            <a:r>
              <a:rPr lang="en-US" sz="2400" dirty="0" smtClean="0">
                <a:solidFill>
                  <a:srgbClr val="CC0000"/>
                </a:solidFill>
                <a:cs typeface="Times New Roman"/>
              </a:rPr>
              <a:t>“u”, </a:t>
            </a:r>
            <a:r>
              <a:rPr lang="en-US" sz="2400" dirty="0">
                <a:solidFill>
                  <a:srgbClr val="CC0000"/>
                </a:solidFill>
                <a:cs typeface="Times New Roman"/>
              </a:rPr>
              <a:t>or  </a:t>
            </a:r>
            <a:r>
              <a:rPr lang="en-US" sz="2400" dirty="0" smtClean="0">
                <a:solidFill>
                  <a:srgbClr val="CC0000"/>
                </a:solidFill>
                <a:cs typeface="Times New Roman"/>
              </a:rPr>
              <a:t>“</a:t>
            </a:r>
            <a:r>
              <a:rPr lang="en-US" sz="2400" dirty="0" err="1" smtClean="0">
                <a:solidFill>
                  <a:srgbClr val="CC0000"/>
                </a:solidFill>
                <a:cs typeface="Times New Roman"/>
              </a:rPr>
              <a:t>ungerade</a:t>
            </a:r>
            <a:r>
              <a:rPr lang="en-US" sz="2400" dirty="0">
                <a:solidFill>
                  <a:srgbClr val="CC0000"/>
                </a:solidFill>
                <a:cs typeface="Times New Roman"/>
              </a:rPr>
              <a:t>” </a:t>
            </a:r>
            <a:r>
              <a:rPr lang="en-US" sz="2400" dirty="0">
                <a:cs typeface="Times New Roman"/>
              </a:rPr>
              <a:t>(from the German word for </a:t>
            </a:r>
            <a:r>
              <a:rPr lang="en-US" sz="2400" dirty="0" smtClean="0">
                <a:cs typeface="Times New Roman"/>
              </a:rPr>
              <a:t>“odd”)</a:t>
            </a:r>
            <a:endParaRPr lang="en-US" sz="2400" dirty="0">
              <a:cs typeface="Times New Roman"/>
            </a:endParaRPr>
          </a:p>
          <a:p>
            <a:endParaRPr lang="en-US" sz="1400" dirty="0" smtClean="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698" y="4603696"/>
            <a:ext cx="2968487" cy="1739597"/>
          </a:xfrm>
          <a:prstGeom prst="rect">
            <a:avLst/>
          </a:prstGeom>
        </p:spPr>
      </p:pic>
      <p:grpSp>
        <p:nvGrpSpPr>
          <p:cNvPr id="16" name="Group 15"/>
          <p:cNvGrpSpPr/>
          <p:nvPr/>
        </p:nvGrpSpPr>
        <p:grpSpPr>
          <a:xfrm>
            <a:off x="1143000" y="4876800"/>
            <a:ext cx="2101442" cy="1231490"/>
            <a:chOff x="2455068" y="4955769"/>
            <a:chExt cx="2101442" cy="1231490"/>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5068" y="4955769"/>
              <a:ext cx="2101442" cy="1231490"/>
            </a:xfrm>
            <a:prstGeom prst="rect">
              <a:avLst/>
            </a:prstGeom>
          </p:spPr>
        </p:pic>
        <p:grpSp>
          <p:nvGrpSpPr>
            <p:cNvPr id="18" name="Group 17"/>
            <p:cNvGrpSpPr/>
            <p:nvPr/>
          </p:nvGrpSpPr>
          <p:grpSpPr>
            <a:xfrm>
              <a:off x="3172414" y="5552464"/>
              <a:ext cx="723900" cy="94942"/>
              <a:chOff x="3200400" y="5756172"/>
              <a:chExt cx="723900" cy="94942"/>
            </a:xfrm>
          </p:grpSpPr>
          <p:sp>
            <p:nvSpPr>
              <p:cNvPr id="19" name="Oval 18"/>
              <p:cNvSpPr/>
              <p:nvPr/>
            </p:nvSpPr>
            <p:spPr>
              <a:xfrm>
                <a:off x="3200400" y="5768769"/>
                <a:ext cx="76200" cy="823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848100" y="5756172"/>
                <a:ext cx="76200" cy="823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 name="Group 3"/>
          <p:cNvGrpSpPr/>
          <p:nvPr/>
        </p:nvGrpSpPr>
        <p:grpSpPr>
          <a:xfrm>
            <a:off x="6075991" y="5426024"/>
            <a:ext cx="723900" cy="94942"/>
            <a:chOff x="1978818" y="5815502"/>
            <a:chExt cx="723900" cy="94942"/>
          </a:xfrm>
        </p:grpSpPr>
        <p:sp>
          <p:nvSpPr>
            <p:cNvPr id="21" name="Oval 20"/>
            <p:cNvSpPr/>
            <p:nvPr/>
          </p:nvSpPr>
          <p:spPr>
            <a:xfrm>
              <a:off x="1978818" y="5828099"/>
              <a:ext cx="76200" cy="823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626518" y="5815502"/>
              <a:ext cx="76200" cy="823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6" name="Rectangle 5"/>
              <p:cNvSpPr/>
              <p:nvPr/>
            </p:nvSpPr>
            <p:spPr>
              <a:xfrm>
                <a:off x="4953698" y="6188700"/>
                <a:ext cx="3455433" cy="461665"/>
              </a:xfrm>
              <a:prstGeom prst="rect">
                <a:avLst/>
              </a:prstGeom>
            </p:spPr>
            <p:txBody>
              <a:bodyPr wrap="none">
                <a:spAutoFit/>
              </a:bodyPr>
              <a:lstStyle/>
              <a:p>
                <a14:m>
                  <m:oMath xmlns:m="http://schemas.openxmlformats.org/officeDocument/2006/math">
                    <m:sSub>
                      <m:sSubPr>
                        <m:ctrlPr>
                          <a:rPr lang="en-US" sz="2400" i="1">
                            <a:latin typeface="Cambria Math"/>
                            <a:ea typeface="Cambria Math"/>
                            <a:cs typeface="Times New Roman"/>
                          </a:rPr>
                        </m:ctrlPr>
                      </m:sSubPr>
                      <m:e>
                        <m:r>
                          <a:rPr lang="en-US" sz="2400" i="1">
                            <a:latin typeface="Cambria Math"/>
                            <a:ea typeface="Cambria Math"/>
                            <a:cs typeface="Times New Roman"/>
                          </a:rPr>
                          <m:t>1</m:t>
                        </m:r>
                        <m:r>
                          <m:rPr>
                            <m:sty m:val="p"/>
                          </m:rPr>
                          <a:rPr lang="el-GR" sz="2400" i="1">
                            <a:latin typeface="Cambria Math"/>
                            <a:ea typeface="Cambria Math"/>
                            <a:cs typeface="Times New Roman"/>
                          </a:rPr>
                          <m:t>σ</m:t>
                        </m:r>
                      </m:e>
                      <m:sub>
                        <m:r>
                          <a:rPr lang="en-US" sz="2400" i="1">
                            <a:latin typeface="Cambria Math"/>
                            <a:ea typeface="Cambria Math"/>
                            <a:cs typeface="Times New Roman"/>
                          </a:rPr>
                          <m:t>𝑢</m:t>
                        </m:r>
                      </m:sub>
                    </m:sSub>
                  </m:oMath>
                </a14:m>
                <a:r>
                  <a:rPr lang="en-US" sz="2400" dirty="0" smtClean="0"/>
                  <a:t> orbital – changes sign</a:t>
                </a:r>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4953698" y="6188700"/>
                <a:ext cx="3455433" cy="461665"/>
              </a:xfrm>
              <a:prstGeom prst="rect">
                <a:avLst/>
              </a:prstGeom>
              <a:blipFill rotWithShape="1">
                <a:blip r:embed="rId4"/>
                <a:stretch>
                  <a:fillRect l="-530" t="-10526" r="-1943"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658084" y="6158627"/>
                <a:ext cx="3699924" cy="491738"/>
              </a:xfrm>
              <a:prstGeom prst="rect">
                <a:avLst/>
              </a:prstGeom>
            </p:spPr>
            <p:txBody>
              <a:bodyPr wrap="none">
                <a:spAutoFit/>
              </a:bodyPr>
              <a:lstStyle/>
              <a:p>
                <a14:m>
                  <m:oMath xmlns:m="http://schemas.openxmlformats.org/officeDocument/2006/math">
                    <m:sSub>
                      <m:sSubPr>
                        <m:ctrlPr>
                          <a:rPr lang="en-US" sz="2400" i="1" smtClean="0">
                            <a:latin typeface="Cambria Math"/>
                            <a:ea typeface="Cambria Math"/>
                            <a:cs typeface="Times New Roman"/>
                          </a:rPr>
                        </m:ctrlPr>
                      </m:sSubPr>
                      <m:e>
                        <m:r>
                          <a:rPr lang="en-US" sz="2400" i="1">
                            <a:latin typeface="Cambria Math"/>
                            <a:ea typeface="Cambria Math"/>
                            <a:cs typeface="Times New Roman"/>
                          </a:rPr>
                          <m:t>1</m:t>
                        </m:r>
                        <m:r>
                          <m:rPr>
                            <m:sty m:val="p"/>
                          </m:rPr>
                          <a:rPr lang="el-GR" sz="2400" i="1">
                            <a:latin typeface="Cambria Math"/>
                            <a:ea typeface="Cambria Math"/>
                            <a:cs typeface="Times New Roman"/>
                          </a:rPr>
                          <m:t>σ</m:t>
                        </m:r>
                      </m:e>
                      <m:sub>
                        <m:r>
                          <a:rPr lang="en-US" sz="2400" b="0" i="1" smtClean="0">
                            <a:latin typeface="Cambria Math"/>
                            <a:ea typeface="Cambria Math"/>
                            <a:cs typeface="Times New Roman"/>
                          </a:rPr>
                          <m:t>𝑔</m:t>
                        </m:r>
                      </m:sub>
                    </m:sSub>
                  </m:oMath>
                </a14:m>
                <a:r>
                  <a:rPr lang="en-US" sz="2400" dirty="0" smtClean="0"/>
                  <a:t> orbital – stays the same</a:t>
                </a:r>
                <a:endParaRPr lang="en-US" sz="2400" dirty="0"/>
              </a:p>
            </p:txBody>
          </p:sp>
        </mc:Choice>
        <mc:Fallback xmlns="">
          <p:sp>
            <p:nvSpPr>
              <p:cNvPr id="27" name="Rectangle 26"/>
              <p:cNvSpPr>
                <a:spLocks noRot="1" noChangeAspect="1" noMove="1" noResize="1" noEditPoints="1" noAdjustHandles="1" noChangeArrowheads="1" noChangeShapeType="1" noTextEdit="1"/>
              </p:cNvSpPr>
              <p:nvPr/>
            </p:nvSpPr>
            <p:spPr>
              <a:xfrm>
                <a:off x="658084" y="6158627"/>
                <a:ext cx="3699924" cy="491738"/>
              </a:xfrm>
              <a:prstGeom prst="rect">
                <a:avLst/>
              </a:prstGeom>
              <a:blipFill rotWithShape="1">
                <a:blip r:embed="rId5"/>
                <a:stretch>
                  <a:fillRect l="-494" t="-8642" r="-1647" b="-22222"/>
                </a:stretch>
              </a:blipFill>
            </p:spPr>
            <p:txBody>
              <a:bodyPr/>
              <a:lstStyle/>
              <a:p>
                <a:r>
                  <a:rPr lang="en-US">
                    <a:noFill/>
                  </a:rPr>
                  <a:t> </a:t>
                </a:r>
              </a:p>
            </p:txBody>
          </p:sp>
        </mc:Fallback>
      </mc:AlternateContent>
    </p:spTree>
    <p:extLst>
      <p:ext uri="{BB962C8B-B14F-4D97-AF65-F5344CB8AC3E}">
        <p14:creationId xmlns:p14="http://schemas.microsoft.com/office/powerpoint/2010/main" val="979257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298" y="0"/>
            <a:ext cx="8229600" cy="1143000"/>
          </a:xfrm>
        </p:spPr>
        <p:txBody>
          <a:bodyPr/>
          <a:lstStyle/>
          <a:p>
            <a:r>
              <a:rPr lang="en-US" dirty="0" smtClean="0">
                <a:solidFill>
                  <a:srgbClr val="CC0000"/>
                </a:solidFill>
              </a:rPr>
              <a:t>Molecular orbital diagram for Li</a:t>
            </a:r>
            <a:r>
              <a:rPr lang="en-US" baseline="-25000" dirty="0" smtClean="0">
                <a:solidFill>
                  <a:srgbClr val="CC0000"/>
                </a:solidFill>
              </a:rPr>
              <a:t>2</a:t>
            </a:r>
            <a:endParaRPr lang="en-US" baseline="-25000" dirty="0">
              <a:solidFill>
                <a:srgbClr val="CC0000"/>
              </a:solidFill>
            </a:endParaRPr>
          </a:p>
        </p:txBody>
      </p:sp>
      <p:cxnSp>
        <p:nvCxnSpPr>
          <p:cNvPr id="4" name="Straight Arrow Connector 3"/>
          <p:cNvCxnSpPr/>
          <p:nvPr/>
        </p:nvCxnSpPr>
        <p:spPr>
          <a:xfrm flipV="1">
            <a:off x="762000" y="1600200"/>
            <a:ext cx="0" cy="449580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29590" y="1230868"/>
            <a:ext cx="1522020" cy="369332"/>
          </a:xfrm>
          <a:prstGeom prst="rect">
            <a:avLst/>
          </a:prstGeom>
          <a:noFill/>
        </p:spPr>
        <p:txBody>
          <a:bodyPr wrap="none" rtlCol="0">
            <a:spAutoFit/>
          </a:bodyPr>
          <a:lstStyle/>
          <a:p>
            <a:r>
              <a:rPr lang="en-US" dirty="0" smtClean="0"/>
              <a:t>Orbital Energy</a:t>
            </a:r>
            <a:endParaRPr lang="en-US" dirty="0"/>
          </a:p>
        </p:txBody>
      </p:sp>
      <p:sp>
        <p:nvSpPr>
          <p:cNvPr id="9" name="TextBox 8"/>
          <p:cNvSpPr txBox="1"/>
          <p:nvPr/>
        </p:nvSpPr>
        <p:spPr>
          <a:xfrm>
            <a:off x="1371600" y="5693807"/>
            <a:ext cx="1371600" cy="369332"/>
          </a:xfrm>
          <a:prstGeom prst="rect">
            <a:avLst/>
          </a:prstGeom>
          <a:noFill/>
        </p:spPr>
        <p:txBody>
          <a:bodyPr wrap="square" rtlCol="0">
            <a:spAutoFit/>
          </a:bodyPr>
          <a:lstStyle/>
          <a:p>
            <a:r>
              <a:rPr lang="en-US" dirty="0" smtClean="0"/>
              <a:t>Li atom A</a:t>
            </a:r>
            <a:endParaRPr lang="en-US" dirty="0"/>
          </a:p>
        </p:txBody>
      </p:sp>
      <p:sp>
        <p:nvSpPr>
          <p:cNvPr id="10" name="TextBox 9"/>
          <p:cNvSpPr txBox="1"/>
          <p:nvPr/>
        </p:nvSpPr>
        <p:spPr>
          <a:xfrm>
            <a:off x="5305425" y="5703332"/>
            <a:ext cx="1371600" cy="369332"/>
          </a:xfrm>
          <a:prstGeom prst="rect">
            <a:avLst/>
          </a:prstGeom>
          <a:noFill/>
        </p:spPr>
        <p:txBody>
          <a:bodyPr wrap="square" rtlCol="0">
            <a:spAutoFit/>
          </a:bodyPr>
          <a:lstStyle/>
          <a:p>
            <a:r>
              <a:rPr lang="en-US" dirty="0" smtClean="0"/>
              <a:t>Li atom B</a:t>
            </a:r>
            <a:endParaRPr lang="en-US" dirty="0"/>
          </a:p>
        </p:txBody>
      </p:sp>
      <p:cxnSp>
        <p:nvCxnSpPr>
          <p:cNvPr id="16" name="Straight Connector 15"/>
          <p:cNvCxnSpPr/>
          <p:nvPr/>
        </p:nvCxnSpPr>
        <p:spPr>
          <a:xfrm>
            <a:off x="2352675" y="5428268"/>
            <a:ext cx="1076325" cy="61049"/>
          </a:xfrm>
          <a:prstGeom prst="line">
            <a:avLst/>
          </a:prstGeom>
          <a:ln w="25400">
            <a:solidFill>
              <a:srgbClr val="CC0000"/>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352675" y="5392698"/>
            <a:ext cx="1047750" cy="35570"/>
          </a:xfrm>
          <a:prstGeom prst="line">
            <a:avLst/>
          </a:prstGeom>
          <a:ln w="25400">
            <a:solidFill>
              <a:srgbClr val="CC0000"/>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352925" y="5421273"/>
            <a:ext cx="952500" cy="68044"/>
          </a:xfrm>
          <a:prstGeom prst="line">
            <a:avLst/>
          </a:prstGeom>
          <a:ln w="25400">
            <a:solidFill>
              <a:srgbClr val="CC0000"/>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362450" y="5399693"/>
            <a:ext cx="942975" cy="21580"/>
          </a:xfrm>
          <a:prstGeom prst="line">
            <a:avLst/>
          </a:prstGeom>
          <a:ln w="25400">
            <a:solidFill>
              <a:srgbClr val="CC0000"/>
            </a:solidFill>
            <a:prstDash val="sysDot"/>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258865" y="5558314"/>
            <a:ext cx="1150144" cy="369332"/>
          </a:xfrm>
          <a:prstGeom prst="rect">
            <a:avLst/>
          </a:prstGeom>
          <a:noFill/>
        </p:spPr>
        <p:txBody>
          <a:bodyPr wrap="square" rtlCol="0">
            <a:spAutoFit/>
          </a:bodyPr>
          <a:lstStyle/>
          <a:p>
            <a:r>
              <a:rPr lang="en-US" dirty="0" smtClean="0"/>
              <a:t>1</a:t>
            </a:r>
            <a:r>
              <a:rPr lang="el-GR" dirty="0" smtClean="0"/>
              <a:t>σ</a:t>
            </a:r>
            <a:r>
              <a:rPr lang="en-US" baseline="-25000" dirty="0" smtClean="0"/>
              <a:t>g</a:t>
            </a:r>
            <a:r>
              <a:rPr lang="en-US" dirty="0"/>
              <a:t> - </a:t>
            </a:r>
            <a:r>
              <a:rPr lang="en-US" dirty="0" smtClean="0"/>
              <a:t>core</a:t>
            </a:r>
            <a:endParaRPr lang="en-US" baseline="-25000" dirty="0"/>
          </a:p>
        </p:txBody>
      </p:sp>
      <p:sp>
        <p:nvSpPr>
          <p:cNvPr id="27" name="TextBox 26"/>
          <p:cNvSpPr txBox="1"/>
          <p:nvPr/>
        </p:nvSpPr>
        <p:spPr>
          <a:xfrm>
            <a:off x="4343400" y="5004316"/>
            <a:ext cx="1197769" cy="369332"/>
          </a:xfrm>
          <a:prstGeom prst="rect">
            <a:avLst/>
          </a:prstGeom>
          <a:noFill/>
        </p:spPr>
        <p:txBody>
          <a:bodyPr wrap="square" rtlCol="0">
            <a:spAutoFit/>
          </a:bodyPr>
          <a:lstStyle/>
          <a:p>
            <a:r>
              <a:rPr lang="en-US" dirty="0" smtClean="0"/>
              <a:t>1</a:t>
            </a:r>
            <a:r>
              <a:rPr lang="el-GR" dirty="0" smtClean="0"/>
              <a:t>σ</a:t>
            </a:r>
            <a:r>
              <a:rPr lang="en-US" baseline="-25000" dirty="0" smtClean="0"/>
              <a:t>u</a:t>
            </a:r>
            <a:r>
              <a:rPr lang="en-US" dirty="0" smtClean="0"/>
              <a:t> - core</a:t>
            </a:r>
            <a:endParaRPr lang="en-US" baseline="-25000" dirty="0"/>
          </a:p>
        </p:txBody>
      </p:sp>
      <p:grpSp>
        <p:nvGrpSpPr>
          <p:cNvPr id="3" name="Group 2"/>
          <p:cNvGrpSpPr/>
          <p:nvPr/>
        </p:nvGrpSpPr>
        <p:grpSpPr>
          <a:xfrm>
            <a:off x="3429000" y="5179457"/>
            <a:ext cx="914400" cy="369332"/>
            <a:chOff x="3429000" y="4490740"/>
            <a:chExt cx="914400" cy="369332"/>
          </a:xfrm>
        </p:grpSpPr>
        <p:cxnSp>
          <p:nvCxnSpPr>
            <p:cNvPr id="14" name="Straight Connector 13"/>
            <p:cNvCxnSpPr/>
            <p:nvPr/>
          </p:nvCxnSpPr>
          <p:spPr>
            <a:xfrm>
              <a:off x="3429000" y="4800600"/>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486150" y="4490740"/>
              <a:ext cx="415498" cy="369332"/>
            </a:xfrm>
            <a:prstGeom prst="rect">
              <a:avLst/>
            </a:prstGeom>
            <a:noFill/>
          </p:spPr>
          <p:txBody>
            <a:bodyPr wrap="none" rtlCol="0">
              <a:spAutoFit/>
            </a:bodyPr>
            <a:lstStyle/>
            <a:p>
              <a:r>
                <a:rPr lang="en-US" b="1" dirty="0" smtClean="0">
                  <a:solidFill>
                    <a:srgbClr val="CC0000"/>
                  </a:solidFill>
                  <a:latin typeface="Times New Roman"/>
                  <a:cs typeface="Times New Roman"/>
                </a:rPr>
                <a:t>↑↓</a:t>
              </a:r>
              <a:endParaRPr lang="en-US" b="1" dirty="0">
                <a:solidFill>
                  <a:srgbClr val="CC0000"/>
                </a:solidFill>
              </a:endParaRPr>
            </a:p>
          </p:txBody>
        </p:sp>
      </p:grpSp>
      <p:grpSp>
        <p:nvGrpSpPr>
          <p:cNvPr id="6" name="Group 5"/>
          <p:cNvGrpSpPr/>
          <p:nvPr/>
        </p:nvGrpSpPr>
        <p:grpSpPr>
          <a:xfrm>
            <a:off x="3438525" y="5062627"/>
            <a:ext cx="914400" cy="369332"/>
            <a:chOff x="3429000" y="2489329"/>
            <a:chExt cx="914400" cy="369332"/>
          </a:xfrm>
        </p:grpSpPr>
        <p:cxnSp>
          <p:nvCxnSpPr>
            <p:cNvPr id="13" name="Straight Connector 12"/>
            <p:cNvCxnSpPr/>
            <p:nvPr/>
          </p:nvCxnSpPr>
          <p:spPr>
            <a:xfrm>
              <a:off x="3429000" y="2819400"/>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863607" y="2489329"/>
              <a:ext cx="415498" cy="369332"/>
            </a:xfrm>
            <a:prstGeom prst="rect">
              <a:avLst/>
            </a:prstGeom>
            <a:noFill/>
          </p:spPr>
          <p:txBody>
            <a:bodyPr wrap="none" rtlCol="0">
              <a:spAutoFit/>
            </a:bodyPr>
            <a:lstStyle/>
            <a:p>
              <a:r>
                <a:rPr lang="en-US" b="1" dirty="0" smtClean="0">
                  <a:solidFill>
                    <a:srgbClr val="CC0000"/>
                  </a:solidFill>
                  <a:latin typeface="Times New Roman"/>
                  <a:cs typeface="Times New Roman"/>
                </a:rPr>
                <a:t>↑↓</a:t>
              </a:r>
              <a:endParaRPr lang="en-US" b="1" dirty="0">
                <a:solidFill>
                  <a:srgbClr val="CC0000"/>
                </a:solidFill>
              </a:endParaRPr>
            </a:p>
          </p:txBody>
        </p:sp>
      </p:grpSp>
      <p:grpSp>
        <p:nvGrpSpPr>
          <p:cNvPr id="29" name="Group 28"/>
          <p:cNvGrpSpPr/>
          <p:nvPr/>
        </p:nvGrpSpPr>
        <p:grpSpPr>
          <a:xfrm>
            <a:off x="809625" y="5051941"/>
            <a:ext cx="6019800" cy="525423"/>
            <a:chOff x="809625" y="5051941"/>
            <a:chExt cx="6019800" cy="525423"/>
          </a:xfrm>
        </p:grpSpPr>
        <p:cxnSp>
          <p:nvCxnSpPr>
            <p:cNvPr id="7" name="Straight Connector 6"/>
            <p:cNvCxnSpPr/>
            <p:nvPr/>
          </p:nvCxnSpPr>
          <p:spPr>
            <a:xfrm>
              <a:off x="1438275" y="5415052"/>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05425" y="5414665"/>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09625" y="5188982"/>
              <a:ext cx="533400" cy="369332"/>
            </a:xfrm>
            <a:prstGeom prst="rect">
              <a:avLst/>
            </a:prstGeom>
            <a:noFill/>
          </p:spPr>
          <p:txBody>
            <a:bodyPr wrap="square" rtlCol="0">
              <a:spAutoFit/>
            </a:bodyPr>
            <a:lstStyle/>
            <a:p>
              <a:r>
                <a:rPr lang="en-US" dirty="0" smtClean="0"/>
                <a:t>1s</a:t>
              </a:r>
              <a:r>
                <a:rPr lang="en-US" baseline="-25000" dirty="0" smtClean="0"/>
                <a:t>A</a:t>
              </a:r>
              <a:endParaRPr lang="en-US" baseline="-25000" dirty="0"/>
            </a:p>
          </p:txBody>
        </p:sp>
        <p:sp>
          <p:nvSpPr>
            <p:cNvPr id="12" name="TextBox 11"/>
            <p:cNvSpPr txBox="1"/>
            <p:nvPr/>
          </p:nvSpPr>
          <p:spPr>
            <a:xfrm>
              <a:off x="6296025" y="5208032"/>
              <a:ext cx="533400" cy="369332"/>
            </a:xfrm>
            <a:prstGeom prst="rect">
              <a:avLst/>
            </a:prstGeom>
            <a:noFill/>
          </p:spPr>
          <p:txBody>
            <a:bodyPr wrap="square" rtlCol="0">
              <a:spAutoFit/>
            </a:bodyPr>
            <a:lstStyle/>
            <a:p>
              <a:r>
                <a:rPr lang="en-US" dirty="0" smtClean="0"/>
                <a:t>1s</a:t>
              </a:r>
              <a:r>
                <a:rPr lang="en-US" baseline="-25000" dirty="0" smtClean="0"/>
                <a:t>B</a:t>
              </a:r>
              <a:endParaRPr lang="en-US" baseline="-25000" dirty="0"/>
            </a:p>
          </p:txBody>
        </p:sp>
        <p:sp>
          <p:nvSpPr>
            <p:cNvPr id="32" name="TextBox 31"/>
            <p:cNvSpPr txBox="1"/>
            <p:nvPr/>
          </p:nvSpPr>
          <p:spPr>
            <a:xfrm>
              <a:off x="5566202" y="5051941"/>
              <a:ext cx="415498" cy="369332"/>
            </a:xfrm>
            <a:prstGeom prst="rect">
              <a:avLst/>
            </a:prstGeom>
            <a:noFill/>
          </p:spPr>
          <p:txBody>
            <a:bodyPr wrap="none" rtlCol="0">
              <a:spAutoFit/>
            </a:bodyPr>
            <a:lstStyle/>
            <a:p>
              <a:r>
                <a:rPr lang="en-US" b="1" dirty="0" smtClean="0">
                  <a:solidFill>
                    <a:srgbClr val="CC0000"/>
                  </a:solidFill>
                  <a:latin typeface="Times New Roman"/>
                  <a:cs typeface="Times New Roman"/>
                </a:rPr>
                <a:t>↑↓</a:t>
              </a:r>
              <a:endParaRPr lang="en-US" b="1" dirty="0">
                <a:solidFill>
                  <a:srgbClr val="CC0000"/>
                </a:solidFill>
              </a:endParaRPr>
            </a:p>
          </p:txBody>
        </p:sp>
        <p:sp>
          <p:nvSpPr>
            <p:cNvPr id="33" name="TextBox 32"/>
            <p:cNvSpPr txBox="1"/>
            <p:nvPr/>
          </p:nvSpPr>
          <p:spPr>
            <a:xfrm>
              <a:off x="1687726" y="5051941"/>
              <a:ext cx="415498" cy="369332"/>
            </a:xfrm>
            <a:prstGeom prst="rect">
              <a:avLst/>
            </a:prstGeom>
            <a:noFill/>
          </p:spPr>
          <p:txBody>
            <a:bodyPr wrap="none" rtlCol="0">
              <a:spAutoFit/>
            </a:bodyPr>
            <a:lstStyle/>
            <a:p>
              <a:r>
                <a:rPr lang="en-US" b="1" dirty="0" smtClean="0">
                  <a:solidFill>
                    <a:srgbClr val="CC0000"/>
                  </a:solidFill>
                  <a:latin typeface="Times New Roman"/>
                  <a:cs typeface="Times New Roman"/>
                </a:rPr>
                <a:t>↑↓</a:t>
              </a:r>
              <a:endParaRPr lang="en-US" b="1" dirty="0">
                <a:solidFill>
                  <a:srgbClr val="CC0000"/>
                </a:solidFill>
              </a:endParaRPr>
            </a:p>
          </p:txBody>
        </p:sp>
      </p:grpSp>
      <p:grpSp>
        <p:nvGrpSpPr>
          <p:cNvPr id="37" name="Group 36"/>
          <p:cNvGrpSpPr/>
          <p:nvPr/>
        </p:nvGrpSpPr>
        <p:grpSpPr>
          <a:xfrm>
            <a:off x="809625" y="3322677"/>
            <a:ext cx="6019800" cy="525423"/>
            <a:chOff x="809625" y="5051941"/>
            <a:chExt cx="6019800" cy="525423"/>
          </a:xfrm>
        </p:grpSpPr>
        <p:cxnSp>
          <p:nvCxnSpPr>
            <p:cNvPr id="38" name="Straight Connector 37"/>
            <p:cNvCxnSpPr/>
            <p:nvPr/>
          </p:nvCxnSpPr>
          <p:spPr>
            <a:xfrm>
              <a:off x="1438275" y="5415052"/>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305425" y="5414665"/>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809625" y="5188982"/>
              <a:ext cx="533400" cy="369332"/>
            </a:xfrm>
            <a:prstGeom prst="rect">
              <a:avLst/>
            </a:prstGeom>
            <a:noFill/>
          </p:spPr>
          <p:txBody>
            <a:bodyPr wrap="square" rtlCol="0">
              <a:spAutoFit/>
            </a:bodyPr>
            <a:lstStyle/>
            <a:p>
              <a:r>
                <a:rPr lang="en-US" dirty="0"/>
                <a:t>2</a:t>
              </a:r>
              <a:r>
                <a:rPr lang="en-US" dirty="0" smtClean="0"/>
                <a:t>s</a:t>
              </a:r>
              <a:r>
                <a:rPr lang="en-US" baseline="-25000" dirty="0" smtClean="0"/>
                <a:t>A</a:t>
              </a:r>
              <a:endParaRPr lang="en-US" baseline="-25000" dirty="0"/>
            </a:p>
          </p:txBody>
        </p:sp>
        <p:sp>
          <p:nvSpPr>
            <p:cNvPr id="41" name="TextBox 40"/>
            <p:cNvSpPr txBox="1"/>
            <p:nvPr/>
          </p:nvSpPr>
          <p:spPr>
            <a:xfrm>
              <a:off x="6296025" y="5208032"/>
              <a:ext cx="533400" cy="369332"/>
            </a:xfrm>
            <a:prstGeom prst="rect">
              <a:avLst/>
            </a:prstGeom>
            <a:noFill/>
          </p:spPr>
          <p:txBody>
            <a:bodyPr wrap="square" rtlCol="0">
              <a:spAutoFit/>
            </a:bodyPr>
            <a:lstStyle/>
            <a:p>
              <a:r>
                <a:rPr lang="en-US" dirty="0"/>
                <a:t>2</a:t>
              </a:r>
              <a:r>
                <a:rPr lang="en-US" dirty="0" smtClean="0"/>
                <a:t>s</a:t>
              </a:r>
              <a:r>
                <a:rPr lang="en-US" baseline="-25000" dirty="0" smtClean="0"/>
                <a:t>B</a:t>
              </a:r>
              <a:endParaRPr lang="en-US" baseline="-25000" dirty="0"/>
            </a:p>
          </p:txBody>
        </p:sp>
        <p:sp>
          <p:nvSpPr>
            <p:cNvPr id="42" name="TextBox 41"/>
            <p:cNvSpPr txBox="1"/>
            <p:nvPr/>
          </p:nvSpPr>
          <p:spPr>
            <a:xfrm>
              <a:off x="5566202" y="5051941"/>
              <a:ext cx="300082" cy="369332"/>
            </a:xfrm>
            <a:prstGeom prst="rect">
              <a:avLst/>
            </a:prstGeom>
            <a:noFill/>
          </p:spPr>
          <p:txBody>
            <a:bodyPr wrap="none" rtlCol="0">
              <a:spAutoFit/>
            </a:bodyPr>
            <a:lstStyle/>
            <a:p>
              <a:r>
                <a:rPr lang="en-US" b="1" dirty="0" smtClean="0">
                  <a:solidFill>
                    <a:srgbClr val="CC0000"/>
                  </a:solidFill>
                  <a:latin typeface="Times New Roman"/>
                  <a:cs typeface="Times New Roman"/>
                </a:rPr>
                <a:t>↓</a:t>
              </a:r>
              <a:endParaRPr lang="en-US" b="1" dirty="0">
                <a:solidFill>
                  <a:srgbClr val="CC0000"/>
                </a:solidFill>
              </a:endParaRPr>
            </a:p>
          </p:txBody>
        </p:sp>
        <p:sp>
          <p:nvSpPr>
            <p:cNvPr id="43" name="TextBox 42"/>
            <p:cNvSpPr txBox="1"/>
            <p:nvPr/>
          </p:nvSpPr>
          <p:spPr>
            <a:xfrm>
              <a:off x="1687726" y="5051941"/>
              <a:ext cx="300082" cy="369332"/>
            </a:xfrm>
            <a:prstGeom prst="rect">
              <a:avLst/>
            </a:prstGeom>
            <a:noFill/>
          </p:spPr>
          <p:txBody>
            <a:bodyPr wrap="none" rtlCol="0">
              <a:spAutoFit/>
            </a:bodyPr>
            <a:lstStyle/>
            <a:p>
              <a:r>
                <a:rPr lang="en-US" b="1" dirty="0" smtClean="0">
                  <a:solidFill>
                    <a:srgbClr val="CC0000"/>
                  </a:solidFill>
                  <a:latin typeface="Times New Roman"/>
                  <a:cs typeface="Times New Roman"/>
                </a:rPr>
                <a:t>↑</a:t>
              </a:r>
              <a:endParaRPr lang="en-US" b="1" dirty="0">
                <a:solidFill>
                  <a:srgbClr val="CC0000"/>
                </a:solidFill>
              </a:endParaRPr>
            </a:p>
          </p:txBody>
        </p:sp>
      </p:grpSp>
      <p:grpSp>
        <p:nvGrpSpPr>
          <p:cNvPr id="46" name="Group 45"/>
          <p:cNvGrpSpPr/>
          <p:nvPr/>
        </p:nvGrpSpPr>
        <p:grpSpPr>
          <a:xfrm>
            <a:off x="3429000" y="3814257"/>
            <a:ext cx="914400" cy="369332"/>
            <a:chOff x="3429000" y="4476929"/>
            <a:chExt cx="914400" cy="369332"/>
          </a:xfrm>
        </p:grpSpPr>
        <p:cxnSp>
          <p:nvCxnSpPr>
            <p:cNvPr id="47" name="Straight Connector 46"/>
            <p:cNvCxnSpPr/>
            <p:nvPr/>
          </p:nvCxnSpPr>
          <p:spPr>
            <a:xfrm>
              <a:off x="3429000" y="4800600"/>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665383" y="4476929"/>
              <a:ext cx="415498" cy="369332"/>
            </a:xfrm>
            <a:prstGeom prst="rect">
              <a:avLst/>
            </a:prstGeom>
            <a:noFill/>
          </p:spPr>
          <p:txBody>
            <a:bodyPr wrap="none" rtlCol="0">
              <a:spAutoFit/>
            </a:bodyPr>
            <a:lstStyle/>
            <a:p>
              <a:r>
                <a:rPr lang="en-US" b="1" dirty="0" smtClean="0">
                  <a:solidFill>
                    <a:srgbClr val="CC0000"/>
                  </a:solidFill>
                  <a:latin typeface="Times New Roman"/>
                  <a:cs typeface="Times New Roman"/>
                </a:rPr>
                <a:t>↑↓</a:t>
              </a:r>
              <a:endParaRPr lang="en-US" b="1" dirty="0">
                <a:solidFill>
                  <a:srgbClr val="CC0000"/>
                </a:solidFill>
              </a:endParaRPr>
            </a:p>
          </p:txBody>
        </p:sp>
      </p:grpSp>
      <p:cxnSp>
        <p:nvCxnSpPr>
          <p:cNvPr id="50" name="Straight Connector 49"/>
          <p:cNvCxnSpPr/>
          <p:nvPr/>
        </p:nvCxnSpPr>
        <p:spPr>
          <a:xfrm>
            <a:off x="3448050" y="2976860"/>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566098" y="3998923"/>
            <a:ext cx="1682302" cy="369332"/>
          </a:xfrm>
          <a:prstGeom prst="rect">
            <a:avLst/>
          </a:prstGeom>
          <a:noFill/>
        </p:spPr>
        <p:txBody>
          <a:bodyPr wrap="square" rtlCol="0">
            <a:spAutoFit/>
          </a:bodyPr>
          <a:lstStyle/>
          <a:p>
            <a:r>
              <a:rPr lang="en-US" dirty="0"/>
              <a:t>2</a:t>
            </a:r>
            <a:r>
              <a:rPr lang="el-GR" dirty="0" smtClean="0"/>
              <a:t>σ</a:t>
            </a:r>
            <a:r>
              <a:rPr lang="en-US" baseline="-25000" dirty="0" smtClean="0"/>
              <a:t>g</a:t>
            </a:r>
            <a:r>
              <a:rPr lang="en-US" dirty="0"/>
              <a:t> - </a:t>
            </a:r>
            <a:r>
              <a:rPr lang="en-US" dirty="0" smtClean="0"/>
              <a:t>bonding</a:t>
            </a:r>
            <a:endParaRPr lang="en-US" baseline="-25000" dirty="0"/>
          </a:p>
        </p:txBody>
      </p:sp>
      <p:sp>
        <p:nvSpPr>
          <p:cNvPr id="53" name="TextBox 52"/>
          <p:cNvSpPr txBox="1"/>
          <p:nvPr/>
        </p:nvSpPr>
        <p:spPr>
          <a:xfrm>
            <a:off x="4537523" y="2743200"/>
            <a:ext cx="2025202" cy="369332"/>
          </a:xfrm>
          <a:prstGeom prst="rect">
            <a:avLst/>
          </a:prstGeom>
          <a:noFill/>
        </p:spPr>
        <p:txBody>
          <a:bodyPr wrap="square" rtlCol="0">
            <a:spAutoFit/>
          </a:bodyPr>
          <a:lstStyle/>
          <a:p>
            <a:r>
              <a:rPr lang="en-US" dirty="0"/>
              <a:t>2</a:t>
            </a:r>
            <a:r>
              <a:rPr lang="el-GR" dirty="0" smtClean="0"/>
              <a:t>σ</a:t>
            </a:r>
            <a:r>
              <a:rPr lang="en-US" baseline="-25000" dirty="0" smtClean="0"/>
              <a:t>u</a:t>
            </a:r>
            <a:r>
              <a:rPr lang="en-US" dirty="0" smtClean="0"/>
              <a:t> </a:t>
            </a:r>
            <a:r>
              <a:rPr lang="en-US" dirty="0"/>
              <a:t>- </a:t>
            </a:r>
            <a:r>
              <a:rPr lang="en-US" dirty="0" smtClean="0"/>
              <a:t>antibonding</a:t>
            </a:r>
            <a:endParaRPr lang="en-US" baseline="-25000" dirty="0"/>
          </a:p>
        </p:txBody>
      </p:sp>
      <p:cxnSp>
        <p:nvCxnSpPr>
          <p:cNvPr id="54" name="Straight Connector 53"/>
          <p:cNvCxnSpPr/>
          <p:nvPr/>
        </p:nvCxnSpPr>
        <p:spPr>
          <a:xfrm flipV="1">
            <a:off x="2352675" y="2976860"/>
            <a:ext cx="1085850" cy="702112"/>
          </a:xfrm>
          <a:prstGeom prst="line">
            <a:avLst/>
          </a:prstGeom>
          <a:ln w="25400">
            <a:solidFill>
              <a:srgbClr val="CC0000"/>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362450" y="3692009"/>
            <a:ext cx="942975" cy="445919"/>
          </a:xfrm>
          <a:prstGeom prst="line">
            <a:avLst/>
          </a:prstGeom>
          <a:ln w="25400">
            <a:solidFill>
              <a:srgbClr val="CC0000"/>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4362450" y="2976860"/>
            <a:ext cx="960909" cy="702112"/>
          </a:xfrm>
          <a:prstGeom prst="line">
            <a:avLst/>
          </a:prstGeom>
          <a:ln w="25400">
            <a:solidFill>
              <a:srgbClr val="CC0000"/>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flipV="1">
            <a:off x="2352676" y="3678972"/>
            <a:ext cx="1047749" cy="458956"/>
          </a:xfrm>
          <a:prstGeom prst="line">
            <a:avLst/>
          </a:prstGeom>
          <a:ln w="25400">
            <a:solidFill>
              <a:srgbClr val="CC0000"/>
            </a:solidFill>
            <a:prstDash val="sysDot"/>
          </a:ln>
        </p:spPr>
        <p:style>
          <a:lnRef idx="1">
            <a:schemeClr val="accent1"/>
          </a:lnRef>
          <a:fillRef idx="0">
            <a:schemeClr val="accent1"/>
          </a:fillRef>
          <a:effectRef idx="0">
            <a:schemeClr val="accent1"/>
          </a:effectRef>
          <a:fontRef idx="minor">
            <a:schemeClr val="tx1"/>
          </a:fontRef>
        </p:style>
      </p:cxnSp>
      <p:pic>
        <p:nvPicPr>
          <p:cNvPr id="62" name="Picture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8525" y="5511374"/>
            <a:ext cx="936211" cy="548640"/>
          </a:xfrm>
          <a:prstGeom prst="rect">
            <a:avLst/>
          </a:prstGeom>
        </p:spPr>
      </p:pic>
      <p:pic>
        <p:nvPicPr>
          <p:cNvPr id="63" name="Picture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8525" y="4643170"/>
            <a:ext cx="936212" cy="548640"/>
          </a:xfrm>
          <a:prstGeom prst="rect">
            <a:avLst/>
          </a:prstGeom>
        </p:spPr>
      </p:pic>
      <p:pic>
        <p:nvPicPr>
          <p:cNvPr id="65" name="Picture 6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5501" y="3389114"/>
            <a:ext cx="936211" cy="548640"/>
          </a:xfrm>
          <a:prstGeom prst="rect">
            <a:avLst/>
          </a:prstGeom>
        </p:spPr>
      </p:pic>
      <p:pic>
        <p:nvPicPr>
          <p:cNvPr id="66" name="Picture 6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18094" y="2379226"/>
            <a:ext cx="936212" cy="548640"/>
          </a:xfrm>
          <a:prstGeom prst="rect">
            <a:avLst/>
          </a:prstGeom>
        </p:spPr>
      </p:pic>
      <p:sp>
        <p:nvSpPr>
          <p:cNvPr id="67" name="Right Brace 66"/>
          <p:cNvSpPr/>
          <p:nvPr/>
        </p:nvSpPr>
        <p:spPr>
          <a:xfrm>
            <a:off x="6979443" y="4983525"/>
            <a:ext cx="180975" cy="1055698"/>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TextBox 68"/>
          <p:cNvSpPr txBox="1"/>
          <p:nvPr/>
        </p:nvSpPr>
        <p:spPr>
          <a:xfrm>
            <a:off x="7334250" y="3075593"/>
            <a:ext cx="1752600" cy="923330"/>
          </a:xfrm>
          <a:prstGeom prst="rect">
            <a:avLst/>
          </a:prstGeom>
          <a:noFill/>
        </p:spPr>
        <p:txBody>
          <a:bodyPr wrap="square" rtlCol="0">
            <a:spAutoFit/>
          </a:bodyPr>
          <a:lstStyle/>
          <a:p>
            <a:r>
              <a:rPr lang="en-US" dirty="0" smtClean="0">
                <a:solidFill>
                  <a:srgbClr val="C00000"/>
                </a:solidFill>
              </a:rPr>
              <a:t>Valence orbitals</a:t>
            </a:r>
            <a:r>
              <a:rPr lang="en-US" dirty="0" smtClean="0"/>
              <a:t>-</a:t>
            </a:r>
          </a:p>
          <a:p>
            <a:r>
              <a:rPr lang="en-US" dirty="0" smtClean="0"/>
              <a:t>Responsible for chemical bonds.</a:t>
            </a:r>
            <a:endParaRPr lang="en-US" dirty="0"/>
          </a:p>
        </p:txBody>
      </p:sp>
      <p:sp>
        <p:nvSpPr>
          <p:cNvPr id="70" name="Right Brace 69"/>
          <p:cNvSpPr/>
          <p:nvPr/>
        </p:nvSpPr>
        <p:spPr>
          <a:xfrm>
            <a:off x="6934200" y="2743199"/>
            <a:ext cx="271463" cy="1625055"/>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TextBox 72"/>
          <p:cNvSpPr txBox="1"/>
          <p:nvPr/>
        </p:nvSpPr>
        <p:spPr>
          <a:xfrm>
            <a:off x="7362825" y="4529495"/>
            <a:ext cx="1752600" cy="2308324"/>
          </a:xfrm>
          <a:prstGeom prst="rect">
            <a:avLst/>
          </a:prstGeom>
          <a:noFill/>
        </p:spPr>
        <p:txBody>
          <a:bodyPr wrap="square" rtlCol="0">
            <a:spAutoFit/>
          </a:bodyPr>
          <a:lstStyle/>
          <a:p>
            <a:r>
              <a:rPr lang="en-US" dirty="0" smtClean="0">
                <a:solidFill>
                  <a:srgbClr val="C00000"/>
                </a:solidFill>
              </a:rPr>
              <a:t>Core orbitals</a:t>
            </a:r>
            <a:r>
              <a:rPr lang="en-US" dirty="0" smtClean="0"/>
              <a:t>-</a:t>
            </a:r>
          </a:p>
          <a:p>
            <a:r>
              <a:rPr lang="en-US" dirty="0" smtClean="0"/>
              <a:t>No overlap, too close to the nucleus; no contribution to bonding.  </a:t>
            </a:r>
            <a:r>
              <a:rPr lang="en-US" b="1" dirty="0" smtClean="0">
                <a:solidFill>
                  <a:srgbClr val="CC0000"/>
                </a:solidFill>
              </a:rPr>
              <a:t>Much lower in energy than shown!</a:t>
            </a:r>
            <a:endParaRPr lang="en-US" b="1" dirty="0">
              <a:solidFill>
                <a:srgbClr val="CC0000"/>
              </a:solidFill>
            </a:endParaRPr>
          </a:p>
        </p:txBody>
      </p:sp>
      <p:sp>
        <p:nvSpPr>
          <p:cNvPr id="51" name="TextBox 50"/>
          <p:cNvSpPr txBox="1"/>
          <p:nvPr/>
        </p:nvSpPr>
        <p:spPr>
          <a:xfrm>
            <a:off x="1343025" y="6191488"/>
            <a:ext cx="4656535" cy="646331"/>
          </a:xfrm>
          <a:prstGeom prst="rect">
            <a:avLst/>
          </a:prstGeom>
          <a:noFill/>
        </p:spPr>
        <p:txBody>
          <a:bodyPr wrap="square" rtlCol="0">
            <a:spAutoFit/>
          </a:bodyPr>
          <a:lstStyle/>
          <a:p>
            <a:r>
              <a:rPr lang="en-US" dirty="0" smtClean="0"/>
              <a:t>B.O. = [2-0]/2 = 1 for Li</a:t>
            </a:r>
            <a:r>
              <a:rPr lang="en-US" baseline="-25000" dirty="0" smtClean="0"/>
              <a:t>2</a:t>
            </a:r>
            <a:r>
              <a:rPr lang="en-US" dirty="0" smtClean="0"/>
              <a:t>.  </a:t>
            </a:r>
            <a:r>
              <a:rPr lang="en-US" dirty="0" smtClean="0">
                <a:solidFill>
                  <a:srgbClr val="C00000"/>
                </a:solidFill>
              </a:rPr>
              <a:t>Li</a:t>
            </a:r>
            <a:r>
              <a:rPr lang="en-US" baseline="-25000" dirty="0" smtClean="0">
                <a:solidFill>
                  <a:srgbClr val="C00000"/>
                </a:solidFill>
              </a:rPr>
              <a:t>2</a:t>
            </a:r>
            <a:r>
              <a:rPr lang="en-US" dirty="0" smtClean="0">
                <a:solidFill>
                  <a:srgbClr val="C00000"/>
                </a:solidFill>
              </a:rPr>
              <a:t> has a single bond </a:t>
            </a:r>
          </a:p>
          <a:p>
            <a:r>
              <a:rPr lang="en-US" dirty="0" smtClean="0">
                <a:solidFill>
                  <a:srgbClr val="C00000"/>
                </a:solidFill>
              </a:rPr>
              <a:t>(MUCH weaker than H</a:t>
            </a:r>
            <a:r>
              <a:rPr lang="en-US" baseline="-25000" dirty="0" smtClean="0">
                <a:solidFill>
                  <a:srgbClr val="C00000"/>
                </a:solidFill>
              </a:rPr>
              <a:t>2</a:t>
            </a:r>
            <a:r>
              <a:rPr lang="en-US" dirty="0" smtClean="0">
                <a:solidFill>
                  <a:srgbClr val="C00000"/>
                </a:solidFill>
              </a:rPr>
              <a:t>, though).</a:t>
            </a:r>
            <a:r>
              <a:rPr lang="en-US" dirty="0" smtClean="0"/>
              <a:t> </a:t>
            </a:r>
            <a:endParaRPr lang="en-US" dirty="0"/>
          </a:p>
        </p:txBody>
      </p:sp>
    </p:spTree>
    <p:extLst>
      <p:ext uri="{BB962C8B-B14F-4D97-AF65-F5344CB8AC3E}">
        <p14:creationId xmlns:p14="http://schemas.microsoft.com/office/powerpoint/2010/main" val="306887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solidFill>
                  <a:srgbClr val="CC0000"/>
                </a:solidFill>
              </a:rPr>
              <a:t>Molecular orbital diagram for Be</a:t>
            </a:r>
            <a:r>
              <a:rPr lang="en-US" baseline="-25000" dirty="0" smtClean="0">
                <a:solidFill>
                  <a:srgbClr val="CC0000"/>
                </a:solidFill>
              </a:rPr>
              <a:t>2</a:t>
            </a:r>
            <a:endParaRPr lang="en-US" baseline="-25000" dirty="0">
              <a:solidFill>
                <a:srgbClr val="CC0000"/>
              </a:solidFill>
            </a:endParaRPr>
          </a:p>
        </p:txBody>
      </p:sp>
      <p:cxnSp>
        <p:nvCxnSpPr>
          <p:cNvPr id="4" name="Straight Arrow Connector 3"/>
          <p:cNvCxnSpPr/>
          <p:nvPr/>
        </p:nvCxnSpPr>
        <p:spPr>
          <a:xfrm flipV="1">
            <a:off x="762000" y="1600200"/>
            <a:ext cx="0" cy="449580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29590" y="1230868"/>
            <a:ext cx="1522020" cy="369332"/>
          </a:xfrm>
          <a:prstGeom prst="rect">
            <a:avLst/>
          </a:prstGeom>
          <a:noFill/>
        </p:spPr>
        <p:txBody>
          <a:bodyPr wrap="none" rtlCol="0">
            <a:spAutoFit/>
          </a:bodyPr>
          <a:lstStyle/>
          <a:p>
            <a:r>
              <a:rPr lang="en-US" dirty="0" smtClean="0"/>
              <a:t>Orbital Energy</a:t>
            </a:r>
            <a:endParaRPr lang="en-US" dirty="0"/>
          </a:p>
        </p:txBody>
      </p:sp>
      <p:sp>
        <p:nvSpPr>
          <p:cNvPr id="9" name="TextBox 8"/>
          <p:cNvSpPr txBox="1"/>
          <p:nvPr/>
        </p:nvSpPr>
        <p:spPr>
          <a:xfrm>
            <a:off x="1371600" y="5693807"/>
            <a:ext cx="1371600" cy="369332"/>
          </a:xfrm>
          <a:prstGeom prst="rect">
            <a:avLst/>
          </a:prstGeom>
          <a:noFill/>
        </p:spPr>
        <p:txBody>
          <a:bodyPr wrap="square" rtlCol="0">
            <a:spAutoFit/>
          </a:bodyPr>
          <a:lstStyle/>
          <a:p>
            <a:r>
              <a:rPr lang="en-US" dirty="0" smtClean="0"/>
              <a:t>Be atom A</a:t>
            </a:r>
            <a:endParaRPr lang="en-US" dirty="0"/>
          </a:p>
        </p:txBody>
      </p:sp>
      <p:sp>
        <p:nvSpPr>
          <p:cNvPr id="10" name="TextBox 9"/>
          <p:cNvSpPr txBox="1"/>
          <p:nvPr/>
        </p:nvSpPr>
        <p:spPr>
          <a:xfrm>
            <a:off x="5305425" y="5703332"/>
            <a:ext cx="1371600" cy="369332"/>
          </a:xfrm>
          <a:prstGeom prst="rect">
            <a:avLst/>
          </a:prstGeom>
          <a:noFill/>
        </p:spPr>
        <p:txBody>
          <a:bodyPr wrap="square" rtlCol="0">
            <a:spAutoFit/>
          </a:bodyPr>
          <a:lstStyle/>
          <a:p>
            <a:r>
              <a:rPr lang="en-US" dirty="0" smtClean="0"/>
              <a:t>Be atom B</a:t>
            </a:r>
            <a:endParaRPr lang="en-US" dirty="0"/>
          </a:p>
        </p:txBody>
      </p:sp>
      <p:cxnSp>
        <p:nvCxnSpPr>
          <p:cNvPr id="16" name="Straight Connector 15"/>
          <p:cNvCxnSpPr/>
          <p:nvPr/>
        </p:nvCxnSpPr>
        <p:spPr>
          <a:xfrm>
            <a:off x="2352675" y="5428268"/>
            <a:ext cx="1076325" cy="61049"/>
          </a:xfrm>
          <a:prstGeom prst="line">
            <a:avLst/>
          </a:prstGeom>
          <a:ln w="25400">
            <a:solidFill>
              <a:srgbClr val="CC0000"/>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352675" y="5392698"/>
            <a:ext cx="1047750" cy="35570"/>
          </a:xfrm>
          <a:prstGeom prst="line">
            <a:avLst/>
          </a:prstGeom>
          <a:ln w="25400">
            <a:solidFill>
              <a:srgbClr val="CC0000"/>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352925" y="5421273"/>
            <a:ext cx="952500" cy="68044"/>
          </a:xfrm>
          <a:prstGeom prst="line">
            <a:avLst/>
          </a:prstGeom>
          <a:ln w="25400">
            <a:solidFill>
              <a:srgbClr val="CC0000"/>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362450" y="5399693"/>
            <a:ext cx="942975" cy="21580"/>
          </a:xfrm>
          <a:prstGeom prst="line">
            <a:avLst/>
          </a:prstGeom>
          <a:ln w="25400">
            <a:solidFill>
              <a:srgbClr val="CC0000"/>
            </a:solidFill>
            <a:prstDash val="sysDot"/>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258865" y="5558314"/>
            <a:ext cx="1150144" cy="369332"/>
          </a:xfrm>
          <a:prstGeom prst="rect">
            <a:avLst/>
          </a:prstGeom>
          <a:noFill/>
        </p:spPr>
        <p:txBody>
          <a:bodyPr wrap="square" rtlCol="0">
            <a:spAutoFit/>
          </a:bodyPr>
          <a:lstStyle/>
          <a:p>
            <a:r>
              <a:rPr lang="en-US" dirty="0" smtClean="0"/>
              <a:t>1</a:t>
            </a:r>
            <a:r>
              <a:rPr lang="el-GR" dirty="0" smtClean="0"/>
              <a:t>σ</a:t>
            </a:r>
            <a:r>
              <a:rPr lang="en-US" baseline="-25000" dirty="0" smtClean="0"/>
              <a:t>g</a:t>
            </a:r>
            <a:r>
              <a:rPr lang="en-US" dirty="0"/>
              <a:t> - </a:t>
            </a:r>
            <a:r>
              <a:rPr lang="en-US" dirty="0" smtClean="0"/>
              <a:t>core</a:t>
            </a:r>
            <a:endParaRPr lang="en-US" baseline="-25000" dirty="0"/>
          </a:p>
        </p:txBody>
      </p:sp>
      <p:sp>
        <p:nvSpPr>
          <p:cNvPr id="27" name="TextBox 26"/>
          <p:cNvSpPr txBox="1"/>
          <p:nvPr/>
        </p:nvSpPr>
        <p:spPr>
          <a:xfrm>
            <a:off x="4343400" y="5004316"/>
            <a:ext cx="1197769" cy="369332"/>
          </a:xfrm>
          <a:prstGeom prst="rect">
            <a:avLst/>
          </a:prstGeom>
          <a:noFill/>
        </p:spPr>
        <p:txBody>
          <a:bodyPr wrap="square" rtlCol="0">
            <a:spAutoFit/>
          </a:bodyPr>
          <a:lstStyle/>
          <a:p>
            <a:r>
              <a:rPr lang="en-US" dirty="0" smtClean="0"/>
              <a:t>1</a:t>
            </a:r>
            <a:r>
              <a:rPr lang="el-GR" dirty="0" smtClean="0"/>
              <a:t>σ</a:t>
            </a:r>
            <a:r>
              <a:rPr lang="en-US" baseline="-25000" dirty="0" smtClean="0"/>
              <a:t>u</a:t>
            </a:r>
            <a:r>
              <a:rPr lang="en-US" dirty="0" smtClean="0"/>
              <a:t> - core</a:t>
            </a:r>
            <a:endParaRPr lang="en-US" baseline="-25000" dirty="0"/>
          </a:p>
        </p:txBody>
      </p:sp>
      <p:grpSp>
        <p:nvGrpSpPr>
          <p:cNvPr id="3" name="Group 2"/>
          <p:cNvGrpSpPr/>
          <p:nvPr/>
        </p:nvGrpSpPr>
        <p:grpSpPr>
          <a:xfrm>
            <a:off x="3429000" y="5179457"/>
            <a:ext cx="914400" cy="369332"/>
            <a:chOff x="3429000" y="4490740"/>
            <a:chExt cx="914400" cy="369332"/>
          </a:xfrm>
        </p:grpSpPr>
        <p:cxnSp>
          <p:nvCxnSpPr>
            <p:cNvPr id="14" name="Straight Connector 13"/>
            <p:cNvCxnSpPr/>
            <p:nvPr/>
          </p:nvCxnSpPr>
          <p:spPr>
            <a:xfrm>
              <a:off x="3429000" y="4800600"/>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486150" y="4490740"/>
              <a:ext cx="415498" cy="369332"/>
            </a:xfrm>
            <a:prstGeom prst="rect">
              <a:avLst/>
            </a:prstGeom>
            <a:noFill/>
          </p:spPr>
          <p:txBody>
            <a:bodyPr wrap="none" rtlCol="0">
              <a:spAutoFit/>
            </a:bodyPr>
            <a:lstStyle/>
            <a:p>
              <a:r>
                <a:rPr lang="en-US" b="1" dirty="0" smtClean="0">
                  <a:solidFill>
                    <a:srgbClr val="CC0000"/>
                  </a:solidFill>
                  <a:latin typeface="Times New Roman"/>
                  <a:cs typeface="Times New Roman"/>
                </a:rPr>
                <a:t>↑↓</a:t>
              </a:r>
              <a:endParaRPr lang="en-US" b="1" dirty="0">
                <a:solidFill>
                  <a:srgbClr val="CC0000"/>
                </a:solidFill>
              </a:endParaRPr>
            </a:p>
          </p:txBody>
        </p:sp>
      </p:grpSp>
      <p:grpSp>
        <p:nvGrpSpPr>
          <p:cNvPr id="6" name="Group 5"/>
          <p:cNvGrpSpPr/>
          <p:nvPr/>
        </p:nvGrpSpPr>
        <p:grpSpPr>
          <a:xfrm>
            <a:off x="3438525" y="5062627"/>
            <a:ext cx="914400" cy="369332"/>
            <a:chOff x="3429000" y="2489329"/>
            <a:chExt cx="914400" cy="369332"/>
          </a:xfrm>
        </p:grpSpPr>
        <p:cxnSp>
          <p:nvCxnSpPr>
            <p:cNvPr id="13" name="Straight Connector 12"/>
            <p:cNvCxnSpPr/>
            <p:nvPr/>
          </p:nvCxnSpPr>
          <p:spPr>
            <a:xfrm>
              <a:off x="3429000" y="2819400"/>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863607" y="2489329"/>
              <a:ext cx="415498" cy="369332"/>
            </a:xfrm>
            <a:prstGeom prst="rect">
              <a:avLst/>
            </a:prstGeom>
            <a:noFill/>
          </p:spPr>
          <p:txBody>
            <a:bodyPr wrap="none" rtlCol="0">
              <a:spAutoFit/>
            </a:bodyPr>
            <a:lstStyle/>
            <a:p>
              <a:r>
                <a:rPr lang="en-US" b="1" dirty="0" smtClean="0">
                  <a:solidFill>
                    <a:srgbClr val="CC0000"/>
                  </a:solidFill>
                  <a:latin typeface="Times New Roman"/>
                  <a:cs typeface="Times New Roman"/>
                </a:rPr>
                <a:t>↑↓</a:t>
              </a:r>
              <a:endParaRPr lang="en-US" b="1" dirty="0">
                <a:solidFill>
                  <a:srgbClr val="CC0000"/>
                </a:solidFill>
              </a:endParaRPr>
            </a:p>
          </p:txBody>
        </p:sp>
      </p:grpSp>
      <p:grpSp>
        <p:nvGrpSpPr>
          <p:cNvPr id="29" name="Group 28"/>
          <p:cNvGrpSpPr/>
          <p:nvPr/>
        </p:nvGrpSpPr>
        <p:grpSpPr>
          <a:xfrm>
            <a:off x="809625" y="5051941"/>
            <a:ext cx="6019800" cy="525423"/>
            <a:chOff x="809625" y="5051941"/>
            <a:chExt cx="6019800" cy="525423"/>
          </a:xfrm>
        </p:grpSpPr>
        <p:cxnSp>
          <p:nvCxnSpPr>
            <p:cNvPr id="7" name="Straight Connector 6"/>
            <p:cNvCxnSpPr/>
            <p:nvPr/>
          </p:nvCxnSpPr>
          <p:spPr>
            <a:xfrm>
              <a:off x="1438275" y="5415052"/>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05425" y="5414665"/>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09625" y="5188982"/>
              <a:ext cx="533400" cy="369332"/>
            </a:xfrm>
            <a:prstGeom prst="rect">
              <a:avLst/>
            </a:prstGeom>
            <a:noFill/>
          </p:spPr>
          <p:txBody>
            <a:bodyPr wrap="square" rtlCol="0">
              <a:spAutoFit/>
            </a:bodyPr>
            <a:lstStyle/>
            <a:p>
              <a:r>
                <a:rPr lang="en-US" dirty="0" smtClean="0"/>
                <a:t>1s</a:t>
              </a:r>
              <a:r>
                <a:rPr lang="en-US" baseline="-25000" dirty="0" smtClean="0"/>
                <a:t>A</a:t>
              </a:r>
              <a:endParaRPr lang="en-US" baseline="-25000" dirty="0"/>
            </a:p>
          </p:txBody>
        </p:sp>
        <p:sp>
          <p:nvSpPr>
            <p:cNvPr id="12" name="TextBox 11"/>
            <p:cNvSpPr txBox="1"/>
            <p:nvPr/>
          </p:nvSpPr>
          <p:spPr>
            <a:xfrm>
              <a:off x="6296025" y="5208032"/>
              <a:ext cx="533400" cy="369332"/>
            </a:xfrm>
            <a:prstGeom prst="rect">
              <a:avLst/>
            </a:prstGeom>
            <a:noFill/>
          </p:spPr>
          <p:txBody>
            <a:bodyPr wrap="square" rtlCol="0">
              <a:spAutoFit/>
            </a:bodyPr>
            <a:lstStyle/>
            <a:p>
              <a:r>
                <a:rPr lang="en-US" dirty="0" smtClean="0"/>
                <a:t>1s</a:t>
              </a:r>
              <a:r>
                <a:rPr lang="en-US" baseline="-25000" dirty="0" smtClean="0"/>
                <a:t>B</a:t>
              </a:r>
              <a:endParaRPr lang="en-US" baseline="-25000" dirty="0"/>
            </a:p>
          </p:txBody>
        </p:sp>
        <p:sp>
          <p:nvSpPr>
            <p:cNvPr id="32" name="TextBox 31"/>
            <p:cNvSpPr txBox="1"/>
            <p:nvPr/>
          </p:nvSpPr>
          <p:spPr>
            <a:xfrm>
              <a:off x="5566202" y="5051941"/>
              <a:ext cx="415498" cy="369332"/>
            </a:xfrm>
            <a:prstGeom prst="rect">
              <a:avLst/>
            </a:prstGeom>
            <a:noFill/>
          </p:spPr>
          <p:txBody>
            <a:bodyPr wrap="none" rtlCol="0">
              <a:spAutoFit/>
            </a:bodyPr>
            <a:lstStyle/>
            <a:p>
              <a:r>
                <a:rPr lang="en-US" b="1" dirty="0" smtClean="0">
                  <a:solidFill>
                    <a:srgbClr val="CC0000"/>
                  </a:solidFill>
                  <a:latin typeface="Times New Roman"/>
                  <a:cs typeface="Times New Roman"/>
                </a:rPr>
                <a:t>↑↓</a:t>
              </a:r>
              <a:endParaRPr lang="en-US" b="1" dirty="0">
                <a:solidFill>
                  <a:srgbClr val="CC0000"/>
                </a:solidFill>
              </a:endParaRPr>
            </a:p>
          </p:txBody>
        </p:sp>
        <p:sp>
          <p:nvSpPr>
            <p:cNvPr id="33" name="TextBox 32"/>
            <p:cNvSpPr txBox="1"/>
            <p:nvPr/>
          </p:nvSpPr>
          <p:spPr>
            <a:xfrm>
              <a:off x="1687726" y="5051941"/>
              <a:ext cx="415498" cy="369332"/>
            </a:xfrm>
            <a:prstGeom prst="rect">
              <a:avLst/>
            </a:prstGeom>
            <a:noFill/>
          </p:spPr>
          <p:txBody>
            <a:bodyPr wrap="none" rtlCol="0">
              <a:spAutoFit/>
            </a:bodyPr>
            <a:lstStyle/>
            <a:p>
              <a:r>
                <a:rPr lang="en-US" b="1" dirty="0" smtClean="0">
                  <a:solidFill>
                    <a:srgbClr val="CC0000"/>
                  </a:solidFill>
                  <a:latin typeface="Times New Roman"/>
                  <a:cs typeface="Times New Roman"/>
                </a:rPr>
                <a:t>↑↓</a:t>
              </a:r>
              <a:endParaRPr lang="en-US" b="1" dirty="0">
                <a:solidFill>
                  <a:srgbClr val="CC0000"/>
                </a:solidFill>
              </a:endParaRPr>
            </a:p>
          </p:txBody>
        </p:sp>
      </p:grpSp>
      <p:grpSp>
        <p:nvGrpSpPr>
          <p:cNvPr id="37" name="Group 36"/>
          <p:cNvGrpSpPr/>
          <p:nvPr/>
        </p:nvGrpSpPr>
        <p:grpSpPr>
          <a:xfrm>
            <a:off x="809625" y="3459718"/>
            <a:ext cx="6019800" cy="388382"/>
            <a:chOff x="809625" y="5188982"/>
            <a:chExt cx="6019800" cy="388382"/>
          </a:xfrm>
        </p:grpSpPr>
        <p:cxnSp>
          <p:nvCxnSpPr>
            <p:cNvPr id="38" name="Straight Connector 37"/>
            <p:cNvCxnSpPr/>
            <p:nvPr/>
          </p:nvCxnSpPr>
          <p:spPr>
            <a:xfrm>
              <a:off x="1438275" y="5415052"/>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305425" y="5414665"/>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809625" y="5188982"/>
              <a:ext cx="533400" cy="369332"/>
            </a:xfrm>
            <a:prstGeom prst="rect">
              <a:avLst/>
            </a:prstGeom>
            <a:noFill/>
          </p:spPr>
          <p:txBody>
            <a:bodyPr wrap="square" rtlCol="0">
              <a:spAutoFit/>
            </a:bodyPr>
            <a:lstStyle/>
            <a:p>
              <a:r>
                <a:rPr lang="en-US" dirty="0"/>
                <a:t>2</a:t>
              </a:r>
              <a:r>
                <a:rPr lang="en-US" dirty="0" smtClean="0"/>
                <a:t>s</a:t>
              </a:r>
              <a:r>
                <a:rPr lang="en-US" baseline="-25000" dirty="0" smtClean="0"/>
                <a:t>A</a:t>
              </a:r>
              <a:endParaRPr lang="en-US" baseline="-25000" dirty="0"/>
            </a:p>
          </p:txBody>
        </p:sp>
        <p:sp>
          <p:nvSpPr>
            <p:cNvPr id="41" name="TextBox 40"/>
            <p:cNvSpPr txBox="1"/>
            <p:nvPr/>
          </p:nvSpPr>
          <p:spPr>
            <a:xfrm>
              <a:off x="6296025" y="5208032"/>
              <a:ext cx="533400" cy="369332"/>
            </a:xfrm>
            <a:prstGeom prst="rect">
              <a:avLst/>
            </a:prstGeom>
            <a:noFill/>
          </p:spPr>
          <p:txBody>
            <a:bodyPr wrap="square" rtlCol="0">
              <a:spAutoFit/>
            </a:bodyPr>
            <a:lstStyle/>
            <a:p>
              <a:r>
                <a:rPr lang="en-US" dirty="0"/>
                <a:t>2</a:t>
              </a:r>
              <a:r>
                <a:rPr lang="en-US" dirty="0" smtClean="0"/>
                <a:t>s</a:t>
              </a:r>
              <a:r>
                <a:rPr lang="en-US" baseline="-25000" dirty="0" smtClean="0"/>
                <a:t>B</a:t>
              </a:r>
              <a:endParaRPr lang="en-US" baseline="-25000" dirty="0"/>
            </a:p>
          </p:txBody>
        </p:sp>
      </p:grpSp>
      <p:grpSp>
        <p:nvGrpSpPr>
          <p:cNvPr id="46" name="Group 45"/>
          <p:cNvGrpSpPr/>
          <p:nvPr/>
        </p:nvGrpSpPr>
        <p:grpSpPr>
          <a:xfrm>
            <a:off x="3429000" y="3814257"/>
            <a:ext cx="914400" cy="369332"/>
            <a:chOff x="3429000" y="4476929"/>
            <a:chExt cx="914400" cy="369332"/>
          </a:xfrm>
        </p:grpSpPr>
        <p:cxnSp>
          <p:nvCxnSpPr>
            <p:cNvPr id="47" name="Straight Connector 46"/>
            <p:cNvCxnSpPr/>
            <p:nvPr/>
          </p:nvCxnSpPr>
          <p:spPr>
            <a:xfrm>
              <a:off x="3429000" y="4800600"/>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665383" y="4476929"/>
              <a:ext cx="415498" cy="369332"/>
            </a:xfrm>
            <a:prstGeom prst="rect">
              <a:avLst/>
            </a:prstGeom>
            <a:noFill/>
          </p:spPr>
          <p:txBody>
            <a:bodyPr wrap="none" rtlCol="0">
              <a:spAutoFit/>
            </a:bodyPr>
            <a:lstStyle/>
            <a:p>
              <a:r>
                <a:rPr lang="en-US" b="1" dirty="0" smtClean="0">
                  <a:solidFill>
                    <a:srgbClr val="CC0000"/>
                  </a:solidFill>
                  <a:latin typeface="Times New Roman"/>
                  <a:cs typeface="Times New Roman"/>
                </a:rPr>
                <a:t>↑↓</a:t>
              </a:r>
              <a:endParaRPr lang="en-US" b="1" dirty="0">
                <a:solidFill>
                  <a:srgbClr val="CC0000"/>
                </a:solidFill>
              </a:endParaRPr>
            </a:p>
          </p:txBody>
        </p:sp>
      </p:grpSp>
      <p:cxnSp>
        <p:nvCxnSpPr>
          <p:cNvPr id="50" name="Straight Connector 49"/>
          <p:cNvCxnSpPr/>
          <p:nvPr/>
        </p:nvCxnSpPr>
        <p:spPr>
          <a:xfrm>
            <a:off x="3448050" y="2976860"/>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566098" y="3998923"/>
            <a:ext cx="1682302" cy="369332"/>
          </a:xfrm>
          <a:prstGeom prst="rect">
            <a:avLst/>
          </a:prstGeom>
          <a:noFill/>
        </p:spPr>
        <p:txBody>
          <a:bodyPr wrap="square" rtlCol="0">
            <a:spAutoFit/>
          </a:bodyPr>
          <a:lstStyle/>
          <a:p>
            <a:r>
              <a:rPr lang="en-US" dirty="0"/>
              <a:t>2</a:t>
            </a:r>
            <a:r>
              <a:rPr lang="el-GR" dirty="0" smtClean="0"/>
              <a:t>σ</a:t>
            </a:r>
            <a:r>
              <a:rPr lang="en-US" baseline="-25000" dirty="0" smtClean="0"/>
              <a:t>g</a:t>
            </a:r>
            <a:r>
              <a:rPr lang="en-US" dirty="0"/>
              <a:t> - </a:t>
            </a:r>
            <a:r>
              <a:rPr lang="en-US" dirty="0" smtClean="0"/>
              <a:t>bonding</a:t>
            </a:r>
            <a:endParaRPr lang="en-US" baseline="-25000" dirty="0"/>
          </a:p>
        </p:txBody>
      </p:sp>
      <p:sp>
        <p:nvSpPr>
          <p:cNvPr id="53" name="TextBox 52"/>
          <p:cNvSpPr txBox="1"/>
          <p:nvPr/>
        </p:nvSpPr>
        <p:spPr>
          <a:xfrm>
            <a:off x="4537523" y="2743200"/>
            <a:ext cx="2025202" cy="369332"/>
          </a:xfrm>
          <a:prstGeom prst="rect">
            <a:avLst/>
          </a:prstGeom>
          <a:noFill/>
        </p:spPr>
        <p:txBody>
          <a:bodyPr wrap="square" rtlCol="0">
            <a:spAutoFit/>
          </a:bodyPr>
          <a:lstStyle/>
          <a:p>
            <a:r>
              <a:rPr lang="en-US" dirty="0"/>
              <a:t>2</a:t>
            </a:r>
            <a:r>
              <a:rPr lang="el-GR" dirty="0" smtClean="0"/>
              <a:t>σ</a:t>
            </a:r>
            <a:r>
              <a:rPr lang="en-US" baseline="-25000" dirty="0" smtClean="0"/>
              <a:t>u</a:t>
            </a:r>
            <a:r>
              <a:rPr lang="en-US" dirty="0" smtClean="0"/>
              <a:t> </a:t>
            </a:r>
            <a:r>
              <a:rPr lang="en-US" dirty="0"/>
              <a:t>- </a:t>
            </a:r>
            <a:r>
              <a:rPr lang="en-US" dirty="0" smtClean="0"/>
              <a:t>antibonding</a:t>
            </a:r>
            <a:endParaRPr lang="en-US" baseline="-25000" dirty="0"/>
          </a:p>
        </p:txBody>
      </p:sp>
      <p:cxnSp>
        <p:nvCxnSpPr>
          <p:cNvPr id="54" name="Straight Connector 53"/>
          <p:cNvCxnSpPr/>
          <p:nvPr/>
        </p:nvCxnSpPr>
        <p:spPr>
          <a:xfrm flipV="1">
            <a:off x="2352675" y="2976860"/>
            <a:ext cx="1085850" cy="702112"/>
          </a:xfrm>
          <a:prstGeom prst="line">
            <a:avLst/>
          </a:prstGeom>
          <a:ln w="25400">
            <a:solidFill>
              <a:srgbClr val="CC0000"/>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362450" y="3692009"/>
            <a:ext cx="942975" cy="445919"/>
          </a:xfrm>
          <a:prstGeom prst="line">
            <a:avLst/>
          </a:prstGeom>
          <a:ln w="25400">
            <a:solidFill>
              <a:srgbClr val="CC0000"/>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4362450" y="2976860"/>
            <a:ext cx="960909" cy="702112"/>
          </a:xfrm>
          <a:prstGeom prst="line">
            <a:avLst/>
          </a:prstGeom>
          <a:ln w="25400">
            <a:solidFill>
              <a:srgbClr val="CC0000"/>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flipV="1">
            <a:off x="2352676" y="3678972"/>
            <a:ext cx="1047749" cy="458956"/>
          </a:xfrm>
          <a:prstGeom prst="line">
            <a:avLst/>
          </a:prstGeom>
          <a:ln w="25400">
            <a:solidFill>
              <a:srgbClr val="CC0000"/>
            </a:solidFill>
            <a:prstDash val="sysDot"/>
          </a:ln>
        </p:spPr>
        <p:style>
          <a:lnRef idx="1">
            <a:schemeClr val="accent1"/>
          </a:lnRef>
          <a:fillRef idx="0">
            <a:schemeClr val="accent1"/>
          </a:fillRef>
          <a:effectRef idx="0">
            <a:schemeClr val="accent1"/>
          </a:effectRef>
          <a:fontRef idx="minor">
            <a:schemeClr val="tx1"/>
          </a:fontRef>
        </p:style>
      </p:cxnSp>
      <p:pic>
        <p:nvPicPr>
          <p:cNvPr id="62" name="Picture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8525" y="5511374"/>
            <a:ext cx="936211" cy="548640"/>
          </a:xfrm>
          <a:prstGeom prst="rect">
            <a:avLst/>
          </a:prstGeom>
        </p:spPr>
      </p:pic>
      <p:pic>
        <p:nvPicPr>
          <p:cNvPr id="63" name="Picture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8525" y="4643170"/>
            <a:ext cx="936212" cy="548640"/>
          </a:xfrm>
          <a:prstGeom prst="rect">
            <a:avLst/>
          </a:prstGeom>
        </p:spPr>
      </p:pic>
      <p:pic>
        <p:nvPicPr>
          <p:cNvPr id="65" name="Picture 6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5501" y="3389114"/>
            <a:ext cx="936211" cy="548640"/>
          </a:xfrm>
          <a:prstGeom prst="rect">
            <a:avLst/>
          </a:prstGeom>
        </p:spPr>
      </p:pic>
      <p:pic>
        <p:nvPicPr>
          <p:cNvPr id="66" name="Picture 6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07188" y="2063145"/>
            <a:ext cx="936212" cy="548640"/>
          </a:xfrm>
          <a:prstGeom prst="rect">
            <a:avLst/>
          </a:prstGeom>
        </p:spPr>
      </p:pic>
      <p:sp>
        <p:nvSpPr>
          <p:cNvPr id="67" name="Right Brace 66"/>
          <p:cNvSpPr/>
          <p:nvPr/>
        </p:nvSpPr>
        <p:spPr>
          <a:xfrm>
            <a:off x="6979443" y="4983525"/>
            <a:ext cx="180975" cy="1055698"/>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TextBox 67"/>
          <p:cNvSpPr txBox="1"/>
          <p:nvPr/>
        </p:nvSpPr>
        <p:spPr>
          <a:xfrm>
            <a:off x="7334250" y="4539645"/>
            <a:ext cx="1752600" cy="2308324"/>
          </a:xfrm>
          <a:prstGeom prst="rect">
            <a:avLst/>
          </a:prstGeom>
          <a:noFill/>
        </p:spPr>
        <p:txBody>
          <a:bodyPr wrap="square" rtlCol="0">
            <a:spAutoFit/>
          </a:bodyPr>
          <a:lstStyle/>
          <a:p>
            <a:r>
              <a:rPr lang="en-US" dirty="0" smtClean="0">
                <a:solidFill>
                  <a:srgbClr val="C00000"/>
                </a:solidFill>
              </a:rPr>
              <a:t>Core orbitals</a:t>
            </a:r>
            <a:r>
              <a:rPr lang="en-US" dirty="0" smtClean="0"/>
              <a:t>-</a:t>
            </a:r>
          </a:p>
          <a:p>
            <a:r>
              <a:rPr lang="en-US" dirty="0" smtClean="0"/>
              <a:t>No overlap, too close to the nucleus; no contribution to bonding.  </a:t>
            </a:r>
            <a:r>
              <a:rPr lang="en-US" dirty="0" smtClean="0">
                <a:solidFill>
                  <a:srgbClr val="CC0000"/>
                </a:solidFill>
              </a:rPr>
              <a:t>Much lower in energy than shown!</a:t>
            </a:r>
            <a:endParaRPr lang="en-US" dirty="0">
              <a:solidFill>
                <a:srgbClr val="CC0000"/>
              </a:solidFill>
            </a:endParaRPr>
          </a:p>
        </p:txBody>
      </p:sp>
      <p:sp>
        <p:nvSpPr>
          <p:cNvPr id="69" name="TextBox 68"/>
          <p:cNvSpPr txBox="1"/>
          <p:nvPr/>
        </p:nvSpPr>
        <p:spPr>
          <a:xfrm>
            <a:off x="7334250" y="3075593"/>
            <a:ext cx="1752600" cy="923330"/>
          </a:xfrm>
          <a:prstGeom prst="rect">
            <a:avLst/>
          </a:prstGeom>
          <a:noFill/>
        </p:spPr>
        <p:txBody>
          <a:bodyPr wrap="square" rtlCol="0">
            <a:spAutoFit/>
          </a:bodyPr>
          <a:lstStyle/>
          <a:p>
            <a:r>
              <a:rPr lang="en-US" dirty="0" smtClean="0">
                <a:solidFill>
                  <a:srgbClr val="C00000"/>
                </a:solidFill>
              </a:rPr>
              <a:t>Valence orbitals</a:t>
            </a:r>
            <a:r>
              <a:rPr lang="en-US" dirty="0" smtClean="0"/>
              <a:t>-</a:t>
            </a:r>
          </a:p>
          <a:p>
            <a:r>
              <a:rPr lang="en-US" dirty="0" smtClean="0"/>
              <a:t>Responsible for chemical bonds.</a:t>
            </a:r>
            <a:endParaRPr lang="en-US" dirty="0"/>
          </a:p>
        </p:txBody>
      </p:sp>
      <p:sp>
        <p:nvSpPr>
          <p:cNvPr id="70" name="Right Brace 69"/>
          <p:cNvSpPr/>
          <p:nvPr/>
        </p:nvSpPr>
        <p:spPr>
          <a:xfrm>
            <a:off x="6934200" y="2743199"/>
            <a:ext cx="271463" cy="1625055"/>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p:cNvSpPr txBox="1"/>
          <p:nvPr/>
        </p:nvSpPr>
        <p:spPr>
          <a:xfrm>
            <a:off x="3687976" y="2611785"/>
            <a:ext cx="415498" cy="369332"/>
          </a:xfrm>
          <a:prstGeom prst="rect">
            <a:avLst/>
          </a:prstGeom>
          <a:noFill/>
        </p:spPr>
        <p:txBody>
          <a:bodyPr wrap="none" rtlCol="0">
            <a:spAutoFit/>
          </a:bodyPr>
          <a:lstStyle/>
          <a:p>
            <a:r>
              <a:rPr lang="en-US" b="1" dirty="0" smtClean="0">
                <a:solidFill>
                  <a:srgbClr val="CC0000"/>
                </a:solidFill>
                <a:latin typeface="Times New Roman"/>
                <a:cs typeface="Times New Roman"/>
              </a:rPr>
              <a:t>↑↓</a:t>
            </a:r>
            <a:endParaRPr lang="en-US" b="1" dirty="0">
              <a:solidFill>
                <a:srgbClr val="CC0000"/>
              </a:solidFill>
            </a:endParaRPr>
          </a:p>
        </p:txBody>
      </p:sp>
      <p:sp>
        <p:nvSpPr>
          <p:cNvPr id="55" name="TextBox 54"/>
          <p:cNvSpPr txBox="1"/>
          <p:nvPr/>
        </p:nvSpPr>
        <p:spPr>
          <a:xfrm>
            <a:off x="1687726" y="3294102"/>
            <a:ext cx="415498" cy="369332"/>
          </a:xfrm>
          <a:prstGeom prst="rect">
            <a:avLst/>
          </a:prstGeom>
          <a:noFill/>
        </p:spPr>
        <p:txBody>
          <a:bodyPr wrap="none" rtlCol="0">
            <a:spAutoFit/>
          </a:bodyPr>
          <a:lstStyle/>
          <a:p>
            <a:r>
              <a:rPr lang="en-US" b="1" dirty="0" smtClean="0">
                <a:solidFill>
                  <a:srgbClr val="CC0000"/>
                </a:solidFill>
                <a:latin typeface="Times New Roman"/>
                <a:cs typeface="Times New Roman"/>
              </a:rPr>
              <a:t>↑↓</a:t>
            </a:r>
            <a:endParaRPr lang="en-US" b="1" dirty="0">
              <a:solidFill>
                <a:srgbClr val="CC0000"/>
              </a:solidFill>
            </a:endParaRPr>
          </a:p>
        </p:txBody>
      </p:sp>
      <p:sp>
        <p:nvSpPr>
          <p:cNvPr id="57" name="TextBox 56"/>
          <p:cNvSpPr txBox="1"/>
          <p:nvPr/>
        </p:nvSpPr>
        <p:spPr>
          <a:xfrm>
            <a:off x="5575727" y="3309640"/>
            <a:ext cx="415498" cy="369332"/>
          </a:xfrm>
          <a:prstGeom prst="rect">
            <a:avLst/>
          </a:prstGeom>
          <a:noFill/>
        </p:spPr>
        <p:txBody>
          <a:bodyPr wrap="none" rtlCol="0">
            <a:spAutoFit/>
          </a:bodyPr>
          <a:lstStyle/>
          <a:p>
            <a:r>
              <a:rPr lang="en-US" b="1" dirty="0" smtClean="0">
                <a:solidFill>
                  <a:srgbClr val="CC0000"/>
                </a:solidFill>
                <a:latin typeface="Times New Roman"/>
                <a:cs typeface="Times New Roman"/>
              </a:rPr>
              <a:t>↑↓</a:t>
            </a:r>
            <a:endParaRPr lang="en-US" b="1" dirty="0">
              <a:solidFill>
                <a:srgbClr val="CC0000"/>
              </a:solidFill>
            </a:endParaRPr>
          </a:p>
        </p:txBody>
      </p:sp>
      <p:sp>
        <p:nvSpPr>
          <p:cNvPr id="59" name="TextBox 58"/>
          <p:cNvSpPr txBox="1"/>
          <p:nvPr/>
        </p:nvSpPr>
        <p:spPr>
          <a:xfrm>
            <a:off x="762000" y="6201638"/>
            <a:ext cx="6572250" cy="646331"/>
          </a:xfrm>
          <a:prstGeom prst="rect">
            <a:avLst/>
          </a:prstGeom>
          <a:noFill/>
        </p:spPr>
        <p:txBody>
          <a:bodyPr wrap="square" rtlCol="0">
            <a:spAutoFit/>
          </a:bodyPr>
          <a:lstStyle/>
          <a:p>
            <a:r>
              <a:rPr lang="en-US" dirty="0" smtClean="0"/>
              <a:t>B.O. = [2-2]/2 = 0 for Be</a:t>
            </a:r>
            <a:r>
              <a:rPr lang="en-US" baseline="-25000" dirty="0" smtClean="0"/>
              <a:t>2</a:t>
            </a:r>
            <a:r>
              <a:rPr lang="en-US" dirty="0" smtClean="0"/>
              <a:t>.  </a:t>
            </a:r>
            <a:r>
              <a:rPr lang="en-US" dirty="0" smtClean="0">
                <a:solidFill>
                  <a:srgbClr val="C00000"/>
                </a:solidFill>
              </a:rPr>
              <a:t>Be</a:t>
            </a:r>
            <a:r>
              <a:rPr lang="en-US" baseline="-25000" dirty="0" smtClean="0">
                <a:solidFill>
                  <a:srgbClr val="C00000"/>
                </a:solidFill>
              </a:rPr>
              <a:t>2</a:t>
            </a:r>
            <a:r>
              <a:rPr lang="en-US" dirty="0" smtClean="0">
                <a:solidFill>
                  <a:srgbClr val="C00000"/>
                </a:solidFill>
              </a:rPr>
              <a:t> has a bond order of 0 and should be unbound.  This is oversimplified, and it is very weakly bound.</a:t>
            </a:r>
          </a:p>
        </p:txBody>
      </p:sp>
    </p:spTree>
    <p:extLst>
      <p:ext uri="{BB962C8B-B14F-4D97-AF65-F5344CB8AC3E}">
        <p14:creationId xmlns:p14="http://schemas.microsoft.com/office/powerpoint/2010/main" val="1007025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9444" y="1825895"/>
            <a:ext cx="1098969" cy="640080"/>
          </a:xfrm>
          <a:prstGeom prst="rect">
            <a:avLst/>
          </a:prstGeom>
        </p:spPr>
      </p:pic>
      <p:sp>
        <p:nvSpPr>
          <p:cNvPr id="17" name="TextBox 16"/>
          <p:cNvSpPr txBox="1"/>
          <p:nvPr/>
        </p:nvSpPr>
        <p:spPr>
          <a:xfrm flipH="1">
            <a:off x="4267200" y="4114296"/>
            <a:ext cx="423786" cy="434617"/>
          </a:xfrm>
          <a:prstGeom prst="rect">
            <a:avLst/>
          </a:prstGeom>
          <a:solidFill>
            <a:schemeClr val="bg1"/>
          </a:solidFill>
        </p:spPr>
        <p:txBody>
          <a:bodyPr wrap="square" rtlCol="0">
            <a:spAutoFit/>
          </a:bodyPr>
          <a:lstStyle/>
          <a:p>
            <a:endParaRPr lang="en-US" sz="1600" dirty="0"/>
          </a:p>
        </p:txBody>
      </p:sp>
      <p:sp>
        <p:nvSpPr>
          <p:cNvPr id="3" name="TextBox 2"/>
          <p:cNvSpPr txBox="1"/>
          <p:nvPr/>
        </p:nvSpPr>
        <p:spPr>
          <a:xfrm>
            <a:off x="839245" y="1143000"/>
            <a:ext cx="7772400" cy="1754326"/>
          </a:xfrm>
          <a:prstGeom prst="rect">
            <a:avLst/>
          </a:prstGeom>
          <a:noFill/>
        </p:spPr>
        <p:txBody>
          <a:bodyPr wrap="square" rtlCol="0">
            <a:spAutoFit/>
          </a:bodyPr>
          <a:lstStyle/>
          <a:p>
            <a:r>
              <a:rPr lang="en-US" dirty="0" smtClean="0"/>
              <a:t>With p orbitals, you can get two different types of bonds:</a:t>
            </a:r>
          </a:p>
          <a:p>
            <a:pPr marL="285750" indent="-285750">
              <a:buFont typeface="Symbol"/>
              <a:buChar char="s"/>
            </a:pPr>
            <a:r>
              <a:rPr lang="en-US" dirty="0" smtClean="0"/>
              <a:t>bonds and </a:t>
            </a:r>
            <a:r>
              <a:rPr lang="en-US" dirty="0" smtClean="0">
                <a:latin typeface="Symbol" panose="05050102010706020507" pitchFamily="18" charset="2"/>
              </a:rPr>
              <a:t>p</a:t>
            </a:r>
            <a:r>
              <a:rPr lang="en-US" dirty="0" smtClean="0"/>
              <a:t> bonds.</a:t>
            </a:r>
          </a:p>
          <a:p>
            <a:pPr marL="285750" indent="-285750">
              <a:buFont typeface="Symbol"/>
              <a:buChar char="s"/>
            </a:pPr>
            <a:endParaRPr lang="en-US" dirty="0"/>
          </a:p>
          <a:p>
            <a:r>
              <a:rPr lang="en-US" dirty="0" smtClean="0">
                <a:solidFill>
                  <a:srgbClr val="C00000"/>
                </a:solidFill>
                <a:latin typeface="Symbol" panose="05050102010706020507" pitchFamily="18" charset="2"/>
              </a:rPr>
              <a:t>s</a:t>
            </a:r>
            <a:r>
              <a:rPr lang="en-US" dirty="0" smtClean="0">
                <a:solidFill>
                  <a:srgbClr val="C00000"/>
                </a:solidFill>
              </a:rPr>
              <a:t> orbitals </a:t>
            </a:r>
            <a:r>
              <a:rPr lang="en-US" dirty="0" smtClean="0"/>
              <a:t>have cylindrical symmetry about the molecular axis, </a:t>
            </a:r>
          </a:p>
          <a:p>
            <a:r>
              <a:rPr lang="en-US" dirty="0"/>
              <a:t> </a:t>
            </a:r>
            <a:r>
              <a:rPr lang="en-US" dirty="0" smtClean="0"/>
              <a:t>  no nodal planes containing the axis</a:t>
            </a:r>
          </a:p>
          <a:p>
            <a:r>
              <a:rPr lang="el-GR" dirty="0" smtClean="0">
                <a:solidFill>
                  <a:srgbClr val="C00000"/>
                </a:solidFill>
                <a:latin typeface="Times New Roman"/>
                <a:cs typeface="Times New Roman"/>
              </a:rPr>
              <a:t>π</a:t>
            </a:r>
            <a:r>
              <a:rPr lang="en-US" dirty="0" smtClean="0">
                <a:solidFill>
                  <a:srgbClr val="C00000"/>
                </a:solidFill>
                <a:latin typeface="Times New Roman"/>
                <a:cs typeface="Times New Roman"/>
              </a:rPr>
              <a:t> </a:t>
            </a:r>
            <a:r>
              <a:rPr lang="en-US" dirty="0" smtClean="0">
                <a:solidFill>
                  <a:srgbClr val="C00000"/>
                </a:solidFill>
              </a:rPr>
              <a:t>orbitals</a:t>
            </a:r>
            <a:r>
              <a:rPr lang="en-US" dirty="0" smtClean="0"/>
              <a:t> have one nodal plane containing the axis</a:t>
            </a:r>
          </a:p>
        </p:txBody>
      </p:sp>
      <p:pic>
        <p:nvPicPr>
          <p:cNvPr id="2050" name="Picture 2" descr="C:\Word Processing\Courses\AP Teacher Presentations\Calculations\Ne 2p.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9200" y="3479752"/>
            <a:ext cx="858522" cy="4800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Word Processing\Courses\AP Teacher Presentations\Calculations\Ne 2p.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8969" y="3479752"/>
            <a:ext cx="858522" cy="4800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51045" y="3910820"/>
            <a:ext cx="1359539" cy="646331"/>
          </a:xfrm>
          <a:prstGeom prst="rect">
            <a:avLst/>
          </a:prstGeom>
          <a:noFill/>
        </p:spPr>
        <p:txBody>
          <a:bodyPr wrap="none" rtlCol="0">
            <a:spAutoFit/>
          </a:bodyPr>
          <a:lstStyle/>
          <a:p>
            <a:r>
              <a:rPr lang="en-US" dirty="0" smtClean="0"/>
              <a:t>Atom   </a:t>
            </a:r>
            <a:r>
              <a:rPr lang="en-US" dirty="0" err="1" smtClean="0"/>
              <a:t>Atom</a:t>
            </a:r>
            <a:endParaRPr lang="en-US" dirty="0" smtClean="0"/>
          </a:p>
          <a:p>
            <a:r>
              <a:rPr lang="en-US" dirty="0"/>
              <a:t> </a:t>
            </a:r>
            <a:r>
              <a:rPr lang="en-US" dirty="0" smtClean="0"/>
              <a:t>   A          B</a:t>
            </a:r>
            <a:endParaRPr lang="en-US" dirty="0"/>
          </a:p>
        </p:txBody>
      </p:sp>
      <p:sp>
        <p:nvSpPr>
          <p:cNvPr id="5" name="TextBox 4"/>
          <p:cNvSpPr txBox="1"/>
          <p:nvPr/>
        </p:nvSpPr>
        <p:spPr>
          <a:xfrm>
            <a:off x="1024048" y="2978755"/>
            <a:ext cx="2753318" cy="369332"/>
          </a:xfrm>
          <a:prstGeom prst="rect">
            <a:avLst/>
          </a:prstGeom>
          <a:noFill/>
        </p:spPr>
        <p:txBody>
          <a:bodyPr wrap="none" rtlCol="0">
            <a:spAutoFit/>
          </a:bodyPr>
          <a:lstStyle/>
          <a:p>
            <a:r>
              <a:rPr lang="en-US" u="sng" dirty="0">
                <a:solidFill>
                  <a:srgbClr val="C00000"/>
                </a:solidFill>
                <a:latin typeface="Symbol" panose="05050102010706020507" pitchFamily="18" charset="2"/>
              </a:rPr>
              <a:t>s</a:t>
            </a:r>
            <a:r>
              <a:rPr lang="en-US" u="sng" dirty="0" smtClean="0">
                <a:solidFill>
                  <a:srgbClr val="C00000"/>
                </a:solidFill>
              </a:rPr>
              <a:t> interaction of 2p orbitals:</a:t>
            </a:r>
            <a:endParaRPr lang="en-US" u="sng" dirty="0">
              <a:solidFill>
                <a:srgbClr val="C00000"/>
              </a:solidFill>
            </a:endParaRPr>
          </a:p>
        </p:txBody>
      </p:sp>
      <p:sp>
        <p:nvSpPr>
          <p:cNvPr id="11" name="TextBox 10"/>
          <p:cNvSpPr txBox="1"/>
          <p:nvPr/>
        </p:nvSpPr>
        <p:spPr>
          <a:xfrm>
            <a:off x="4419600" y="2994351"/>
            <a:ext cx="2740494" cy="369332"/>
          </a:xfrm>
          <a:prstGeom prst="rect">
            <a:avLst/>
          </a:prstGeom>
          <a:noFill/>
        </p:spPr>
        <p:txBody>
          <a:bodyPr wrap="none" rtlCol="0">
            <a:spAutoFit/>
          </a:bodyPr>
          <a:lstStyle/>
          <a:p>
            <a:r>
              <a:rPr lang="en-US" u="sng" dirty="0" smtClean="0">
                <a:solidFill>
                  <a:srgbClr val="C00000"/>
                </a:solidFill>
                <a:latin typeface="Symbol" panose="05050102010706020507" pitchFamily="18" charset="2"/>
              </a:rPr>
              <a:t>p</a:t>
            </a:r>
            <a:r>
              <a:rPr lang="en-US" u="sng" dirty="0" smtClean="0">
                <a:solidFill>
                  <a:srgbClr val="C00000"/>
                </a:solidFill>
              </a:rPr>
              <a:t> interaction of 2p orbitals:</a:t>
            </a:r>
            <a:endParaRPr lang="en-US" u="sng" dirty="0">
              <a:solidFill>
                <a:srgbClr val="C00000"/>
              </a:solidFill>
            </a:endParaRPr>
          </a:p>
        </p:txBody>
      </p:sp>
      <p:grpSp>
        <p:nvGrpSpPr>
          <p:cNvPr id="6" name="Group 5"/>
          <p:cNvGrpSpPr/>
          <p:nvPr/>
        </p:nvGrpSpPr>
        <p:grpSpPr>
          <a:xfrm>
            <a:off x="4949868" y="3483520"/>
            <a:ext cx="1418508" cy="490823"/>
            <a:chOff x="4800600" y="3840781"/>
            <a:chExt cx="1418508" cy="490823"/>
          </a:xfrm>
        </p:grpSpPr>
        <p:pic>
          <p:nvPicPr>
            <p:cNvPr id="12" name="Picture 2" descr="C:\Word Processing\Courses\AP Teacher Presentations\Calculations\Ne 2p.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3851570"/>
              <a:ext cx="858522" cy="480034"/>
            </a:xfrm>
            <a:prstGeom prst="rect">
              <a:avLst/>
            </a:prstGeom>
            <a:noFill/>
            <a:scene3d>
              <a:camera prst="orthographicFront">
                <a:rot lat="0" lon="0" rev="5400000"/>
              </a:camera>
              <a:lightRig rig="threePt" dir="t"/>
            </a:scene3d>
            <a:extLst>
              <a:ext uri="{909E8E84-426E-40DD-AFC4-6F175D3DCCD1}">
                <a14:hiddenFill xmlns:a14="http://schemas.microsoft.com/office/drawing/2010/main">
                  <a:solidFill>
                    <a:srgbClr val="FFFFFF"/>
                  </a:solidFill>
                </a14:hiddenFill>
              </a:ext>
            </a:extLst>
          </p:spPr>
        </p:pic>
        <p:pic>
          <p:nvPicPr>
            <p:cNvPr id="13" name="Picture 2" descr="C:\Word Processing\Courses\AP Teacher Presentations\Calculations\Ne 2p.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0586" y="3840781"/>
              <a:ext cx="858522" cy="480034"/>
            </a:xfrm>
            <a:prstGeom prst="rect">
              <a:avLst/>
            </a:prstGeom>
            <a:noFill/>
            <a:scene3d>
              <a:camera prst="orthographicFront">
                <a:rot lat="0" lon="0" rev="5400000"/>
              </a:camera>
              <a:lightRig rig="threePt" dir="t"/>
            </a:scene3d>
            <a:extLst>
              <a:ext uri="{909E8E84-426E-40DD-AFC4-6F175D3DCCD1}">
                <a14:hiddenFill xmlns:a14="http://schemas.microsoft.com/office/drawing/2010/main">
                  <a:solidFill>
                    <a:srgbClr val="FFFFFF"/>
                  </a:solidFill>
                </a14:hiddenFill>
              </a:ext>
            </a:extLst>
          </p:spPr>
        </p:pic>
      </p:grpSp>
      <p:sp>
        <p:nvSpPr>
          <p:cNvPr id="14" name="TextBox 13"/>
          <p:cNvSpPr txBox="1"/>
          <p:nvPr/>
        </p:nvSpPr>
        <p:spPr>
          <a:xfrm>
            <a:off x="4994353" y="3958199"/>
            <a:ext cx="1359539" cy="646331"/>
          </a:xfrm>
          <a:prstGeom prst="rect">
            <a:avLst/>
          </a:prstGeom>
          <a:noFill/>
        </p:spPr>
        <p:txBody>
          <a:bodyPr wrap="none" rtlCol="0">
            <a:spAutoFit/>
          </a:bodyPr>
          <a:lstStyle/>
          <a:p>
            <a:r>
              <a:rPr lang="en-US" dirty="0" smtClean="0"/>
              <a:t>Atom   </a:t>
            </a:r>
            <a:r>
              <a:rPr lang="en-US" dirty="0" err="1" smtClean="0"/>
              <a:t>Atom</a:t>
            </a:r>
            <a:endParaRPr lang="en-US" dirty="0" smtClean="0"/>
          </a:p>
          <a:p>
            <a:r>
              <a:rPr lang="en-US" dirty="0"/>
              <a:t> </a:t>
            </a:r>
            <a:r>
              <a:rPr lang="en-US" dirty="0" smtClean="0"/>
              <a:t>   A          B</a:t>
            </a:r>
            <a:endParaRPr lang="en-US" dirty="0"/>
          </a:p>
        </p:txBody>
      </p:sp>
      <p:sp>
        <p:nvSpPr>
          <p:cNvPr id="7" name="TextBox 6"/>
          <p:cNvSpPr txBox="1"/>
          <p:nvPr/>
        </p:nvSpPr>
        <p:spPr>
          <a:xfrm>
            <a:off x="1002150" y="4608586"/>
            <a:ext cx="7614200" cy="646331"/>
          </a:xfrm>
          <a:prstGeom prst="rect">
            <a:avLst/>
          </a:prstGeom>
          <a:noFill/>
        </p:spPr>
        <p:txBody>
          <a:bodyPr wrap="none" rtlCol="0">
            <a:spAutoFit/>
          </a:bodyPr>
          <a:lstStyle/>
          <a:p>
            <a:r>
              <a:rPr lang="en-US" dirty="0" smtClean="0"/>
              <a:t>In each orientation, the orbitals can approach so they overlap constructively to </a:t>
            </a:r>
          </a:p>
          <a:p>
            <a:r>
              <a:rPr lang="en-US" dirty="0" smtClean="0"/>
              <a:t>form bonding orbitals, or destructively to form antibonding orbitals.</a:t>
            </a:r>
            <a:endParaRPr lang="en-US" dirty="0"/>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877562" y="5254917"/>
            <a:ext cx="1143000" cy="639097"/>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43892" y="5263762"/>
            <a:ext cx="1142999" cy="639097"/>
          </a:xfrm>
          <a:prstGeom prst="rect">
            <a:avLst/>
          </a:prstGeom>
        </p:spPr>
      </p:pic>
      <p:sp>
        <p:nvSpPr>
          <p:cNvPr id="20" name="TextBox 19"/>
          <p:cNvSpPr txBox="1"/>
          <p:nvPr/>
        </p:nvSpPr>
        <p:spPr>
          <a:xfrm>
            <a:off x="923925" y="5894014"/>
            <a:ext cx="3167766" cy="646331"/>
          </a:xfrm>
          <a:prstGeom prst="rect">
            <a:avLst/>
          </a:prstGeom>
          <a:noFill/>
        </p:spPr>
        <p:txBody>
          <a:bodyPr wrap="square" rtlCol="0">
            <a:spAutoFit/>
          </a:bodyPr>
          <a:lstStyle/>
          <a:p>
            <a:r>
              <a:rPr lang="en-US" dirty="0" smtClean="0"/>
              <a:t>-2p</a:t>
            </a:r>
            <a:r>
              <a:rPr lang="en-US" baseline="-25000" dirty="0" smtClean="0"/>
              <a:t>zA</a:t>
            </a:r>
            <a:r>
              <a:rPr lang="en-US" dirty="0" smtClean="0"/>
              <a:t> + 2p</a:t>
            </a:r>
            <a:r>
              <a:rPr lang="en-US" baseline="-25000" dirty="0" smtClean="0"/>
              <a:t>zB                    </a:t>
            </a:r>
            <a:r>
              <a:rPr lang="en-US" dirty="0" smtClean="0"/>
              <a:t>2p</a:t>
            </a:r>
            <a:r>
              <a:rPr lang="en-US" baseline="-25000" dirty="0" smtClean="0"/>
              <a:t>zA</a:t>
            </a:r>
            <a:r>
              <a:rPr lang="en-US" dirty="0" smtClean="0"/>
              <a:t> </a:t>
            </a:r>
            <a:r>
              <a:rPr lang="en-US" dirty="0"/>
              <a:t>+ </a:t>
            </a:r>
            <a:r>
              <a:rPr lang="en-US" dirty="0" smtClean="0"/>
              <a:t>2p</a:t>
            </a:r>
            <a:r>
              <a:rPr lang="en-US" baseline="-25000" dirty="0" smtClean="0"/>
              <a:t>zB</a:t>
            </a:r>
          </a:p>
          <a:p>
            <a:r>
              <a:rPr lang="en-US" dirty="0" smtClean="0"/>
              <a:t>       3</a:t>
            </a:r>
            <a:r>
              <a:rPr lang="en-US" dirty="0" smtClean="0">
                <a:latin typeface="Symbol" panose="05050102010706020507" pitchFamily="18" charset="2"/>
              </a:rPr>
              <a:t>s</a:t>
            </a:r>
            <a:r>
              <a:rPr lang="en-US" baseline="-25000" dirty="0" smtClean="0"/>
              <a:t>g</a:t>
            </a:r>
            <a:r>
              <a:rPr lang="en-US" dirty="0" smtClean="0"/>
              <a:t>                          3</a:t>
            </a:r>
            <a:r>
              <a:rPr lang="en-US" dirty="0" smtClean="0">
                <a:latin typeface="Symbol" panose="05050102010706020507" pitchFamily="18" charset="2"/>
              </a:rPr>
              <a:t>s</a:t>
            </a:r>
            <a:r>
              <a:rPr lang="en-US" baseline="-25000" dirty="0" smtClean="0"/>
              <a:t>u</a:t>
            </a:r>
            <a:r>
              <a:rPr lang="en-US" dirty="0" smtClean="0"/>
              <a:t>*  </a:t>
            </a:r>
            <a:endParaRPr lang="en-US" dirty="0"/>
          </a:p>
        </p:txBody>
      </p:sp>
      <p:sp>
        <p:nvSpPr>
          <p:cNvPr id="22" name="TextBox 21"/>
          <p:cNvSpPr txBox="1"/>
          <p:nvPr/>
        </p:nvSpPr>
        <p:spPr>
          <a:xfrm>
            <a:off x="4632359" y="5894043"/>
            <a:ext cx="3301966" cy="646331"/>
          </a:xfrm>
          <a:prstGeom prst="rect">
            <a:avLst/>
          </a:prstGeom>
          <a:noFill/>
        </p:spPr>
        <p:txBody>
          <a:bodyPr wrap="square" rtlCol="0">
            <a:spAutoFit/>
          </a:bodyPr>
          <a:lstStyle/>
          <a:p>
            <a:r>
              <a:rPr lang="en-US" dirty="0" smtClean="0"/>
              <a:t>2p</a:t>
            </a:r>
            <a:r>
              <a:rPr lang="en-US" baseline="-25000" dirty="0" smtClean="0"/>
              <a:t>xA</a:t>
            </a:r>
            <a:r>
              <a:rPr lang="en-US" dirty="0" smtClean="0"/>
              <a:t> + 2p</a:t>
            </a:r>
            <a:r>
              <a:rPr lang="en-US" baseline="-25000" dirty="0" smtClean="0"/>
              <a:t>xB</a:t>
            </a:r>
            <a:r>
              <a:rPr lang="en-US" dirty="0" smtClean="0"/>
              <a:t>	 -2p</a:t>
            </a:r>
            <a:r>
              <a:rPr lang="en-US" baseline="-25000" dirty="0" smtClean="0"/>
              <a:t>xA</a:t>
            </a:r>
            <a:r>
              <a:rPr lang="en-US" dirty="0" smtClean="0"/>
              <a:t> + 2p</a:t>
            </a:r>
            <a:r>
              <a:rPr lang="en-US" baseline="-25000" dirty="0" smtClean="0"/>
              <a:t>xB</a:t>
            </a:r>
          </a:p>
          <a:p>
            <a:r>
              <a:rPr lang="en-US" dirty="0" smtClean="0"/>
              <a:t>      1</a:t>
            </a:r>
            <a:r>
              <a:rPr lang="en-US" dirty="0" smtClean="0">
                <a:latin typeface="Symbol" panose="05050102010706020507" pitchFamily="18" charset="2"/>
              </a:rPr>
              <a:t>p</a:t>
            </a:r>
            <a:r>
              <a:rPr lang="en-US" baseline="-25000" dirty="0" smtClean="0"/>
              <a:t>u</a:t>
            </a:r>
            <a:r>
              <a:rPr lang="en-US" dirty="0" smtClean="0"/>
              <a:t>                                1</a:t>
            </a:r>
            <a:r>
              <a:rPr lang="en-US" dirty="0" smtClean="0">
                <a:latin typeface="Symbol" panose="05050102010706020507" pitchFamily="18" charset="2"/>
              </a:rPr>
              <a:t>p</a:t>
            </a:r>
            <a:r>
              <a:rPr lang="en-US" baseline="-25000" dirty="0" smtClean="0"/>
              <a:t>g</a:t>
            </a:r>
            <a:r>
              <a:rPr lang="en-US" dirty="0" smtClean="0"/>
              <a:t>* </a:t>
            </a:r>
            <a:endParaRPr lang="en-US" dirty="0"/>
          </a:p>
        </p:txBody>
      </p:sp>
      <p:sp>
        <p:nvSpPr>
          <p:cNvPr id="21" name="Title 1"/>
          <p:cNvSpPr txBox="1">
            <a:spLocks/>
          </p:cNvSpPr>
          <p:nvPr/>
        </p:nvSpPr>
        <p:spPr>
          <a:xfrm>
            <a:off x="405800" y="29101"/>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CC0000"/>
                </a:solidFill>
              </a:rPr>
              <a:t>When p orbitals get involved, the shapes get more interesting!</a:t>
            </a:r>
            <a:endParaRPr lang="en-US" baseline="-25000" dirty="0">
              <a:solidFill>
                <a:srgbClr val="CC0000"/>
              </a:solidFill>
            </a:endParaRPr>
          </a:p>
        </p:txBody>
      </p:sp>
      <p:cxnSp>
        <p:nvCxnSpPr>
          <p:cNvPr id="10" name="Straight Arrow Connector 9"/>
          <p:cNvCxnSpPr/>
          <p:nvPr/>
        </p:nvCxnSpPr>
        <p:spPr>
          <a:xfrm flipV="1">
            <a:off x="1219200" y="3734326"/>
            <a:ext cx="2558166" cy="14557"/>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510764" y="3723537"/>
            <a:ext cx="2558166" cy="14557"/>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848770" y="5575082"/>
            <a:ext cx="1268216" cy="14556"/>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2668054" y="5568754"/>
            <a:ext cx="1268216" cy="14556"/>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624966" y="3639106"/>
            <a:ext cx="304800" cy="369332"/>
          </a:xfrm>
          <a:prstGeom prst="rect">
            <a:avLst/>
          </a:prstGeom>
          <a:noFill/>
        </p:spPr>
        <p:txBody>
          <a:bodyPr wrap="square" rtlCol="0">
            <a:spAutoFit/>
          </a:bodyPr>
          <a:lstStyle/>
          <a:p>
            <a:r>
              <a:rPr lang="en-US" dirty="0" smtClean="0"/>
              <a:t>z</a:t>
            </a:r>
            <a:endParaRPr lang="en-US" dirty="0"/>
          </a:p>
        </p:txBody>
      </p:sp>
      <p:sp>
        <p:nvSpPr>
          <p:cNvPr id="33" name="TextBox 32"/>
          <p:cNvSpPr txBox="1"/>
          <p:nvPr/>
        </p:nvSpPr>
        <p:spPr>
          <a:xfrm>
            <a:off x="3786891" y="5468062"/>
            <a:ext cx="304800" cy="369332"/>
          </a:xfrm>
          <a:prstGeom prst="rect">
            <a:avLst/>
          </a:prstGeom>
          <a:noFill/>
        </p:spPr>
        <p:txBody>
          <a:bodyPr wrap="square" rtlCol="0">
            <a:spAutoFit/>
          </a:bodyPr>
          <a:lstStyle/>
          <a:p>
            <a:r>
              <a:rPr lang="en-US" dirty="0" smtClean="0"/>
              <a:t>z</a:t>
            </a:r>
            <a:endParaRPr lang="en-US" dirty="0"/>
          </a:p>
        </p:txBody>
      </p:sp>
      <p:sp>
        <p:nvSpPr>
          <p:cNvPr id="34" name="TextBox 33"/>
          <p:cNvSpPr txBox="1"/>
          <p:nvPr/>
        </p:nvSpPr>
        <p:spPr>
          <a:xfrm>
            <a:off x="6916529" y="3637519"/>
            <a:ext cx="304800" cy="369332"/>
          </a:xfrm>
          <a:prstGeom prst="rect">
            <a:avLst/>
          </a:prstGeom>
          <a:noFill/>
        </p:spPr>
        <p:txBody>
          <a:bodyPr wrap="square" rtlCol="0">
            <a:spAutoFit/>
          </a:bodyPr>
          <a:lstStyle/>
          <a:p>
            <a:r>
              <a:rPr lang="en-US" dirty="0" smtClean="0"/>
              <a:t>z</a:t>
            </a:r>
            <a:endParaRPr lang="en-US" dirty="0"/>
          </a:p>
        </p:txBody>
      </p:sp>
      <p:sp>
        <p:nvSpPr>
          <p:cNvPr id="35" name="TextBox 34"/>
          <p:cNvSpPr txBox="1"/>
          <p:nvPr/>
        </p:nvSpPr>
        <p:spPr>
          <a:xfrm>
            <a:off x="2035539" y="5459216"/>
            <a:ext cx="304800" cy="369332"/>
          </a:xfrm>
          <a:prstGeom prst="rect">
            <a:avLst/>
          </a:prstGeom>
          <a:noFill/>
        </p:spPr>
        <p:txBody>
          <a:bodyPr wrap="square" rtlCol="0">
            <a:spAutoFit/>
          </a:bodyPr>
          <a:lstStyle/>
          <a:p>
            <a:r>
              <a:rPr lang="en-US" dirty="0" smtClean="0"/>
              <a:t>z</a:t>
            </a:r>
            <a:endParaRPr lang="en-US" dirty="0"/>
          </a:p>
        </p:txBody>
      </p:sp>
      <p:grpSp>
        <p:nvGrpSpPr>
          <p:cNvPr id="2049" name="Group 2048"/>
          <p:cNvGrpSpPr/>
          <p:nvPr/>
        </p:nvGrpSpPr>
        <p:grpSpPr>
          <a:xfrm>
            <a:off x="6537043" y="5151284"/>
            <a:ext cx="1451727" cy="656302"/>
            <a:chOff x="6573209" y="5349946"/>
            <a:chExt cx="1451727" cy="656302"/>
          </a:xfrm>
        </p:grpSpPr>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73209" y="5349946"/>
              <a:ext cx="1173770" cy="656302"/>
            </a:xfrm>
            <a:prstGeom prst="rect">
              <a:avLst/>
            </a:prstGeom>
          </p:spPr>
        </p:pic>
        <p:cxnSp>
          <p:nvCxnSpPr>
            <p:cNvPr id="29" name="Straight Arrow Connector 28"/>
            <p:cNvCxnSpPr/>
            <p:nvPr/>
          </p:nvCxnSpPr>
          <p:spPr>
            <a:xfrm flipV="1">
              <a:off x="6750703" y="5672388"/>
              <a:ext cx="1121833" cy="14556"/>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720136" y="5567868"/>
              <a:ext cx="304800" cy="369332"/>
            </a:xfrm>
            <a:prstGeom prst="rect">
              <a:avLst/>
            </a:prstGeom>
            <a:noFill/>
          </p:spPr>
          <p:txBody>
            <a:bodyPr wrap="square" rtlCol="0">
              <a:spAutoFit/>
            </a:bodyPr>
            <a:lstStyle/>
            <a:p>
              <a:r>
                <a:rPr lang="en-US" dirty="0" smtClean="0"/>
                <a:t>z</a:t>
              </a:r>
              <a:endParaRPr lang="en-US" dirty="0"/>
            </a:p>
          </p:txBody>
        </p:sp>
      </p:grpSp>
      <p:grpSp>
        <p:nvGrpSpPr>
          <p:cNvPr id="2048" name="Group 2047"/>
          <p:cNvGrpSpPr/>
          <p:nvPr/>
        </p:nvGrpSpPr>
        <p:grpSpPr>
          <a:xfrm>
            <a:off x="4520600" y="5203955"/>
            <a:ext cx="1404024" cy="699833"/>
            <a:chOff x="4556766" y="5402617"/>
            <a:chExt cx="1404024" cy="699833"/>
          </a:xfrm>
        </p:grpSpPr>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56766" y="5402617"/>
              <a:ext cx="1251624" cy="699833"/>
            </a:xfrm>
            <a:prstGeom prst="rect">
              <a:avLst/>
            </a:prstGeom>
          </p:spPr>
        </p:pic>
        <p:cxnSp>
          <p:nvCxnSpPr>
            <p:cNvPr id="24" name="Straight Arrow Connector 23"/>
            <p:cNvCxnSpPr/>
            <p:nvPr/>
          </p:nvCxnSpPr>
          <p:spPr>
            <a:xfrm flipV="1">
              <a:off x="4690986" y="5752533"/>
              <a:ext cx="1121833" cy="14556"/>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655990" y="5683115"/>
              <a:ext cx="304800" cy="369332"/>
            </a:xfrm>
            <a:prstGeom prst="rect">
              <a:avLst/>
            </a:prstGeom>
            <a:noFill/>
          </p:spPr>
          <p:txBody>
            <a:bodyPr wrap="square" rtlCol="0">
              <a:spAutoFit/>
            </a:bodyPr>
            <a:lstStyle/>
            <a:p>
              <a:r>
                <a:rPr lang="en-US" dirty="0" smtClean="0"/>
                <a:t>z</a:t>
              </a:r>
              <a:endParaRPr lang="en-US" dirty="0"/>
            </a:p>
          </p:txBody>
        </p:sp>
      </p:gr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16679" y="2465975"/>
            <a:ext cx="1098969" cy="640080"/>
          </a:xfrm>
          <a:prstGeom prst="rect">
            <a:avLst/>
          </a:prstGeom>
        </p:spPr>
      </p:pic>
      <p:sp>
        <p:nvSpPr>
          <p:cNvPr id="38" name="TextBox 37"/>
          <p:cNvSpPr txBox="1"/>
          <p:nvPr/>
        </p:nvSpPr>
        <p:spPr>
          <a:xfrm>
            <a:off x="6527518" y="1545288"/>
            <a:ext cx="1914525" cy="307777"/>
          </a:xfrm>
          <a:prstGeom prst="rect">
            <a:avLst/>
          </a:prstGeom>
          <a:noFill/>
        </p:spPr>
        <p:txBody>
          <a:bodyPr wrap="square" rtlCol="0">
            <a:spAutoFit/>
          </a:bodyPr>
          <a:lstStyle/>
          <a:p>
            <a:r>
              <a:rPr lang="en-US" sz="1400" u="sng" dirty="0" smtClean="0"/>
              <a:t>Looking down the axis</a:t>
            </a:r>
            <a:r>
              <a:rPr lang="en-US" sz="1400" dirty="0" smtClean="0"/>
              <a:t>:</a:t>
            </a:r>
            <a:endParaRPr lang="en-US" sz="1400" dirty="0"/>
          </a:p>
        </p:txBody>
      </p:sp>
      <p:sp>
        <p:nvSpPr>
          <p:cNvPr id="39" name="TextBox 38"/>
          <p:cNvSpPr txBox="1"/>
          <p:nvPr/>
        </p:nvSpPr>
        <p:spPr>
          <a:xfrm>
            <a:off x="7221328" y="1884325"/>
            <a:ext cx="2075071" cy="523220"/>
          </a:xfrm>
          <a:prstGeom prst="rect">
            <a:avLst/>
          </a:prstGeom>
          <a:noFill/>
        </p:spPr>
        <p:txBody>
          <a:bodyPr wrap="square" rtlCol="0">
            <a:spAutoFit/>
          </a:bodyPr>
          <a:lstStyle/>
          <a:p>
            <a:r>
              <a:rPr lang="en-US" sz="1400" dirty="0" smtClean="0"/>
              <a:t>Cylindrical Symmetry, no nodal planes: </a:t>
            </a:r>
            <a:r>
              <a:rPr lang="el-GR" sz="1400" dirty="0" smtClean="0"/>
              <a:t>σ</a:t>
            </a:r>
            <a:r>
              <a:rPr lang="en-US" sz="1400" dirty="0"/>
              <a:t> </a:t>
            </a:r>
            <a:r>
              <a:rPr lang="en-US" sz="1400" dirty="0" smtClean="0"/>
              <a:t>orbital</a:t>
            </a:r>
            <a:endParaRPr lang="en-US" sz="1400" dirty="0"/>
          </a:p>
        </p:txBody>
      </p:sp>
      <p:sp>
        <p:nvSpPr>
          <p:cNvPr id="40" name="TextBox 39"/>
          <p:cNvSpPr txBox="1"/>
          <p:nvPr/>
        </p:nvSpPr>
        <p:spPr>
          <a:xfrm>
            <a:off x="7404507" y="2524405"/>
            <a:ext cx="1739493" cy="523220"/>
          </a:xfrm>
          <a:prstGeom prst="rect">
            <a:avLst/>
          </a:prstGeom>
          <a:noFill/>
        </p:spPr>
        <p:txBody>
          <a:bodyPr wrap="square" rtlCol="0">
            <a:spAutoFit/>
          </a:bodyPr>
          <a:lstStyle/>
          <a:p>
            <a:r>
              <a:rPr lang="en-US" sz="1400" dirty="0" smtClean="0"/>
              <a:t>One nodal plane: </a:t>
            </a:r>
          </a:p>
          <a:p>
            <a:r>
              <a:rPr lang="el-GR" sz="1400" dirty="0" smtClean="0">
                <a:latin typeface="Times New Roman"/>
                <a:cs typeface="Times New Roman"/>
              </a:rPr>
              <a:t>π</a:t>
            </a:r>
            <a:r>
              <a:rPr lang="en-US" sz="1400" dirty="0" smtClean="0"/>
              <a:t> orbital</a:t>
            </a:r>
            <a:endParaRPr lang="en-US" sz="1400" dirty="0"/>
          </a:p>
        </p:txBody>
      </p:sp>
      <p:cxnSp>
        <p:nvCxnSpPr>
          <p:cNvPr id="27" name="Straight Connector 26"/>
          <p:cNvCxnSpPr/>
          <p:nvPr/>
        </p:nvCxnSpPr>
        <p:spPr>
          <a:xfrm>
            <a:off x="6596952" y="2786015"/>
            <a:ext cx="887828" cy="0"/>
          </a:xfrm>
          <a:prstGeom prst="line">
            <a:avLst/>
          </a:prstGeom>
          <a:ln w="2222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053" name="Straight Connector 2052"/>
          <p:cNvCxnSpPr>
            <a:stCxn id="16" idx="0"/>
            <a:endCxn id="16" idx="2"/>
          </p:cNvCxnSpPr>
          <p:nvPr/>
        </p:nvCxnSpPr>
        <p:spPr>
          <a:xfrm>
            <a:off x="3215392" y="5263762"/>
            <a:ext cx="0" cy="639097"/>
          </a:xfrm>
          <a:prstGeom prst="line">
            <a:avLst/>
          </a:prstGeom>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119870" y="5168489"/>
            <a:ext cx="0" cy="639097"/>
          </a:xfrm>
          <a:prstGeom prst="line">
            <a:avLst/>
          </a:prstGeom>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2054" name="TextBox 2053"/>
          <p:cNvSpPr txBox="1"/>
          <p:nvPr/>
        </p:nvSpPr>
        <p:spPr>
          <a:xfrm>
            <a:off x="762000" y="6488668"/>
            <a:ext cx="8153400" cy="369332"/>
          </a:xfrm>
          <a:prstGeom prst="rect">
            <a:avLst/>
          </a:prstGeom>
          <a:noFill/>
        </p:spPr>
        <p:txBody>
          <a:bodyPr wrap="square" rtlCol="0">
            <a:spAutoFit/>
          </a:bodyPr>
          <a:lstStyle/>
          <a:p>
            <a:r>
              <a:rPr lang="en-US" dirty="0" smtClean="0">
                <a:solidFill>
                  <a:srgbClr val="CC0000"/>
                </a:solidFill>
              </a:rPr>
              <a:t>Bonding		Antibonding	    Bonding	       Antibonding</a:t>
            </a:r>
            <a:endParaRPr lang="en-US" dirty="0">
              <a:solidFill>
                <a:srgbClr val="CC0000"/>
              </a:solidFill>
            </a:endParaRPr>
          </a:p>
        </p:txBody>
      </p:sp>
    </p:spTree>
    <p:extLst>
      <p:ext uri="{BB962C8B-B14F-4D97-AF65-F5344CB8AC3E}">
        <p14:creationId xmlns:p14="http://schemas.microsoft.com/office/powerpoint/2010/main" val="3410632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Picture 9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2233" y="3783121"/>
            <a:ext cx="936214" cy="548640"/>
          </a:xfrm>
          <a:prstGeom prst="rect">
            <a:avLst/>
          </a:prstGeom>
        </p:spPr>
      </p:pic>
      <p:pic>
        <p:nvPicPr>
          <p:cNvPr id="98" name="Picture 9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8487" y="4973091"/>
            <a:ext cx="936213" cy="548640"/>
          </a:xfrm>
          <a:prstGeom prst="rect">
            <a:avLst/>
          </a:prstGeom>
        </p:spPr>
      </p:pic>
      <p:pic>
        <p:nvPicPr>
          <p:cNvPr id="97" name="Picture 9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1793" y="5636835"/>
            <a:ext cx="936213" cy="548640"/>
          </a:xfrm>
          <a:prstGeom prst="rect">
            <a:avLst/>
          </a:prstGeom>
        </p:spPr>
      </p:pic>
      <p:pic>
        <p:nvPicPr>
          <p:cNvPr id="96" name="Picture 9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0254" y="6056858"/>
            <a:ext cx="936211" cy="548640"/>
          </a:xfrm>
          <a:prstGeom prst="rect">
            <a:avLst/>
          </a:prstGeom>
        </p:spPr>
      </p:pic>
      <p:sp>
        <p:nvSpPr>
          <p:cNvPr id="2" name="Title 1"/>
          <p:cNvSpPr>
            <a:spLocks noGrp="1"/>
          </p:cNvSpPr>
          <p:nvPr>
            <p:ph type="title"/>
          </p:nvPr>
        </p:nvSpPr>
        <p:spPr>
          <a:xfrm>
            <a:off x="533400" y="0"/>
            <a:ext cx="8229600" cy="1143000"/>
          </a:xfrm>
        </p:spPr>
        <p:txBody>
          <a:bodyPr/>
          <a:lstStyle/>
          <a:p>
            <a:r>
              <a:rPr lang="en-US" dirty="0" smtClean="0">
                <a:solidFill>
                  <a:srgbClr val="CC0000"/>
                </a:solidFill>
              </a:rPr>
              <a:t>Molecular orbital diagram for B</a:t>
            </a:r>
            <a:r>
              <a:rPr lang="en-US" baseline="-25000" dirty="0" smtClean="0">
                <a:solidFill>
                  <a:srgbClr val="CC0000"/>
                </a:solidFill>
              </a:rPr>
              <a:t>2</a:t>
            </a:r>
            <a:endParaRPr lang="en-US" baseline="-25000" dirty="0">
              <a:solidFill>
                <a:srgbClr val="CC0000"/>
              </a:solidFill>
            </a:endParaRPr>
          </a:p>
        </p:txBody>
      </p:sp>
      <p:cxnSp>
        <p:nvCxnSpPr>
          <p:cNvPr id="4" name="Straight Arrow Connector 3"/>
          <p:cNvCxnSpPr/>
          <p:nvPr/>
        </p:nvCxnSpPr>
        <p:spPr>
          <a:xfrm flipV="1">
            <a:off x="762000" y="1600200"/>
            <a:ext cx="0" cy="449580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29590" y="1230868"/>
            <a:ext cx="1522020" cy="369332"/>
          </a:xfrm>
          <a:prstGeom prst="rect">
            <a:avLst/>
          </a:prstGeom>
          <a:noFill/>
        </p:spPr>
        <p:txBody>
          <a:bodyPr wrap="none" rtlCol="0">
            <a:spAutoFit/>
          </a:bodyPr>
          <a:lstStyle/>
          <a:p>
            <a:r>
              <a:rPr lang="en-US" dirty="0" smtClean="0"/>
              <a:t>Orbital Energy</a:t>
            </a:r>
            <a:endParaRPr lang="en-US" dirty="0"/>
          </a:p>
        </p:txBody>
      </p:sp>
      <p:sp>
        <p:nvSpPr>
          <p:cNvPr id="9" name="TextBox 8"/>
          <p:cNvSpPr txBox="1"/>
          <p:nvPr/>
        </p:nvSpPr>
        <p:spPr>
          <a:xfrm>
            <a:off x="1351169" y="6287244"/>
            <a:ext cx="1371600" cy="369332"/>
          </a:xfrm>
          <a:prstGeom prst="rect">
            <a:avLst/>
          </a:prstGeom>
          <a:noFill/>
        </p:spPr>
        <p:txBody>
          <a:bodyPr wrap="square" rtlCol="0">
            <a:spAutoFit/>
          </a:bodyPr>
          <a:lstStyle/>
          <a:p>
            <a:r>
              <a:rPr lang="en-US" dirty="0" smtClean="0"/>
              <a:t>B atom A</a:t>
            </a:r>
            <a:endParaRPr lang="en-US" dirty="0"/>
          </a:p>
        </p:txBody>
      </p:sp>
      <p:sp>
        <p:nvSpPr>
          <p:cNvPr id="10" name="TextBox 9"/>
          <p:cNvSpPr txBox="1"/>
          <p:nvPr/>
        </p:nvSpPr>
        <p:spPr>
          <a:xfrm>
            <a:off x="5284994" y="6296769"/>
            <a:ext cx="1371600" cy="369332"/>
          </a:xfrm>
          <a:prstGeom prst="rect">
            <a:avLst/>
          </a:prstGeom>
          <a:noFill/>
        </p:spPr>
        <p:txBody>
          <a:bodyPr wrap="square" rtlCol="0">
            <a:spAutoFit/>
          </a:bodyPr>
          <a:lstStyle/>
          <a:p>
            <a:r>
              <a:rPr lang="en-US" dirty="0" smtClean="0"/>
              <a:t>B atom B</a:t>
            </a:r>
            <a:endParaRPr lang="en-US" dirty="0"/>
          </a:p>
        </p:txBody>
      </p:sp>
      <p:cxnSp>
        <p:nvCxnSpPr>
          <p:cNvPr id="16" name="Straight Connector 15"/>
          <p:cNvCxnSpPr/>
          <p:nvPr/>
        </p:nvCxnSpPr>
        <p:spPr>
          <a:xfrm>
            <a:off x="2332244" y="6021705"/>
            <a:ext cx="1076325" cy="61049"/>
          </a:xfrm>
          <a:prstGeom prst="line">
            <a:avLst/>
          </a:prstGeom>
          <a:ln w="25400">
            <a:solidFill>
              <a:srgbClr val="CC0000"/>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332244" y="5986135"/>
            <a:ext cx="1047750" cy="35570"/>
          </a:xfrm>
          <a:prstGeom prst="line">
            <a:avLst/>
          </a:prstGeom>
          <a:ln w="25400">
            <a:solidFill>
              <a:srgbClr val="CC0000"/>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332494" y="6014710"/>
            <a:ext cx="952500" cy="68044"/>
          </a:xfrm>
          <a:prstGeom prst="line">
            <a:avLst/>
          </a:prstGeom>
          <a:ln w="25400">
            <a:solidFill>
              <a:srgbClr val="CC0000"/>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342019" y="5993130"/>
            <a:ext cx="942975" cy="21580"/>
          </a:xfrm>
          <a:prstGeom prst="line">
            <a:avLst/>
          </a:prstGeom>
          <a:ln w="25400">
            <a:solidFill>
              <a:srgbClr val="CC0000"/>
            </a:solidFill>
            <a:prstDash val="sysDot"/>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238434" y="6151751"/>
            <a:ext cx="1150144" cy="369332"/>
          </a:xfrm>
          <a:prstGeom prst="rect">
            <a:avLst/>
          </a:prstGeom>
          <a:noFill/>
        </p:spPr>
        <p:txBody>
          <a:bodyPr wrap="square" rtlCol="0">
            <a:spAutoFit/>
          </a:bodyPr>
          <a:lstStyle/>
          <a:p>
            <a:r>
              <a:rPr lang="en-US" dirty="0" smtClean="0"/>
              <a:t>1</a:t>
            </a:r>
            <a:r>
              <a:rPr lang="el-GR" dirty="0" smtClean="0"/>
              <a:t>σ</a:t>
            </a:r>
            <a:r>
              <a:rPr lang="en-US" baseline="-25000" dirty="0" smtClean="0"/>
              <a:t>g</a:t>
            </a:r>
            <a:r>
              <a:rPr lang="en-US" dirty="0"/>
              <a:t> - </a:t>
            </a:r>
            <a:r>
              <a:rPr lang="en-US" dirty="0" smtClean="0"/>
              <a:t>core</a:t>
            </a:r>
            <a:endParaRPr lang="en-US" baseline="-25000" dirty="0"/>
          </a:p>
        </p:txBody>
      </p:sp>
      <p:sp>
        <p:nvSpPr>
          <p:cNvPr id="27" name="TextBox 26"/>
          <p:cNvSpPr txBox="1"/>
          <p:nvPr/>
        </p:nvSpPr>
        <p:spPr>
          <a:xfrm>
            <a:off x="4322969" y="5597753"/>
            <a:ext cx="1197769" cy="369332"/>
          </a:xfrm>
          <a:prstGeom prst="rect">
            <a:avLst/>
          </a:prstGeom>
          <a:noFill/>
        </p:spPr>
        <p:txBody>
          <a:bodyPr wrap="square" rtlCol="0">
            <a:spAutoFit/>
          </a:bodyPr>
          <a:lstStyle/>
          <a:p>
            <a:r>
              <a:rPr lang="en-US" dirty="0" smtClean="0"/>
              <a:t>1</a:t>
            </a:r>
            <a:r>
              <a:rPr lang="el-GR" dirty="0" smtClean="0"/>
              <a:t>σ</a:t>
            </a:r>
            <a:r>
              <a:rPr lang="en-US" baseline="-25000" dirty="0" smtClean="0"/>
              <a:t>u</a:t>
            </a:r>
            <a:r>
              <a:rPr lang="en-US" dirty="0" smtClean="0"/>
              <a:t> - core</a:t>
            </a:r>
            <a:endParaRPr lang="en-US" baseline="-25000" dirty="0"/>
          </a:p>
        </p:txBody>
      </p:sp>
      <p:grpSp>
        <p:nvGrpSpPr>
          <p:cNvPr id="3" name="Group 2"/>
          <p:cNvGrpSpPr/>
          <p:nvPr/>
        </p:nvGrpSpPr>
        <p:grpSpPr>
          <a:xfrm>
            <a:off x="3408569" y="5772894"/>
            <a:ext cx="914400" cy="369332"/>
            <a:chOff x="3429000" y="4490740"/>
            <a:chExt cx="914400" cy="369332"/>
          </a:xfrm>
        </p:grpSpPr>
        <p:cxnSp>
          <p:nvCxnSpPr>
            <p:cNvPr id="14" name="Straight Connector 13"/>
            <p:cNvCxnSpPr/>
            <p:nvPr/>
          </p:nvCxnSpPr>
          <p:spPr>
            <a:xfrm>
              <a:off x="3429000" y="4800600"/>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486150" y="4490740"/>
              <a:ext cx="415498" cy="369332"/>
            </a:xfrm>
            <a:prstGeom prst="rect">
              <a:avLst/>
            </a:prstGeom>
            <a:noFill/>
          </p:spPr>
          <p:txBody>
            <a:bodyPr wrap="none" rtlCol="0">
              <a:spAutoFit/>
            </a:bodyPr>
            <a:lstStyle/>
            <a:p>
              <a:r>
                <a:rPr lang="en-US" b="1" dirty="0" smtClean="0">
                  <a:solidFill>
                    <a:srgbClr val="CC0000"/>
                  </a:solidFill>
                  <a:latin typeface="Times New Roman"/>
                  <a:cs typeface="Times New Roman"/>
                </a:rPr>
                <a:t>↑↓</a:t>
              </a:r>
              <a:endParaRPr lang="en-US" b="1" dirty="0">
                <a:solidFill>
                  <a:srgbClr val="CC0000"/>
                </a:solidFill>
              </a:endParaRPr>
            </a:p>
          </p:txBody>
        </p:sp>
      </p:grpSp>
      <p:grpSp>
        <p:nvGrpSpPr>
          <p:cNvPr id="6" name="Group 5"/>
          <p:cNvGrpSpPr/>
          <p:nvPr/>
        </p:nvGrpSpPr>
        <p:grpSpPr>
          <a:xfrm>
            <a:off x="3418094" y="5656064"/>
            <a:ext cx="914400" cy="369332"/>
            <a:chOff x="3429000" y="2489329"/>
            <a:chExt cx="914400" cy="369332"/>
          </a:xfrm>
        </p:grpSpPr>
        <p:cxnSp>
          <p:nvCxnSpPr>
            <p:cNvPr id="13" name="Straight Connector 12"/>
            <p:cNvCxnSpPr/>
            <p:nvPr/>
          </p:nvCxnSpPr>
          <p:spPr>
            <a:xfrm>
              <a:off x="3429000" y="2819400"/>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863607" y="2489329"/>
              <a:ext cx="415498" cy="369332"/>
            </a:xfrm>
            <a:prstGeom prst="rect">
              <a:avLst/>
            </a:prstGeom>
            <a:noFill/>
          </p:spPr>
          <p:txBody>
            <a:bodyPr wrap="none" rtlCol="0">
              <a:spAutoFit/>
            </a:bodyPr>
            <a:lstStyle/>
            <a:p>
              <a:r>
                <a:rPr lang="en-US" b="1" dirty="0" smtClean="0">
                  <a:solidFill>
                    <a:srgbClr val="CC0000"/>
                  </a:solidFill>
                  <a:latin typeface="Times New Roman"/>
                  <a:cs typeface="Times New Roman"/>
                </a:rPr>
                <a:t>↑↓</a:t>
              </a:r>
              <a:endParaRPr lang="en-US" b="1" dirty="0">
                <a:solidFill>
                  <a:srgbClr val="CC0000"/>
                </a:solidFill>
              </a:endParaRPr>
            </a:p>
          </p:txBody>
        </p:sp>
      </p:grpSp>
      <p:grpSp>
        <p:nvGrpSpPr>
          <p:cNvPr id="29" name="Group 28"/>
          <p:cNvGrpSpPr/>
          <p:nvPr/>
        </p:nvGrpSpPr>
        <p:grpSpPr>
          <a:xfrm>
            <a:off x="800100" y="5656064"/>
            <a:ext cx="6019800" cy="525423"/>
            <a:chOff x="809625" y="5051941"/>
            <a:chExt cx="6019800" cy="525423"/>
          </a:xfrm>
        </p:grpSpPr>
        <p:cxnSp>
          <p:nvCxnSpPr>
            <p:cNvPr id="7" name="Straight Connector 6"/>
            <p:cNvCxnSpPr/>
            <p:nvPr/>
          </p:nvCxnSpPr>
          <p:spPr>
            <a:xfrm>
              <a:off x="1438275" y="5415052"/>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05425" y="5414665"/>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09625" y="5188982"/>
              <a:ext cx="533400" cy="369332"/>
            </a:xfrm>
            <a:prstGeom prst="rect">
              <a:avLst/>
            </a:prstGeom>
            <a:noFill/>
          </p:spPr>
          <p:txBody>
            <a:bodyPr wrap="square" rtlCol="0">
              <a:spAutoFit/>
            </a:bodyPr>
            <a:lstStyle/>
            <a:p>
              <a:r>
                <a:rPr lang="en-US" dirty="0" smtClean="0"/>
                <a:t>1s</a:t>
              </a:r>
              <a:r>
                <a:rPr lang="en-US" baseline="-25000" dirty="0" smtClean="0"/>
                <a:t>A</a:t>
              </a:r>
              <a:endParaRPr lang="en-US" baseline="-25000" dirty="0"/>
            </a:p>
          </p:txBody>
        </p:sp>
        <p:sp>
          <p:nvSpPr>
            <p:cNvPr id="12" name="TextBox 11"/>
            <p:cNvSpPr txBox="1"/>
            <p:nvPr/>
          </p:nvSpPr>
          <p:spPr>
            <a:xfrm>
              <a:off x="6296025" y="5208032"/>
              <a:ext cx="533400" cy="369332"/>
            </a:xfrm>
            <a:prstGeom prst="rect">
              <a:avLst/>
            </a:prstGeom>
            <a:noFill/>
          </p:spPr>
          <p:txBody>
            <a:bodyPr wrap="square" rtlCol="0">
              <a:spAutoFit/>
            </a:bodyPr>
            <a:lstStyle/>
            <a:p>
              <a:r>
                <a:rPr lang="en-US" dirty="0" smtClean="0"/>
                <a:t>1s</a:t>
              </a:r>
              <a:r>
                <a:rPr lang="en-US" baseline="-25000" dirty="0" smtClean="0"/>
                <a:t>B</a:t>
              </a:r>
              <a:endParaRPr lang="en-US" baseline="-25000" dirty="0"/>
            </a:p>
          </p:txBody>
        </p:sp>
        <p:sp>
          <p:nvSpPr>
            <p:cNvPr id="32" name="TextBox 31"/>
            <p:cNvSpPr txBox="1"/>
            <p:nvPr/>
          </p:nvSpPr>
          <p:spPr>
            <a:xfrm>
              <a:off x="5566202" y="5051941"/>
              <a:ext cx="415498" cy="369332"/>
            </a:xfrm>
            <a:prstGeom prst="rect">
              <a:avLst/>
            </a:prstGeom>
            <a:noFill/>
          </p:spPr>
          <p:txBody>
            <a:bodyPr wrap="none" rtlCol="0">
              <a:spAutoFit/>
            </a:bodyPr>
            <a:lstStyle/>
            <a:p>
              <a:r>
                <a:rPr lang="en-US" b="1" dirty="0" smtClean="0">
                  <a:solidFill>
                    <a:srgbClr val="CC0000"/>
                  </a:solidFill>
                  <a:latin typeface="Times New Roman"/>
                  <a:cs typeface="Times New Roman"/>
                </a:rPr>
                <a:t>↑↓</a:t>
              </a:r>
              <a:endParaRPr lang="en-US" b="1" dirty="0">
                <a:solidFill>
                  <a:srgbClr val="CC0000"/>
                </a:solidFill>
              </a:endParaRPr>
            </a:p>
          </p:txBody>
        </p:sp>
        <p:sp>
          <p:nvSpPr>
            <p:cNvPr id="33" name="TextBox 32"/>
            <p:cNvSpPr txBox="1"/>
            <p:nvPr/>
          </p:nvSpPr>
          <p:spPr>
            <a:xfrm>
              <a:off x="1687726" y="5051941"/>
              <a:ext cx="415498" cy="369332"/>
            </a:xfrm>
            <a:prstGeom prst="rect">
              <a:avLst/>
            </a:prstGeom>
            <a:noFill/>
          </p:spPr>
          <p:txBody>
            <a:bodyPr wrap="none" rtlCol="0">
              <a:spAutoFit/>
            </a:bodyPr>
            <a:lstStyle/>
            <a:p>
              <a:r>
                <a:rPr lang="en-US" b="1" dirty="0" smtClean="0">
                  <a:solidFill>
                    <a:srgbClr val="CC0000"/>
                  </a:solidFill>
                  <a:latin typeface="Times New Roman"/>
                  <a:cs typeface="Times New Roman"/>
                </a:rPr>
                <a:t>↑↓</a:t>
              </a:r>
              <a:endParaRPr lang="en-US" b="1" dirty="0">
                <a:solidFill>
                  <a:srgbClr val="CC0000"/>
                </a:solidFill>
              </a:endParaRPr>
            </a:p>
          </p:txBody>
        </p:sp>
      </p:grpSp>
      <p:grpSp>
        <p:nvGrpSpPr>
          <p:cNvPr id="37" name="Group 36"/>
          <p:cNvGrpSpPr/>
          <p:nvPr/>
        </p:nvGrpSpPr>
        <p:grpSpPr>
          <a:xfrm>
            <a:off x="840363" y="4589293"/>
            <a:ext cx="6019800" cy="388382"/>
            <a:chOff x="809625" y="5188982"/>
            <a:chExt cx="6019800" cy="388382"/>
          </a:xfrm>
        </p:grpSpPr>
        <p:cxnSp>
          <p:nvCxnSpPr>
            <p:cNvPr id="38" name="Straight Connector 37"/>
            <p:cNvCxnSpPr/>
            <p:nvPr/>
          </p:nvCxnSpPr>
          <p:spPr>
            <a:xfrm>
              <a:off x="1438275" y="5415052"/>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305425" y="5414665"/>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809625" y="5188982"/>
              <a:ext cx="533400" cy="369332"/>
            </a:xfrm>
            <a:prstGeom prst="rect">
              <a:avLst/>
            </a:prstGeom>
            <a:noFill/>
          </p:spPr>
          <p:txBody>
            <a:bodyPr wrap="square" rtlCol="0">
              <a:spAutoFit/>
            </a:bodyPr>
            <a:lstStyle/>
            <a:p>
              <a:r>
                <a:rPr lang="en-US" dirty="0"/>
                <a:t>2</a:t>
              </a:r>
              <a:r>
                <a:rPr lang="en-US" dirty="0" smtClean="0"/>
                <a:t>s</a:t>
              </a:r>
              <a:r>
                <a:rPr lang="en-US" baseline="-25000" dirty="0" smtClean="0"/>
                <a:t>A</a:t>
              </a:r>
              <a:endParaRPr lang="en-US" baseline="-25000" dirty="0"/>
            </a:p>
          </p:txBody>
        </p:sp>
        <p:sp>
          <p:nvSpPr>
            <p:cNvPr id="41" name="TextBox 40"/>
            <p:cNvSpPr txBox="1"/>
            <p:nvPr/>
          </p:nvSpPr>
          <p:spPr>
            <a:xfrm>
              <a:off x="6296025" y="5208032"/>
              <a:ext cx="533400" cy="369332"/>
            </a:xfrm>
            <a:prstGeom prst="rect">
              <a:avLst/>
            </a:prstGeom>
            <a:noFill/>
          </p:spPr>
          <p:txBody>
            <a:bodyPr wrap="square" rtlCol="0">
              <a:spAutoFit/>
            </a:bodyPr>
            <a:lstStyle/>
            <a:p>
              <a:r>
                <a:rPr lang="en-US" dirty="0"/>
                <a:t>2</a:t>
              </a:r>
              <a:r>
                <a:rPr lang="en-US" dirty="0" smtClean="0"/>
                <a:t>s</a:t>
              </a:r>
              <a:r>
                <a:rPr lang="en-US" baseline="-25000" dirty="0" smtClean="0"/>
                <a:t>B</a:t>
              </a:r>
              <a:endParaRPr lang="en-US" baseline="-25000" dirty="0"/>
            </a:p>
          </p:txBody>
        </p:sp>
      </p:grpSp>
      <p:grpSp>
        <p:nvGrpSpPr>
          <p:cNvPr id="46" name="Group 45"/>
          <p:cNvGrpSpPr/>
          <p:nvPr/>
        </p:nvGrpSpPr>
        <p:grpSpPr>
          <a:xfrm>
            <a:off x="3467882" y="5082837"/>
            <a:ext cx="914400" cy="369332"/>
            <a:chOff x="3429000" y="4476929"/>
            <a:chExt cx="914400" cy="369332"/>
          </a:xfrm>
        </p:grpSpPr>
        <p:cxnSp>
          <p:nvCxnSpPr>
            <p:cNvPr id="47" name="Straight Connector 46"/>
            <p:cNvCxnSpPr/>
            <p:nvPr/>
          </p:nvCxnSpPr>
          <p:spPr>
            <a:xfrm>
              <a:off x="3429000" y="4800600"/>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665383" y="4476929"/>
              <a:ext cx="415498" cy="369332"/>
            </a:xfrm>
            <a:prstGeom prst="rect">
              <a:avLst/>
            </a:prstGeom>
            <a:noFill/>
          </p:spPr>
          <p:txBody>
            <a:bodyPr wrap="none" rtlCol="0">
              <a:spAutoFit/>
            </a:bodyPr>
            <a:lstStyle/>
            <a:p>
              <a:r>
                <a:rPr lang="en-US" b="1" dirty="0" smtClean="0">
                  <a:solidFill>
                    <a:srgbClr val="CC0000"/>
                  </a:solidFill>
                  <a:latin typeface="Times New Roman"/>
                  <a:cs typeface="Times New Roman"/>
                </a:rPr>
                <a:t>↑↓</a:t>
              </a:r>
              <a:endParaRPr lang="en-US" b="1" dirty="0">
                <a:solidFill>
                  <a:srgbClr val="CC0000"/>
                </a:solidFill>
              </a:endParaRPr>
            </a:p>
          </p:txBody>
        </p:sp>
      </p:grpSp>
      <p:cxnSp>
        <p:nvCxnSpPr>
          <p:cNvPr id="50" name="Straight Connector 49"/>
          <p:cNvCxnSpPr/>
          <p:nvPr/>
        </p:nvCxnSpPr>
        <p:spPr>
          <a:xfrm>
            <a:off x="3478788" y="4106435"/>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604980" y="5267503"/>
            <a:ext cx="1682302" cy="369332"/>
          </a:xfrm>
          <a:prstGeom prst="rect">
            <a:avLst/>
          </a:prstGeom>
          <a:noFill/>
        </p:spPr>
        <p:txBody>
          <a:bodyPr wrap="square" rtlCol="0">
            <a:spAutoFit/>
          </a:bodyPr>
          <a:lstStyle/>
          <a:p>
            <a:r>
              <a:rPr lang="en-US" dirty="0"/>
              <a:t>2</a:t>
            </a:r>
            <a:r>
              <a:rPr lang="el-GR" dirty="0" smtClean="0"/>
              <a:t>σ</a:t>
            </a:r>
            <a:r>
              <a:rPr lang="en-US" baseline="-25000" dirty="0" smtClean="0"/>
              <a:t>g</a:t>
            </a:r>
            <a:r>
              <a:rPr lang="en-US" dirty="0"/>
              <a:t> - </a:t>
            </a:r>
            <a:r>
              <a:rPr lang="en-US" dirty="0" smtClean="0"/>
              <a:t>bonding</a:t>
            </a:r>
            <a:endParaRPr lang="en-US" baseline="-25000" dirty="0"/>
          </a:p>
        </p:txBody>
      </p:sp>
      <p:sp>
        <p:nvSpPr>
          <p:cNvPr id="53" name="TextBox 52"/>
          <p:cNvSpPr txBox="1"/>
          <p:nvPr/>
        </p:nvSpPr>
        <p:spPr>
          <a:xfrm>
            <a:off x="4568261" y="3872775"/>
            <a:ext cx="2025202" cy="369332"/>
          </a:xfrm>
          <a:prstGeom prst="rect">
            <a:avLst/>
          </a:prstGeom>
          <a:noFill/>
        </p:spPr>
        <p:txBody>
          <a:bodyPr wrap="square" rtlCol="0">
            <a:spAutoFit/>
          </a:bodyPr>
          <a:lstStyle/>
          <a:p>
            <a:r>
              <a:rPr lang="en-US" dirty="0"/>
              <a:t>2</a:t>
            </a:r>
            <a:r>
              <a:rPr lang="el-GR" dirty="0" smtClean="0"/>
              <a:t>σ</a:t>
            </a:r>
            <a:r>
              <a:rPr lang="en-US" baseline="-25000" dirty="0" smtClean="0"/>
              <a:t>u</a:t>
            </a:r>
            <a:r>
              <a:rPr lang="en-US" dirty="0" smtClean="0"/>
              <a:t> </a:t>
            </a:r>
            <a:r>
              <a:rPr lang="en-US" dirty="0"/>
              <a:t>- </a:t>
            </a:r>
            <a:r>
              <a:rPr lang="en-US" dirty="0" smtClean="0"/>
              <a:t>antibonding</a:t>
            </a:r>
            <a:endParaRPr lang="en-US" baseline="-25000" dirty="0"/>
          </a:p>
        </p:txBody>
      </p:sp>
      <p:cxnSp>
        <p:nvCxnSpPr>
          <p:cNvPr id="54" name="Straight Connector 53"/>
          <p:cNvCxnSpPr/>
          <p:nvPr/>
        </p:nvCxnSpPr>
        <p:spPr>
          <a:xfrm flipV="1">
            <a:off x="2383413" y="4106435"/>
            <a:ext cx="1085850" cy="702112"/>
          </a:xfrm>
          <a:prstGeom prst="line">
            <a:avLst/>
          </a:prstGeom>
          <a:ln w="25400">
            <a:solidFill>
              <a:srgbClr val="CC0000"/>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393188" y="4821585"/>
            <a:ext cx="942975" cy="584923"/>
          </a:xfrm>
          <a:prstGeom prst="line">
            <a:avLst/>
          </a:prstGeom>
          <a:ln w="25400">
            <a:solidFill>
              <a:srgbClr val="CC0000"/>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4393188" y="4106435"/>
            <a:ext cx="960909" cy="702112"/>
          </a:xfrm>
          <a:prstGeom prst="line">
            <a:avLst/>
          </a:prstGeom>
          <a:ln w="25400">
            <a:solidFill>
              <a:srgbClr val="CC0000"/>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flipV="1">
            <a:off x="2383415" y="4808547"/>
            <a:ext cx="1076323" cy="597961"/>
          </a:xfrm>
          <a:prstGeom prst="line">
            <a:avLst/>
          </a:prstGeom>
          <a:ln w="25400">
            <a:solidFill>
              <a:srgbClr val="CC0000"/>
            </a:solidFill>
            <a:prstDash val="sysDot"/>
          </a:ln>
        </p:spPr>
        <p:style>
          <a:lnRef idx="1">
            <a:schemeClr val="accent1"/>
          </a:lnRef>
          <a:fillRef idx="0">
            <a:schemeClr val="accent1"/>
          </a:fillRef>
          <a:effectRef idx="0">
            <a:schemeClr val="accent1"/>
          </a:effectRef>
          <a:fontRef idx="minor">
            <a:schemeClr val="tx1"/>
          </a:fontRef>
        </p:style>
      </p:cxnSp>
      <p:sp>
        <p:nvSpPr>
          <p:cNvPr id="67" name="Right Brace 66"/>
          <p:cNvSpPr/>
          <p:nvPr/>
        </p:nvSpPr>
        <p:spPr>
          <a:xfrm>
            <a:off x="6959012" y="5576962"/>
            <a:ext cx="180975" cy="1055698"/>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TextBox 67"/>
          <p:cNvSpPr txBox="1"/>
          <p:nvPr/>
        </p:nvSpPr>
        <p:spPr>
          <a:xfrm>
            <a:off x="7234238" y="5898088"/>
            <a:ext cx="1752600" cy="369332"/>
          </a:xfrm>
          <a:prstGeom prst="rect">
            <a:avLst/>
          </a:prstGeom>
          <a:noFill/>
        </p:spPr>
        <p:txBody>
          <a:bodyPr wrap="square" rtlCol="0">
            <a:spAutoFit/>
          </a:bodyPr>
          <a:lstStyle/>
          <a:p>
            <a:r>
              <a:rPr lang="en-US" dirty="0" smtClean="0"/>
              <a:t>Core orbitals</a:t>
            </a:r>
            <a:endParaRPr lang="en-US" dirty="0">
              <a:solidFill>
                <a:srgbClr val="CC0000"/>
              </a:solidFill>
            </a:endParaRPr>
          </a:p>
        </p:txBody>
      </p:sp>
      <p:sp>
        <p:nvSpPr>
          <p:cNvPr id="69" name="TextBox 68"/>
          <p:cNvSpPr txBox="1"/>
          <p:nvPr/>
        </p:nvSpPr>
        <p:spPr>
          <a:xfrm>
            <a:off x="7234238" y="2745938"/>
            <a:ext cx="1752600" cy="923330"/>
          </a:xfrm>
          <a:prstGeom prst="rect">
            <a:avLst/>
          </a:prstGeom>
          <a:noFill/>
        </p:spPr>
        <p:txBody>
          <a:bodyPr wrap="square" rtlCol="0">
            <a:spAutoFit/>
          </a:bodyPr>
          <a:lstStyle/>
          <a:p>
            <a:r>
              <a:rPr lang="en-US" dirty="0" smtClean="0"/>
              <a:t>Valence orbitals-</a:t>
            </a:r>
          </a:p>
          <a:p>
            <a:r>
              <a:rPr lang="en-US" dirty="0" smtClean="0"/>
              <a:t>Responsible for chemical bonds.</a:t>
            </a:r>
            <a:endParaRPr lang="en-US" dirty="0"/>
          </a:p>
        </p:txBody>
      </p:sp>
      <p:sp>
        <p:nvSpPr>
          <p:cNvPr id="70" name="Right Brace 69"/>
          <p:cNvSpPr/>
          <p:nvPr/>
        </p:nvSpPr>
        <p:spPr>
          <a:xfrm>
            <a:off x="6949487" y="932692"/>
            <a:ext cx="284751" cy="4565137"/>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p:cNvSpPr txBox="1"/>
          <p:nvPr/>
        </p:nvSpPr>
        <p:spPr>
          <a:xfrm>
            <a:off x="3718714" y="3741360"/>
            <a:ext cx="415498" cy="369332"/>
          </a:xfrm>
          <a:prstGeom prst="rect">
            <a:avLst/>
          </a:prstGeom>
          <a:noFill/>
        </p:spPr>
        <p:txBody>
          <a:bodyPr wrap="none" rtlCol="0">
            <a:spAutoFit/>
          </a:bodyPr>
          <a:lstStyle/>
          <a:p>
            <a:r>
              <a:rPr lang="en-US" b="1" dirty="0" smtClean="0">
                <a:solidFill>
                  <a:srgbClr val="CC0000"/>
                </a:solidFill>
                <a:latin typeface="Times New Roman"/>
                <a:cs typeface="Times New Roman"/>
              </a:rPr>
              <a:t>↑↓</a:t>
            </a:r>
            <a:endParaRPr lang="en-US" b="1" dirty="0">
              <a:solidFill>
                <a:srgbClr val="CC0000"/>
              </a:solidFill>
            </a:endParaRPr>
          </a:p>
        </p:txBody>
      </p:sp>
      <p:sp>
        <p:nvSpPr>
          <p:cNvPr id="55" name="TextBox 54"/>
          <p:cNvSpPr txBox="1"/>
          <p:nvPr/>
        </p:nvSpPr>
        <p:spPr>
          <a:xfrm>
            <a:off x="1718464" y="4423677"/>
            <a:ext cx="415498" cy="369332"/>
          </a:xfrm>
          <a:prstGeom prst="rect">
            <a:avLst/>
          </a:prstGeom>
          <a:noFill/>
        </p:spPr>
        <p:txBody>
          <a:bodyPr wrap="none" rtlCol="0">
            <a:spAutoFit/>
          </a:bodyPr>
          <a:lstStyle/>
          <a:p>
            <a:r>
              <a:rPr lang="en-US" b="1" dirty="0" smtClean="0">
                <a:solidFill>
                  <a:srgbClr val="CC0000"/>
                </a:solidFill>
                <a:latin typeface="Times New Roman"/>
                <a:cs typeface="Times New Roman"/>
              </a:rPr>
              <a:t>↑↓</a:t>
            </a:r>
            <a:endParaRPr lang="en-US" b="1" dirty="0">
              <a:solidFill>
                <a:srgbClr val="CC0000"/>
              </a:solidFill>
            </a:endParaRPr>
          </a:p>
        </p:txBody>
      </p:sp>
      <p:sp>
        <p:nvSpPr>
          <p:cNvPr id="57" name="TextBox 56"/>
          <p:cNvSpPr txBox="1"/>
          <p:nvPr/>
        </p:nvSpPr>
        <p:spPr>
          <a:xfrm>
            <a:off x="5606465" y="4439215"/>
            <a:ext cx="415498" cy="369332"/>
          </a:xfrm>
          <a:prstGeom prst="rect">
            <a:avLst/>
          </a:prstGeom>
          <a:noFill/>
        </p:spPr>
        <p:txBody>
          <a:bodyPr wrap="none" rtlCol="0">
            <a:spAutoFit/>
          </a:bodyPr>
          <a:lstStyle/>
          <a:p>
            <a:r>
              <a:rPr lang="en-US" b="1" dirty="0" smtClean="0">
                <a:solidFill>
                  <a:srgbClr val="CC0000"/>
                </a:solidFill>
                <a:latin typeface="Times New Roman"/>
                <a:cs typeface="Times New Roman"/>
              </a:rPr>
              <a:t>↑↓</a:t>
            </a:r>
            <a:endParaRPr lang="en-US" b="1" dirty="0">
              <a:solidFill>
                <a:srgbClr val="CC0000"/>
              </a:solidFill>
            </a:endParaRPr>
          </a:p>
        </p:txBody>
      </p:sp>
      <p:sp>
        <p:nvSpPr>
          <p:cNvPr id="15" name="TextBox 14"/>
          <p:cNvSpPr txBox="1"/>
          <p:nvPr/>
        </p:nvSpPr>
        <p:spPr>
          <a:xfrm>
            <a:off x="606348" y="5509141"/>
            <a:ext cx="311304" cy="369332"/>
          </a:xfrm>
          <a:prstGeom prst="rect">
            <a:avLst/>
          </a:prstGeom>
          <a:noFill/>
        </p:spPr>
        <p:txBody>
          <a:bodyPr wrap="none" rtlCol="0">
            <a:spAutoFit/>
          </a:bodyPr>
          <a:lstStyle/>
          <a:p>
            <a:r>
              <a:rPr lang="en-US" b="1" dirty="0" smtClean="0">
                <a:latin typeface="Times New Roman"/>
                <a:cs typeface="Times New Roman"/>
              </a:rPr>
              <a:t>≈</a:t>
            </a:r>
            <a:endParaRPr lang="en-US" b="1" dirty="0"/>
          </a:p>
        </p:txBody>
      </p:sp>
      <p:grpSp>
        <p:nvGrpSpPr>
          <p:cNvPr id="59" name="Group 58"/>
          <p:cNvGrpSpPr/>
          <p:nvPr/>
        </p:nvGrpSpPr>
        <p:grpSpPr>
          <a:xfrm>
            <a:off x="884444" y="1996559"/>
            <a:ext cx="6019800" cy="388382"/>
            <a:chOff x="809625" y="5188982"/>
            <a:chExt cx="6019800" cy="388382"/>
          </a:xfrm>
        </p:grpSpPr>
        <p:cxnSp>
          <p:nvCxnSpPr>
            <p:cNvPr id="61" name="Straight Connector 60"/>
            <p:cNvCxnSpPr/>
            <p:nvPr/>
          </p:nvCxnSpPr>
          <p:spPr>
            <a:xfrm>
              <a:off x="1438275" y="5415052"/>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305425" y="5414665"/>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809625" y="5188982"/>
              <a:ext cx="533400" cy="369332"/>
            </a:xfrm>
            <a:prstGeom prst="rect">
              <a:avLst/>
            </a:prstGeom>
            <a:noFill/>
          </p:spPr>
          <p:txBody>
            <a:bodyPr wrap="square" rtlCol="0">
              <a:spAutoFit/>
            </a:bodyPr>
            <a:lstStyle/>
            <a:p>
              <a:r>
                <a:rPr lang="en-US" dirty="0" smtClean="0"/>
                <a:t>2p</a:t>
              </a:r>
              <a:r>
                <a:rPr lang="en-US" baseline="-25000" dirty="0" smtClean="0"/>
                <a:t>A</a:t>
              </a:r>
              <a:endParaRPr lang="en-US" baseline="-25000" dirty="0"/>
            </a:p>
          </p:txBody>
        </p:sp>
        <p:sp>
          <p:nvSpPr>
            <p:cNvPr id="72" name="TextBox 71"/>
            <p:cNvSpPr txBox="1"/>
            <p:nvPr/>
          </p:nvSpPr>
          <p:spPr>
            <a:xfrm>
              <a:off x="6296025" y="5208032"/>
              <a:ext cx="533400" cy="369332"/>
            </a:xfrm>
            <a:prstGeom prst="rect">
              <a:avLst/>
            </a:prstGeom>
            <a:noFill/>
          </p:spPr>
          <p:txBody>
            <a:bodyPr wrap="square" rtlCol="0">
              <a:spAutoFit/>
            </a:bodyPr>
            <a:lstStyle/>
            <a:p>
              <a:r>
                <a:rPr lang="en-US" dirty="0" smtClean="0"/>
                <a:t>2p</a:t>
              </a:r>
              <a:r>
                <a:rPr lang="en-US" baseline="-25000" dirty="0" smtClean="0"/>
                <a:t>B</a:t>
              </a:r>
              <a:endParaRPr lang="en-US" baseline="-25000" dirty="0"/>
            </a:p>
          </p:txBody>
        </p:sp>
      </p:grpSp>
      <p:cxnSp>
        <p:nvCxnSpPr>
          <p:cNvPr id="74" name="Straight Connector 73"/>
          <p:cNvCxnSpPr/>
          <p:nvPr/>
        </p:nvCxnSpPr>
        <p:spPr>
          <a:xfrm>
            <a:off x="3484769" y="2838271"/>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813690" y="3022937"/>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4139636" y="3022937"/>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813690" y="1364219"/>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139636" y="1364219"/>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577436" y="955045"/>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5165583" y="2649646"/>
            <a:ext cx="1682302" cy="369332"/>
          </a:xfrm>
          <a:prstGeom prst="rect">
            <a:avLst/>
          </a:prstGeom>
          <a:noFill/>
        </p:spPr>
        <p:txBody>
          <a:bodyPr wrap="square" rtlCol="0">
            <a:spAutoFit/>
          </a:bodyPr>
          <a:lstStyle/>
          <a:p>
            <a:r>
              <a:rPr lang="en-US" dirty="0" smtClean="0"/>
              <a:t>3</a:t>
            </a:r>
            <a:r>
              <a:rPr lang="el-GR" dirty="0" smtClean="0"/>
              <a:t>σ</a:t>
            </a:r>
            <a:r>
              <a:rPr lang="en-US" baseline="-25000" dirty="0" smtClean="0"/>
              <a:t>g</a:t>
            </a:r>
            <a:r>
              <a:rPr lang="en-US" dirty="0"/>
              <a:t> - </a:t>
            </a:r>
            <a:r>
              <a:rPr lang="en-US" dirty="0" smtClean="0"/>
              <a:t>bonding</a:t>
            </a:r>
            <a:endParaRPr lang="en-US" baseline="-25000" dirty="0"/>
          </a:p>
        </p:txBody>
      </p:sp>
      <p:sp>
        <p:nvSpPr>
          <p:cNvPr id="82" name="TextBox 81"/>
          <p:cNvSpPr txBox="1"/>
          <p:nvPr/>
        </p:nvSpPr>
        <p:spPr>
          <a:xfrm>
            <a:off x="5156058" y="2838271"/>
            <a:ext cx="1682302" cy="369332"/>
          </a:xfrm>
          <a:prstGeom prst="rect">
            <a:avLst/>
          </a:prstGeom>
          <a:noFill/>
        </p:spPr>
        <p:txBody>
          <a:bodyPr wrap="square" rtlCol="0">
            <a:spAutoFit/>
          </a:bodyPr>
          <a:lstStyle/>
          <a:p>
            <a:r>
              <a:rPr lang="en-US" dirty="0" smtClean="0"/>
              <a:t>1</a:t>
            </a:r>
            <a:r>
              <a:rPr lang="el-GR" dirty="0" smtClean="0">
                <a:latin typeface="Times New Roman"/>
                <a:cs typeface="Times New Roman"/>
              </a:rPr>
              <a:t>π</a:t>
            </a:r>
            <a:r>
              <a:rPr lang="en-US" baseline="-25000" dirty="0" smtClean="0"/>
              <a:t>u</a:t>
            </a:r>
            <a:r>
              <a:rPr lang="en-US" dirty="0" smtClean="0"/>
              <a:t> </a:t>
            </a:r>
            <a:r>
              <a:rPr lang="en-US" dirty="0"/>
              <a:t>- </a:t>
            </a:r>
            <a:r>
              <a:rPr lang="en-US" dirty="0" smtClean="0"/>
              <a:t>bonding</a:t>
            </a:r>
            <a:endParaRPr lang="en-US" baseline="-25000" dirty="0"/>
          </a:p>
        </p:txBody>
      </p:sp>
      <p:sp>
        <p:nvSpPr>
          <p:cNvPr id="83" name="TextBox 82"/>
          <p:cNvSpPr txBox="1"/>
          <p:nvPr/>
        </p:nvSpPr>
        <p:spPr>
          <a:xfrm>
            <a:off x="5181870" y="1179553"/>
            <a:ext cx="1976577" cy="369332"/>
          </a:xfrm>
          <a:prstGeom prst="rect">
            <a:avLst/>
          </a:prstGeom>
          <a:noFill/>
        </p:spPr>
        <p:txBody>
          <a:bodyPr wrap="square" rtlCol="0">
            <a:spAutoFit/>
          </a:bodyPr>
          <a:lstStyle/>
          <a:p>
            <a:r>
              <a:rPr lang="en-US" dirty="0" smtClean="0"/>
              <a:t>1</a:t>
            </a:r>
            <a:r>
              <a:rPr lang="el-GR" dirty="0" smtClean="0">
                <a:latin typeface="Times New Roman"/>
                <a:cs typeface="Times New Roman"/>
              </a:rPr>
              <a:t>π</a:t>
            </a:r>
            <a:r>
              <a:rPr lang="en-US" baseline="-25000" dirty="0" smtClean="0"/>
              <a:t>g</a:t>
            </a:r>
            <a:r>
              <a:rPr lang="en-US" dirty="0" smtClean="0"/>
              <a:t> </a:t>
            </a:r>
            <a:r>
              <a:rPr lang="en-US" dirty="0"/>
              <a:t>- </a:t>
            </a:r>
            <a:r>
              <a:rPr lang="en-US" dirty="0" smtClean="0"/>
              <a:t>antibonding</a:t>
            </a:r>
            <a:endParaRPr lang="en-US" baseline="-25000" dirty="0"/>
          </a:p>
        </p:txBody>
      </p:sp>
      <p:sp>
        <p:nvSpPr>
          <p:cNvPr id="84" name="TextBox 83"/>
          <p:cNvSpPr txBox="1"/>
          <p:nvPr/>
        </p:nvSpPr>
        <p:spPr>
          <a:xfrm>
            <a:off x="5039780" y="770379"/>
            <a:ext cx="2234563" cy="369332"/>
          </a:xfrm>
          <a:prstGeom prst="rect">
            <a:avLst/>
          </a:prstGeom>
          <a:noFill/>
        </p:spPr>
        <p:txBody>
          <a:bodyPr wrap="square" rtlCol="0">
            <a:spAutoFit/>
          </a:bodyPr>
          <a:lstStyle/>
          <a:p>
            <a:r>
              <a:rPr lang="en-US" dirty="0" smtClean="0"/>
              <a:t>3</a:t>
            </a:r>
            <a:r>
              <a:rPr lang="el-GR" dirty="0" smtClean="0"/>
              <a:t>σ</a:t>
            </a:r>
            <a:r>
              <a:rPr lang="en-US" baseline="-25000" dirty="0" smtClean="0"/>
              <a:t>u</a:t>
            </a:r>
            <a:r>
              <a:rPr lang="en-US" dirty="0" smtClean="0"/>
              <a:t> </a:t>
            </a:r>
            <a:r>
              <a:rPr lang="en-US" dirty="0"/>
              <a:t>- </a:t>
            </a:r>
            <a:r>
              <a:rPr lang="en-US" dirty="0" smtClean="0"/>
              <a:t>antibonding</a:t>
            </a:r>
            <a:endParaRPr lang="en-US" baseline="-25000" dirty="0"/>
          </a:p>
        </p:txBody>
      </p:sp>
      <p:cxnSp>
        <p:nvCxnSpPr>
          <p:cNvPr id="85" name="Straight Connector 84"/>
          <p:cNvCxnSpPr/>
          <p:nvPr/>
        </p:nvCxnSpPr>
        <p:spPr>
          <a:xfrm flipV="1">
            <a:off x="2439819" y="955045"/>
            <a:ext cx="1137617" cy="1267585"/>
          </a:xfrm>
          <a:prstGeom prst="line">
            <a:avLst/>
          </a:prstGeom>
          <a:ln w="25400">
            <a:solidFill>
              <a:srgbClr val="CC0000"/>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flipV="1">
            <a:off x="2469138" y="2187061"/>
            <a:ext cx="343957" cy="835876"/>
          </a:xfrm>
          <a:prstGeom prst="line">
            <a:avLst/>
          </a:prstGeom>
          <a:ln w="25400">
            <a:solidFill>
              <a:srgbClr val="CC0000"/>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5054036" y="2215635"/>
            <a:ext cx="346677" cy="807302"/>
          </a:xfrm>
          <a:prstGeom prst="line">
            <a:avLst/>
          </a:prstGeom>
          <a:ln w="25400">
            <a:solidFill>
              <a:srgbClr val="CC0000"/>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4440069" y="2222630"/>
            <a:ext cx="940175" cy="615641"/>
          </a:xfrm>
          <a:prstGeom prst="line">
            <a:avLst/>
          </a:prstGeom>
          <a:ln w="25400">
            <a:solidFill>
              <a:srgbClr val="CC0000"/>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flipV="1">
            <a:off x="2486063" y="2200276"/>
            <a:ext cx="973675" cy="637995"/>
          </a:xfrm>
          <a:prstGeom prst="line">
            <a:avLst/>
          </a:prstGeom>
          <a:ln w="25400">
            <a:solidFill>
              <a:srgbClr val="CC0000"/>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2462089" y="1364219"/>
            <a:ext cx="351006" cy="858024"/>
          </a:xfrm>
          <a:prstGeom prst="line">
            <a:avLst/>
          </a:prstGeom>
          <a:ln w="25400">
            <a:solidFill>
              <a:srgbClr val="CC0000"/>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5064080" y="1364220"/>
            <a:ext cx="324498" cy="858410"/>
          </a:xfrm>
          <a:prstGeom prst="line">
            <a:avLst/>
          </a:prstGeom>
          <a:ln w="25400">
            <a:solidFill>
              <a:srgbClr val="CC0000"/>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flipV="1">
            <a:off x="4491836" y="932692"/>
            <a:ext cx="888408" cy="1289938"/>
          </a:xfrm>
          <a:prstGeom prst="line">
            <a:avLst/>
          </a:prstGeom>
          <a:ln w="25400">
            <a:solidFill>
              <a:srgbClr val="CC0000"/>
            </a:solidFill>
            <a:prstDash val="sysDot"/>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3026404" y="2653605"/>
            <a:ext cx="300082" cy="369332"/>
          </a:xfrm>
          <a:prstGeom prst="rect">
            <a:avLst/>
          </a:prstGeom>
          <a:noFill/>
        </p:spPr>
        <p:txBody>
          <a:bodyPr wrap="none" rtlCol="0">
            <a:spAutoFit/>
          </a:bodyPr>
          <a:lstStyle/>
          <a:p>
            <a:r>
              <a:rPr lang="en-US" b="1" dirty="0" smtClean="0">
                <a:solidFill>
                  <a:srgbClr val="CC0000"/>
                </a:solidFill>
                <a:latin typeface="Times New Roman"/>
                <a:cs typeface="Times New Roman"/>
              </a:rPr>
              <a:t>↑</a:t>
            </a:r>
            <a:endParaRPr lang="en-US" b="1" dirty="0">
              <a:solidFill>
                <a:srgbClr val="CC0000"/>
              </a:solidFill>
            </a:endParaRPr>
          </a:p>
        </p:txBody>
      </p:sp>
      <p:sp>
        <p:nvSpPr>
          <p:cNvPr id="95" name="TextBox 94"/>
          <p:cNvSpPr txBox="1"/>
          <p:nvPr/>
        </p:nvSpPr>
        <p:spPr>
          <a:xfrm>
            <a:off x="4544162" y="2671495"/>
            <a:ext cx="300082" cy="369332"/>
          </a:xfrm>
          <a:prstGeom prst="rect">
            <a:avLst/>
          </a:prstGeom>
          <a:noFill/>
        </p:spPr>
        <p:txBody>
          <a:bodyPr wrap="none" rtlCol="0">
            <a:spAutoFit/>
          </a:bodyPr>
          <a:lstStyle/>
          <a:p>
            <a:r>
              <a:rPr lang="en-US" b="1" dirty="0" smtClean="0">
                <a:solidFill>
                  <a:srgbClr val="CC0000"/>
                </a:solidFill>
                <a:latin typeface="Times New Roman"/>
                <a:cs typeface="Times New Roman"/>
              </a:rPr>
              <a:t>↑</a:t>
            </a:r>
            <a:endParaRPr lang="en-US" b="1" dirty="0">
              <a:solidFill>
                <a:srgbClr val="CC0000"/>
              </a:solidFill>
            </a:endParaRPr>
          </a:p>
        </p:txBody>
      </p:sp>
      <p:pic>
        <p:nvPicPr>
          <p:cNvPr id="100" name="Picture 9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13095" y="3127387"/>
            <a:ext cx="936213" cy="548640"/>
          </a:xfrm>
          <a:prstGeom prst="rect">
            <a:avLst/>
          </a:prstGeom>
        </p:spPr>
      </p:pic>
      <p:pic>
        <p:nvPicPr>
          <p:cNvPr id="101" name="Picture 10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93430" y="3127387"/>
            <a:ext cx="936213" cy="548640"/>
          </a:xfrm>
          <a:prstGeom prst="rect">
            <a:avLst/>
          </a:prstGeom>
        </p:spPr>
      </p:pic>
      <p:sp>
        <p:nvSpPr>
          <p:cNvPr id="93" name="TextBox 92"/>
          <p:cNvSpPr txBox="1"/>
          <p:nvPr/>
        </p:nvSpPr>
        <p:spPr>
          <a:xfrm>
            <a:off x="917652" y="6556489"/>
            <a:ext cx="6572250" cy="369332"/>
          </a:xfrm>
          <a:prstGeom prst="rect">
            <a:avLst/>
          </a:prstGeom>
          <a:noFill/>
        </p:spPr>
        <p:txBody>
          <a:bodyPr wrap="square" rtlCol="0">
            <a:spAutoFit/>
          </a:bodyPr>
          <a:lstStyle/>
          <a:p>
            <a:r>
              <a:rPr lang="en-US" dirty="0" smtClean="0"/>
              <a:t>B.O. = [4-2]/2 = 1 for B</a:t>
            </a:r>
            <a:r>
              <a:rPr lang="en-US" baseline="-25000" dirty="0" smtClean="0"/>
              <a:t>2</a:t>
            </a:r>
            <a:r>
              <a:rPr lang="en-US" dirty="0" smtClean="0"/>
              <a:t>.  </a:t>
            </a:r>
            <a:r>
              <a:rPr lang="en-US" dirty="0" smtClean="0">
                <a:solidFill>
                  <a:srgbClr val="C00000"/>
                </a:solidFill>
              </a:rPr>
              <a:t>B</a:t>
            </a:r>
            <a:r>
              <a:rPr lang="en-US" baseline="-25000" dirty="0" smtClean="0">
                <a:solidFill>
                  <a:srgbClr val="C00000"/>
                </a:solidFill>
              </a:rPr>
              <a:t>2</a:t>
            </a:r>
            <a:r>
              <a:rPr lang="en-US" dirty="0" smtClean="0">
                <a:solidFill>
                  <a:srgbClr val="C00000"/>
                </a:solidFill>
              </a:rPr>
              <a:t> has a bond order of 1.</a:t>
            </a:r>
          </a:p>
        </p:txBody>
      </p:sp>
      <p:sp>
        <p:nvSpPr>
          <p:cNvPr id="102" name="TextBox 101"/>
          <p:cNvSpPr txBox="1"/>
          <p:nvPr/>
        </p:nvSpPr>
        <p:spPr>
          <a:xfrm>
            <a:off x="1793617" y="1846303"/>
            <a:ext cx="300082" cy="369332"/>
          </a:xfrm>
          <a:prstGeom prst="rect">
            <a:avLst/>
          </a:prstGeom>
          <a:noFill/>
        </p:spPr>
        <p:txBody>
          <a:bodyPr wrap="none" rtlCol="0">
            <a:spAutoFit/>
          </a:bodyPr>
          <a:lstStyle/>
          <a:p>
            <a:r>
              <a:rPr lang="en-US" b="1" dirty="0" smtClean="0">
                <a:solidFill>
                  <a:srgbClr val="CC0000"/>
                </a:solidFill>
                <a:latin typeface="Times New Roman"/>
                <a:cs typeface="Times New Roman"/>
              </a:rPr>
              <a:t>↑</a:t>
            </a:r>
            <a:endParaRPr lang="en-US" b="1" dirty="0">
              <a:solidFill>
                <a:srgbClr val="CC0000"/>
              </a:solidFill>
            </a:endParaRPr>
          </a:p>
        </p:txBody>
      </p:sp>
      <p:sp>
        <p:nvSpPr>
          <p:cNvPr id="103" name="TextBox 102"/>
          <p:cNvSpPr txBox="1"/>
          <p:nvPr/>
        </p:nvSpPr>
        <p:spPr>
          <a:xfrm>
            <a:off x="5687403" y="1840277"/>
            <a:ext cx="300082" cy="369332"/>
          </a:xfrm>
          <a:prstGeom prst="rect">
            <a:avLst/>
          </a:prstGeom>
          <a:noFill/>
        </p:spPr>
        <p:txBody>
          <a:bodyPr wrap="none" rtlCol="0">
            <a:spAutoFit/>
          </a:bodyPr>
          <a:lstStyle/>
          <a:p>
            <a:r>
              <a:rPr lang="en-US" b="1" dirty="0" smtClean="0">
                <a:solidFill>
                  <a:srgbClr val="CC0000"/>
                </a:solidFill>
                <a:latin typeface="Times New Roman"/>
                <a:cs typeface="Times New Roman"/>
              </a:rPr>
              <a:t>↑</a:t>
            </a:r>
            <a:endParaRPr lang="en-US" b="1" dirty="0">
              <a:solidFill>
                <a:srgbClr val="CC0000"/>
              </a:solidFill>
            </a:endParaRPr>
          </a:p>
        </p:txBody>
      </p:sp>
    </p:spTree>
    <p:extLst>
      <p:ext uri="{BB962C8B-B14F-4D97-AF65-F5344CB8AC3E}">
        <p14:creationId xmlns:p14="http://schemas.microsoft.com/office/powerpoint/2010/main" val="509974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C0000"/>
                </a:solidFill>
              </a:rPr>
              <a:t>Ground state electronic configurations of diatomic molecules</a:t>
            </a:r>
            <a:endParaRPr lang="en-US" dirty="0">
              <a:solidFill>
                <a:srgbClr val="CC0000"/>
              </a:solidFill>
            </a:endParaRPr>
          </a:p>
        </p:txBody>
      </p:sp>
      <p:sp>
        <p:nvSpPr>
          <p:cNvPr id="3" name="TextBox 2"/>
          <p:cNvSpPr txBox="1"/>
          <p:nvPr/>
        </p:nvSpPr>
        <p:spPr>
          <a:xfrm>
            <a:off x="266700" y="1596189"/>
            <a:ext cx="8877300" cy="3600986"/>
          </a:xfrm>
          <a:prstGeom prst="rect">
            <a:avLst/>
          </a:prstGeom>
          <a:noFill/>
        </p:spPr>
        <p:txBody>
          <a:bodyPr wrap="square" rtlCol="0">
            <a:spAutoFit/>
          </a:bodyPr>
          <a:lstStyle/>
          <a:p>
            <a:r>
              <a:rPr lang="en-US" dirty="0" smtClean="0"/>
              <a:t>							Bond energy</a:t>
            </a:r>
          </a:p>
          <a:p>
            <a:r>
              <a:rPr lang="en-US" dirty="0" smtClean="0"/>
              <a:t>H</a:t>
            </a:r>
            <a:r>
              <a:rPr lang="en-US" baseline="-25000" dirty="0" smtClean="0"/>
              <a:t>2</a:t>
            </a:r>
            <a:r>
              <a:rPr lang="en-US" dirty="0" smtClean="0"/>
              <a:t>	1</a:t>
            </a:r>
            <a:r>
              <a:rPr lang="el-GR" dirty="0" smtClean="0"/>
              <a:t>σ</a:t>
            </a:r>
            <a:r>
              <a:rPr lang="en-US" baseline="-25000" dirty="0" smtClean="0"/>
              <a:t>g</a:t>
            </a:r>
            <a:r>
              <a:rPr lang="en-US" baseline="30000" dirty="0" smtClean="0"/>
              <a:t>2					</a:t>
            </a:r>
            <a:r>
              <a:rPr lang="en-US" dirty="0" smtClean="0"/>
              <a:t>BO </a:t>
            </a:r>
            <a:r>
              <a:rPr lang="en-US" dirty="0"/>
              <a:t>= </a:t>
            </a:r>
            <a:r>
              <a:rPr lang="en-US" dirty="0" smtClean="0"/>
              <a:t>1	4.478 eV</a:t>
            </a:r>
            <a:endParaRPr lang="en-US" baseline="30000" dirty="0" smtClean="0"/>
          </a:p>
          <a:p>
            <a:r>
              <a:rPr lang="en-US" dirty="0" smtClean="0"/>
              <a:t>He</a:t>
            </a:r>
            <a:r>
              <a:rPr lang="en-US" baseline="-25000" dirty="0" smtClean="0"/>
              <a:t>2</a:t>
            </a:r>
            <a:r>
              <a:rPr lang="en-US" dirty="0" smtClean="0"/>
              <a:t>	</a:t>
            </a:r>
            <a:r>
              <a:rPr lang="en-US" dirty="0"/>
              <a:t> 1</a:t>
            </a:r>
            <a:r>
              <a:rPr lang="el-GR" dirty="0"/>
              <a:t>σ</a:t>
            </a:r>
            <a:r>
              <a:rPr lang="en-US" baseline="-25000" dirty="0" smtClean="0"/>
              <a:t>g</a:t>
            </a:r>
            <a:r>
              <a:rPr lang="en-US" baseline="30000" dirty="0" smtClean="0"/>
              <a:t>2</a:t>
            </a:r>
            <a:r>
              <a:rPr lang="en-US" dirty="0"/>
              <a:t> 1</a:t>
            </a:r>
            <a:r>
              <a:rPr lang="el-GR" dirty="0" smtClean="0"/>
              <a:t>σ</a:t>
            </a:r>
            <a:r>
              <a:rPr lang="en-US" baseline="-25000" dirty="0" smtClean="0"/>
              <a:t>u</a:t>
            </a:r>
            <a:r>
              <a:rPr lang="en-US" baseline="30000" dirty="0" smtClean="0"/>
              <a:t>2					</a:t>
            </a:r>
            <a:r>
              <a:rPr lang="en-US" dirty="0" smtClean="0"/>
              <a:t>BO </a:t>
            </a:r>
            <a:r>
              <a:rPr lang="en-US" dirty="0"/>
              <a:t>= </a:t>
            </a:r>
            <a:r>
              <a:rPr lang="en-US" dirty="0" smtClean="0"/>
              <a:t>0	0.00000008 eV</a:t>
            </a:r>
            <a:endParaRPr lang="en-US" baseline="30000" dirty="0" smtClean="0"/>
          </a:p>
          <a:p>
            <a:r>
              <a:rPr lang="en-US" dirty="0" smtClean="0"/>
              <a:t>Li</a:t>
            </a:r>
            <a:r>
              <a:rPr lang="en-US" baseline="-25000" dirty="0" smtClean="0"/>
              <a:t>2</a:t>
            </a:r>
            <a:r>
              <a:rPr lang="en-US" dirty="0"/>
              <a:t>	 </a:t>
            </a:r>
            <a:r>
              <a:rPr lang="en-US" dirty="0" smtClean="0"/>
              <a:t>[1</a:t>
            </a:r>
            <a:r>
              <a:rPr lang="el-GR" dirty="0"/>
              <a:t>σ</a:t>
            </a:r>
            <a:r>
              <a:rPr lang="en-US" baseline="-25000" dirty="0"/>
              <a:t>g</a:t>
            </a:r>
            <a:r>
              <a:rPr lang="en-US" baseline="30000" dirty="0"/>
              <a:t>2</a:t>
            </a:r>
            <a:r>
              <a:rPr lang="en-US" dirty="0"/>
              <a:t> 1</a:t>
            </a:r>
            <a:r>
              <a:rPr lang="el-GR" dirty="0"/>
              <a:t>σ</a:t>
            </a:r>
            <a:r>
              <a:rPr lang="en-US" baseline="-25000" dirty="0" smtClean="0"/>
              <a:t>u</a:t>
            </a:r>
            <a:r>
              <a:rPr lang="en-US" baseline="30000" dirty="0" smtClean="0"/>
              <a:t>2</a:t>
            </a:r>
            <a:r>
              <a:rPr lang="en-US" dirty="0" smtClean="0"/>
              <a:t>] 2</a:t>
            </a:r>
            <a:r>
              <a:rPr lang="el-GR" dirty="0" smtClean="0"/>
              <a:t>σ</a:t>
            </a:r>
            <a:r>
              <a:rPr lang="en-US" baseline="-25000" dirty="0" smtClean="0"/>
              <a:t>g</a:t>
            </a:r>
            <a:r>
              <a:rPr lang="en-US" baseline="30000" dirty="0" smtClean="0"/>
              <a:t>2				</a:t>
            </a:r>
            <a:r>
              <a:rPr lang="en-US" dirty="0" smtClean="0"/>
              <a:t>BO </a:t>
            </a:r>
            <a:r>
              <a:rPr lang="en-US" dirty="0"/>
              <a:t>= </a:t>
            </a:r>
            <a:r>
              <a:rPr lang="en-US" dirty="0" smtClean="0"/>
              <a:t>1	1.05 eV</a:t>
            </a:r>
            <a:endParaRPr lang="en-US" baseline="30000" dirty="0"/>
          </a:p>
          <a:p>
            <a:r>
              <a:rPr lang="en-US" dirty="0" smtClean="0"/>
              <a:t>Be</a:t>
            </a:r>
            <a:r>
              <a:rPr lang="en-US" baseline="-25000" dirty="0" smtClean="0"/>
              <a:t>2</a:t>
            </a:r>
            <a:r>
              <a:rPr lang="en-US" dirty="0"/>
              <a:t>	 [1</a:t>
            </a:r>
            <a:r>
              <a:rPr lang="el-GR" dirty="0"/>
              <a:t>σ</a:t>
            </a:r>
            <a:r>
              <a:rPr lang="en-US" baseline="-25000" dirty="0"/>
              <a:t>g</a:t>
            </a:r>
            <a:r>
              <a:rPr lang="en-US" baseline="30000" dirty="0"/>
              <a:t>2</a:t>
            </a:r>
            <a:r>
              <a:rPr lang="en-US" dirty="0"/>
              <a:t> 1</a:t>
            </a:r>
            <a:r>
              <a:rPr lang="el-GR" dirty="0"/>
              <a:t>σ</a:t>
            </a:r>
            <a:r>
              <a:rPr lang="en-US" baseline="-25000" dirty="0"/>
              <a:t>u</a:t>
            </a:r>
            <a:r>
              <a:rPr lang="en-US" baseline="30000" dirty="0"/>
              <a:t>2</a:t>
            </a:r>
            <a:r>
              <a:rPr lang="en-US" dirty="0"/>
              <a:t>]</a:t>
            </a:r>
            <a:r>
              <a:rPr lang="en-US" dirty="0" smtClean="0"/>
              <a:t> </a:t>
            </a:r>
            <a:r>
              <a:rPr lang="en-US" dirty="0"/>
              <a:t>2</a:t>
            </a:r>
            <a:r>
              <a:rPr lang="el-GR" dirty="0"/>
              <a:t>σ</a:t>
            </a:r>
            <a:r>
              <a:rPr lang="en-US" baseline="-25000" dirty="0" smtClean="0"/>
              <a:t>g</a:t>
            </a:r>
            <a:r>
              <a:rPr lang="en-US" baseline="30000" dirty="0" smtClean="0"/>
              <a:t>2</a:t>
            </a:r>
            <a:r>
              <a:rPr lang="en-US" dirty="0"/>
              <a:t> 2</a:t>
            </a:r>
            <a:r>
              <a:rPr lang="el-GR" dirty="0" smtClean="0"/>
              <a:t>σ</a:t>
            </a:r>
            <a:r>
              <a:rPr lang="en-US" baseline="-25000" dirty="0" smtClean="0"/>
              <a:t>u</a:t>
            </a:r>
            <a:r>
              <a:rPr lang="en-US" baseline="30000" dirty="0" smtClean="0"/>
              <a:t>2			</a:t>
            </a:r>
            <a:r>
              <a:rPr lang="en-US" dirty="0" smtClean="0"/>
              <a:t>BO </a:t>
            </a:r>
            <a:r>
              <a:rPr lang="en-US" dirty="0"/>
              <a:t>= </a:t>
            </a:r>
            <a:r>
              <a:rPr lang="en-US" dirty="0" smtClean="0"/>
              <a:t>0	0.1 eV</a:t>
            </a:r>
            <a:endParaRPr lang="en-US" baseline="30000" dirty="0"/>
          </a:p>
          <a:p>
            <a:r>
              <a:rPr lang="en-US" dirty="0" smtClean="0"/>
              <a:t>B</a:t>
            </a:r>
            <a:r>
              <a:rPr lang="en-US" baseline="-25000" dirty="0" smtClean="0"/>
              <a:t>2</a:t>
            </a:r>
            <a:r>
              <a:rPr lang="en-US" dirty="0"/>
              <a:t>	 [1</a:t>
            </a:r>
            <a:r>
              <a:rPr lang="el-GR" dirty="0"/>
              <a:t>σ</a:t>
            </a:r>
            <a:r>
              <a:rPr lang="en-US" baseline="-25000" dirty="0"/>
              <a:t>g</a:t>
            </a:r>
            <a:r>
              <a:rPr lang="en-US" baseline="30000" dirty="0"/>
              <a:t>2</a:t>
            </a:r>
            <a:r>
              <a:rPr lang="en-US" dirty="0"/>
              <a:t> 1</a:t>
            </a:r>
            <a:r>
              <a:rPr lang="el-GR" dirty="0"/>
              <a:t>σ</a:t>
            </a:r>
            <a:r>
              <a:rPr lang="en-US" baseline="-25000" dirty="0"/>
              <a:t>u</a:t>
            </a:r>
            <a:r>
              <a:rPr lang="en-US" baseline="30000" dirty="0"/>
              <a:t>2</a:t>
            </a:r>
            <a:r>
              <a:rPr lang="en-US" dirty="0"/>
              <a:t>]</a:t>
            </a:r>
            <a:r>
              <a:rPr lang="en-US" dirty="0" smtClean="0"/>
              <a:t> </a:t>
            </a:r>
            <a:r>
              <a:rPr lang="en-US" dirty="0"/>
              <a:t>2</a:t>
            </a:r>
            <a:r>
              <a:rPr lang="el-GR" dirty="0"/>
              <a:t>σ</a:t>
            </a:r>
            <a:r>
              <a:rPr lang="en-US" baseline="-25000" dirty="0"/>
              <a:t>g</a:t>
            </a:r>
            <a:r>
              <a:rPr lang="en-US" baseline="30000" dirty="0"/>
              <a:t>2</a:t>
            </a:r>
            <a:r>
              <a:rPr lang="en-US" dirty="0"/>
              <a:t> 2</a:t>
            </a:r>
            <a:r>
              <a:rPr lang="el-GR" dirty="0"/>
              <a:t>σ</a:t>
            </a:r>
            <a:r>
              <a:rPr lang="en-US" baseline="-25000" dirty="0" smtClean="0"/>
              <a:t>u</a:t>
            </a:r>
            <a:r>
              <a:rPr lang="en-US" baseline="30000" dirty="0" smtClean="0"/>
              <a:t>2 </a:t>
            </a:r>
            <a:r>
              <a:rPr lang="en-US" dirty="0" smtClean="0"/>
              <a:t>1</a:t>
            </a:r>
            <a:r>
              <a:rPr lang="el-GR" dirty="0" smtClean="0">
                <a:latin typeface="Times New Roman"/>
                <a:cs typeface="Times New Roman"/>
              </a:rPr>
              <a:t>π</a:t>
            </a:r>
            <a:r>
              <a:rPr lang="en-US" baseline="-25000" dirty="0" smtClean="0">
                <a:cs typeface="Times New Roman"/>
              </a:rPr>
              <a:t>u</a:t>
            </a:r>
            <a:r>
              <a:rPr lang="en-US" baseline="30000" dirty="0" smtClean="0">
                <a:cs typeface="Times New Roman"/>
              </a:rPr>
              <a:t>2			</a:t>
            </a:r>
            <a:r>
              <a:rPr lang="en-US" dirty="0" smtClean="0"/>
              <a:t>BO </a:t>
            </a:r>
            <a:r>
              <a:rPr lang="en-US" dirty="0"/>
              <a:t>= </a:t>
            </a:r>
            <a:r>
              <a:rPr lang="en-US" dirty="0" smtClean="0"/>
              <a:t>1	3.05 eV</a:t>
            </a:r>
            <a:endParaRPr lang="en-US" baseline="30000" dirty="0"/>
          </a:p>
          <a:p>
            <a:r>
              <a:rPr lang="en-US" dirty="0" smtClean="0"/>
              <a:t>C</a:t>
            </a:r>
            <a:r>
              <a:rPr lang="en-US" baseline="-25000" dirty="0" smtClean="0"/>
              <a:t>2</a:t>
            </a:r>
            <a:r>
              <a:rPr lang="en-US" dirty="0"/>
              <a:t>	 [1</a:t>
            </a:r>
            <a:r>
              <a:rPr lang="el-GR" dirty="0"/>
              <a:t>σ</a:t>
            </a:r>
            <a:r>
              <a:rPr lang="en-US" baseline="-25000" dirty="0"/>
              <a:t>g</a:t>
            </a:r>
            <a:r>
              <a:rPr lang="en-US" baseline="30000" dirty="0"/>
              <a:t>2</a:t>
            </a:r>
            <a:r>
              <a:rPr lang="en-US" dirty="0"/>
              <a:t> 1</a:t>
            </a:r>
            <a:r>
              <a:rPr lang="el-GR" dirty="0"/>
              <a:t>σ</a:t>
            </a:r>
            <a:r>
              <a:rPr lang="en-US" baseline="-25000" dirty="0"/>
              <a:t>u</a:t>
            </a:r>
            <a:r>
              <a:rPr lang="en-US" baseline="30000" dirty="0"/>
              <a:t>2</a:t>
            </a:r>
            <a:r>
              <a:rPr lang="en-US" dirty="0" smtClean="0"/>
              <a:t>]</a:t>
            </a:r>
            <a:r>
              <a:rPr lang="en-US" dirty="0"/>
              <a:t> 2</a:t>
            </a:r>
            <a:r>
              <a:rPr lang="el-GR" dirty="0"/>
              <a:t>σ</a:t>
            </a:r>
            <a:r>
              <a:rPr lang="en-US" baseline="-25000" dirty="0"/>
              <a:t>g</a:t>
            </a:r>
            <a:r>
              <a:rPr lang="en-US" baseline="30000" dirty="0"/>
              <a:t>2</a:t>
            </a:r>
            <a:r>
              <a:rPr lang="en-US" dirty="0"/>
              <a:t> 2</a:t>
            </a:r>
            <a:r>
              <a:rPr lang="el-GR" dirty="0"/>
              <a:t>σ</a:t>
            </a:r>
            <a:r>
              <a:rPr lang="en-US" baseline="-25000" dirty="0" smtClean="0"/>
              <a:t>u</a:t>
            </a:r>
            <a:r>
              <a:rPr lang="en-US" baseline="30000" dirty="0" smtClean="0"/>
              <a:t>2</a:t>
            </a:r>
            <a:r>
              <a:rPr lang="en-US" dirty="0"/>
              <a:t> 1</a:t>
            </a:r>
            <a:r>
              <a:rPr lang="el-GR" dirty="0">
                <a:latin typeface="Times New Roman"/>
                <a:cs typeface="Times New Roman"/>
              </a:rPr>
              <a:t>π</a:t>
            </a:r>
            <a:r>
              <a:rPr lang="en-US" baseline="-25000" dirty="0" smtClean="0">
                <a:cs typeface="Times New Roman"/>
              </a:rPr>
              <a:t>u</a:t>
            </a:r>
            <a:r>
              <a:rPr lang="en-US" baseline="30000" dirty="0" smtClean="0">
                <a:cs typeface="Times New Roman"/>
              </a:rPr>
              <a:t>4			</a:t>
            </a:r>
            <a:r>
              <a:rPr lang="en-US" dirty="0" smtClean="0"/>
              <a:t>BO </a:t>
            </a:r>
            <a:r>
              <a:rPr lang="en-US" dirty="0"/>
              <a:t>= </a:t>
            </a:r>
            <a:r>
              <a:rPr lang="en-US" dirty="0" smtClean="0"/>
              <a:t>2	6.25 eV</a:t>
            </a:r>
            <a:endParaRPr lang="en-US" baseline="30000" dirty="0"/>
          </a:p>
          <a:p>
            <a:r>
              <a:rPr lang="en-US" dirty="0" smtClean="0"/>
              <a:t>N</a:t>
            </a:r>
            <a:r>
              <a:rPr lang="en-US" baseline="-25000" dirty="0" smtClean="0"/>
              <a:t>2</a:t>
            </a:r>
            <a:r>
              <a:rPr lang="en-US" dirty="0"/>
              <a:t>	 [1</a:t>
            </a:r>
            <a:r>
              <a:rPr lang="el-GR" dirty="0"/>
              <a:t>σ</a:t>
            </a:r>
            <a:r>
              <a:rPr lang="en-US" baseline="-25000" dirty="0"/>
              <a:t>g</a:t>
            </a:r>
            <a:r>
              <a:rPr lang="en-US" baseline="30000" dirty="0"/>
              <a:t>2</a:t>
            </a:r>
            <a:r>
              <a:rPr lang="en-US" dirty="0"/>
              <a:t> 1</a:t>
            </a:r>
            <a:r>
              <a:rPr lang="el-GR" dirty="0"/>
              <a:t>σ</a:t>
            </a:r>
            <a:r>
              <a:rPr lang="en-US" baseline="-25000" dirty="0"/>
              <a:t>u</a:t>
            </a:r>
            <a:r>
              <a:rPr lang="en-US" baseline="30000" dirty="0"/>
              <a:t>2</a:t>
            </a:r>
            <a:r>
              <a:rPr lang="en-US" dirty="0" smtClean="0"/>
              <a:t>]</a:t>
            </a:r>
            <a:r>
              <a:rPr lang="en-US" dirty="0"/>
              <a:t> 2</a:t>
            </a:r>
            <a:r>
              <a:rPr lang="el-GR" dirty="0"/>
              <a:t>σ</a:t>
            </a:r>
            <a:r>
              <a:rPr lang="en-US" baseline="-25000" dirty="0"/>
              <a:t>g</a:t>
            </a:r>
            <a:r>
              <a:rPr lang="en-US" baseline="30000" dirty="0"/>
              <a:t>2</a:t>
            </a:r>
            <a:r>
              <a:rPr lang="en-US" dirty="0"/>
              <a:t> 2</a:t>
            </a:r>
            <a:r>
              <a:rPr lang="el-GR" dirty="0"/>
              <a:t>σ</a:t>
            </a:r>
            <a:r>
              <a:rPr lang="en-US" baseline="-25000" dirty="0" smtClean="0"/>
              <a:t>u</a:t>
            </a:r>
            <a:r>
              <a:rPr lang="en-US" baseline="30000" dirty="0" smtClean="0"/>
              <a:t>2</a:t>
            </a:r>
            <a:r>
              <a:rPr lang="en-US" dirty="0"/>
              <a:t> 1</a:t>
            </a:r>
            <a:r>
              <a:rPr lang="el-GR" dirty="0">
                <a:latin typeface="Times New Roman"/>
                <a:cs typeface="Times New Roman"/>
              </a:rPr>
              <a:t>π</a:t>
            </a:r>
            <a:r>
              <a:rPr lang="en-US" baseline="-25000" dirty="0" smtClean="0">
                <a:cs typeface="Times New Roman"/>
              </a:rPr>
              <a:t>u</a:t>
            </a:r>
            <a:r>
              <a:rPr lang="en-US" baseline="30000" dirty="0" smtClean="0">
                <a:cs typeface="Times New Roman"/>
              </a:rPr>
              <a:t>4</a:t>
            </a:r>
            <a:r>
              <a:rPr lang="en-US" dirty="0" smtClean="0"/>
              <a:t> 3</a:t>
            </a:r>
            <a:r>
              <a:rPr lang="el-GR" dirty="0" smtClean="0"/>
              <a:t>σ</a:t>
            </a:r>
            <a:r>
              <a:rPr lang="en-US" baseline="-25000" dirty="0" smtClean="0"/>
              <a:t>g</a:t>
            </a:r>
            <a:r>
              <a:rPr lang="en-US" baseline="30000" dirty="0" smtClean="0"/>
              <a:t>2		</a:t>
            </a:r>
            <a:r>
              <a:rPr lang="en-US" dirty="0" smtClean="0"/>
              <a:t>BO </a:t>
            </a:r>
            <a:r>
              <a:rPr lang="en-US" dirty="0"/>
              <a:t>= </a:t>
            </a:r>
            <a:r>
              <a:rPr lang="en-US" dirty="0" smtClean="0"/>
              <a:t>3	9.71 eV </a:t>
            </a:r>
            <a:r>
              <a:rPr lang="en-US" dirty="0" smtClean="0">
                <a:solidFill>
                  <a:srgbClr val="C00000"/>
                </a:solidFill>
              </a:rPr>
              <a:t>(Strong bond!)</a:t>
            </a:r>
            <a:endParaRPr lang="en-US" baseline="30000" dirty="0">
              <a:solidFill>
                <a:srgbClr val="C00000"/>
              </a:solidFill>
            </a:endParaRPr>
          </a:p>
          <a:p>
            <a:r>
              <a:rPr lang="en-US" dirty="0"/>
              <a:t>O</a:t>
            </a:r>
            <a:r>
              <a:rPr lang="en-US" baseline="-25000" dirty="0" smtClean="0"/>
              <a:t>2</a:t>
            </a:r>
            <a:r>
              <a:rPr lang="en-US" dirty="0"/>
              <a:t>	 [1</a:t>
            </a:r>
            <a:r>
              <a:rPr lang="el-GR" dirty="0"/>
              <a:t>σ</a:t>
            </a:r>
            <a:r>
              <a:rPr lang="en-US" baseline="-25000" dirty="0"/>
              <a:t>g</a:t>
            </a:r>
            <a:r>
              <a:rPr lang="en-US" baseline="30000" dirty="0"/>
              <a:t>2</a:t>
            </a:r>
            <a:r>
              <a:rPr lang="en-US" dirty="0"/>
              <a:t> 1</a:t>
            </a:r>
            <a:r>
              <a:rPr lang="el-GR" dirty="0"/>
              <a:t>σ</a:t>
            </a:r>
            <a:r>
              <a:rPr lang="en-US" baseline="-25000" dirty="0"/>
              <a:t>u</a:t>
            </a:r>
            <a:r>
              <a:rPr lang="en-US" baseline="30000" dirty="0"/>
              <a:t>2</a:t>
            </a:r>
            <a:r>
              <a:rPr lang="en-US" dirty="0" smtClean="0"/>
              <a:t>]</a:t>
            </a:r>
            <a:r>
              <a:rPr lang="en-US" dirty="0"/>
              <a:t> 2</a:t>
            </a:r>
            <a:r>
              <a:rPr lang="el-GR" dirty="0"/>
              <a:t>σ</a:t>
            </a:r>
            <a:r>
              <a:rPr lang="en-US" baseline="-25000" dirty="0"/>
              <a:t>g</a:t>
            </a:r>
            <a:r>
              <a:rPr lang="en-US" baseline="30000" dirty="0"/>
              <a:t>2</a:t>
            </a:r>
            <a:r>
              <a:rPr lang="en-US" dirty="0"/>
              <a:t> 2</a:t>
            </a:r>
            <a:r>
              <a:rPr lang="el-GR" dirty="0"/>
              <a:t>σ</a:t>
            </a:r>
            <a:r>
              <a:rPr lang="en-US" baseline="-25000" dirty="0" smtClean="0"/>
              <a:t>u</a:t>
            </a:r>
            <a:r>
              <a:rPr lang="en-US" baseline="30000" dirty="0" smtClean="0"/>
              <a:t>2</a:t>
            </a:r>
            <a:r>
              <a:rPr lang="en-US" dirty="0"/>
              <a:t> 3</a:t>
            </a:r>
            <a:r>
              <a:rPr lang="el-GR" dirty="0"/>
              <a:t>σ</a:t>
            </a:r>
            <a:r>
              <a:rPr lang="en-US" baseline="-25000" dirty="0" smtClean="0"/>
              <a:t>g</a:t>
            </a:r>
            <a:r>
              <a:rPr lang="en-US" baseline="30000" dirty="0" smtClean="0"/>
              <a:t>2</a:t>
            </a:r>
            <a:r>
              <a:rPr lang="en-US" dirty="0"/>
              <a:t> 1</a:t>
            </a:r>
            <a:r>
              <a:rPr lang="el-GR" dirty="0">
                <a:latin typeface="Times New Roman"/>
                <a:cs typeface="Times New Roman"/>
              </a:rPr>
              <a:t>π</a:t>
            </a:r>
            <a:r>
              <a:rPr lang="en-US" baseline="-25000" dirty="0">
                <a:cs typeface="Times New Roman"/>
              </a:rPr>
              <a:t>u</a:t>
            </a:r>
            <a:r>
              <a:rPr lang="en-US" baseline="30000" dirty="0">
                <a:cs typeface="Times New Roman"/>
              </a:rPr>
              <a:t>4</a:t>
            </a:r>
            <a:r>
              <a:rPr lang="en-US" dirty="0"/>
              <a:t> 1</a:t>
            </a:r>
            <a:r>
              <a:rPr lang="el-GR" dirty="0" smtClean="0">
                <a:latin typeface="Times New Roman"/>
                <a:cs typeface="Times New Roman"/>
              </a:rPr>
              <a:t>π</a:t>
            </a:r>
            <a:r>
              <a:rPr lang="en-US" baseline="-25000" dirty="0" smtClean="0">
                <a:cs typeface="Times New Roman"/>
              </a:rPr>
              <a:t>g</a:t>
            </a:r>
            <a:r>
              <a:rPr lang="en-US" baseline="30000" dirty="0" smtClean="0">
                <a:cs typeface="Times New Roman"/>
              </a:rPr>
              <a:t>2</a:t>
            </a:r>
            <a:r>
              <a:rPr lang="en-US" dirty="0" smtClean="0"/>
              <a:t> 		BO </a:t>
            </a:r>
            <a:r>
              <a:rPr lang="en-US" dirty="0"/>
              <a:t>= </a:t>
            </a:r>
            <a:r>
              <a:rPr lang="en-US" dirty="0" smtClean="0"/>
              <a:t>2	5.12 eV</a:t>
            </a:r>
            <a:endParaRPr lang="en-US" baseline="30000" dirty="0"/>
          </a:p>
          <a:p>
            <a:r>
              <a:rPr lang="en-US" dirty="0" smtClean="0"/>
              <a:t>F</a:t>
            </a:r>
            <a:r>
              <a:rPr lang="en-US" baseline="-25000" dirty="0" smtClean="0"/>
              <a:t>2</a:t>
            </a:r>
            <a:r>
              <a:rPr lang="en-US" dirty="0"/>
              <a:t>	 [1</a:t>
            </a:r>
            <a:r>
              <a:rPr lang="el-GR" dirty="0"/>
              <a:t>σ</a:t>
            </a:r>
            <a:r>
              <a:rPr lang="en-US" baseline="-25000" dirty="0"/>
              <a:t>g</a:t>
            </a:r>
            <a:r>
              <a:rPr lang="en-US" baseline="30000" dirty="0"/>
              <a:t>2</a:t>
            </a:r>
            <a:r>
              <a:rPr lang="en-US" dirty="0"/>
              <a:t> 1</a:t>
            </a:r>
            <a:r>
              <a:rPr lang="el-GR" dirty="0"/>
              <a:t>σ</a:t>
            </a:r>
            <a:r>
              <a:rPr lang="en-US" baseline="-25000" dirty="0"/>
              <a:t>u</a:t>
            </a:r>
            <a:r>
              <a:rPr lang="en-US" baseline="30000" dirty="0"/>
              <a:t>2</a:t>
            </a:r>
            <a:r>
              <a:rPr lang="en-US" dirty="0" smtClean="0"/>
              <a:t>]</a:t>
            </a:r>
            <a:r>
              <a:rPr lang="en-US" dirty="0"/>
              <a:t> 2</a:t>
            </a:r>
            <a:r>
              <a:rPr lang="el-GR" dirty="0"/>
              <a:t>σ</a:t>
            </a:r>
            <a:r>
              <a:rPr lang="en-US" baseline="-25000" dirty="0"/>
              <a:t>g</a:t>
            </a:r>
            <a:r>
              <a:rPr lang="en-US" baseline="30000" dirty="0"/>
              <a:t>2</a:t>
            </a:r>
            <a:r>
              <a:rPr lang="en-US" dirty="0"/>
              <a:t> 2</a:t>
            </a:r>
            <a:r>
              <a:rPr lang="el-GR" dirty="0"/>
              <a:t>σ</a:t>
            </a:r>
            <a:r>
              <a:rPr lang="en-US" baseline="-25000" dirty="0" smtClean="0"/>
              <a:t>u</a:t>
            </a:r>
            <a:r>
              <a:rPr lang="en-US" baseline="30000" dirty="0" smtClean="0"/>
              <a:t>2</a:t>
            </a:r>
            <a:r>
              <a:rPr lang="en-US" dirty="0"/>
              <a:t> 3</a:t>
            </a:r>
            <a:r>
              <a:rPr lang="el-GR" dirty="0"/>
              <a:t>σ</a:t>
            </a:r>
            <a:r>
              <a:rPr lang="en-US" baseline="-25000" dirty="0"/>
              <a:t>g</a:t>
            </a:r>
            <a:r>
              <a:rPr lang="en-US" baseline="30000" dirty="0"/>
              <a:t>2</a:t>
            </a:r>
            <a:r>
              <a:rPr lang="en-US" dirty="0"/>
              <a:t> 1</a:t>
            </a:r>
            <a:r>
              <a:rPr lang="el-GR" dirty="0">
                <a:latin typeface="Times New Roman"/>
                <a:cs typeface="Times New Roman"/>
              </a:rPr>
              <a:t>π</a:t>
            </a:r>
            <a:r>
              <a:rPr lang="en-US" baseline="-25000" dirty="0">
                <a:cs typeface="Times New Roman"/>
              </a:rPr>
              <a:t>u</a:t>
            </a:r>
            <a:r>
              <a:rPr lang="en-US" baseline="30000" dirty="0">
                <a:cs typeface="Times New Roman"/>
              </a:rPr>
              <a:t>4</a:t>
            </a:r>
            <a:r>
              <a:rPr lang="en-US" dirty="0"/>
              <a:t> 1</a:t>
            </a:r>
            <a:r>
              <a:rPr lang="el-GR" dirty="0">
                <a:latin typeface="Times New Roman"/>
                <a:cs typeface="Times New Roman"/>
              </a:rPr>
              <a:t>π</a:t>
            </a:r>
            <a:r>
              <a:rPr lang="en-US" baseline="-25000" dirty="0" smtClean="0">
                <a:cs typeface="Times New Roman"/>
              </a:rPr>
              <a:t>g</a:t>
            </a:r>
            <a:r>
              <a:rPr lang="en-US" baseline="30000" dirty="0" smtClean="0">
                <a:cs typeface="Times New Roman"/>
              </a:rPr>
              <a:t>4		</a:t>
            </a:r>
            <a:r>
              <a:rPr lang="en-US" dirty="0" smtClean="0"/>
              <a:t>BO </a:t>
            </a:r>
            <a:r>
              <a:rPr lang="en-US" dirty="0"/>
              <a:t>= </a:t>
            </a:r>
            <a:r>
              <a:rPr lang="en-US" dirty="0" smtClean="0"/>
              <a:t>1	1.63 eV</a:t>
            </a:r>
            <a:endParaRPr lang="en-US" baseline="30000" dirty="0" smtClean="0"/>
          </a:p>
          <a:p>
            <a:r>
              <a:rPr lang="en-US" dirty="0" smtClean="0"/>
              <a:t>Ne</a:t>
            </a:r>
            <a:r>
              <a:rPr lang="en-US" baseline="-25000" dirty="0" smtClean="0"/>
              <a:t>2</a:t>
            </a:r>
            <a:r>
              <a:rPr lang="en-US" dirty="0"/>
              <a:t>	 [1</a:t>
            </a:r>
            <a:r>
              <a:rPr lang="el-GR" dirty="0"/>
              <a:t>σ</a:t>
            </a:r>
            <a:r>
              <a:rPr lang="en-US" baseline="-25000" dirty="0"/>
              <a:t>g</a:t>
            </a:r>
            <a:r>
              <a:rPr lang="en-US" baseline="30000" dirty="0"/>
              <a:t>2</a:t>
            </a:r>
            <a:r>
              <a:rPr lang="en-US" dirty="0"/>
              <a:t> 1</a:t>
            </a:r>
            <a:r>
              <a:rPr lang="el-GR" dirty="0"/>
              <a:t>σ</a:t>
            </a:r>
            <a:r>
              <a:rPr lang="en-US" baseline="-25000" dirty="0"/>
              <a:t>u</a:t>
            </a:r>
            <a:r>
              <a:rPr lang="en-US" baseline="30000" dirty="0"/>
              <a:t>2</a:t>
            </a:r>
            <a:r>
              <a:rPr lang="en-US" dirty="0" smtClean="0"/>
              <a:t>]</a:t>
            </a:r>
            <a:r>
              <a:rPr lang="en-US" dirty="0"/>
              <a:t> 2</a:t>
            </a:r>
            <a:r>
              <a:rPr lang="el-GR" dirty="0"/>
              <a:t>σ</a:t>
            </a:r>
            <a:r>
              <a:rPr lang="en-US" baseline="-25000" dirty="0"/>
              <a:t>g</a:t>
            </a:r>
            <a:r>
              <a:rPr lang="en-US" baseline="30000" dirty="0"/>
              <a:t>2</a:t>
            </a:r>
            <a:r>
              <a:rPr lang="en-US" dirty="0"/>
              <a:t> 2</a:t>
            </a:r>
            <a:r>
              <a:rPr lang="el-GR" dirty="0"/>
              <a:t>σ</a:t>
            </a:r>
            <a:r>
              <a:rPr lang="en-US" baseline="-25000" dirty="0" smtClean="0"/>
              <a:t>u</a:t>
            </a:r>
            <a:r>
              <a:rPr lang="en-US" baseline="30000" dirty="0" smtClean="0"/>
              <a:t>2</a:t>
            </a:r>
            <a:r>
              <a:rPr lang="en-US" dirty="0"/>
              <a:t> 3</a:t>
            </a:r>
            <a:r>
              <a:rPr lang="el-GR" dirty="0"/>
              <a:t>σ</a:t>
            </a:r>
            <a:r>
              <a:rPr lang="en-US" baseline="-25000" dirty="0"/>
              <a:t>g</a:t>
            </a:r>
            <a:r>
              <a:rPr lang="en-US" baseline="30000" dirty="0"/>
              <a:t>2</a:t>
            </a:r>
            <a:r>
              <a:rPr lang="en-US" dirty="0"/>
              <a:t> 1</a:t>
            </a:r>
            <a:r>
              <a:rPr lang="el-GR" dirty="0">
                <a:latin typeface="Times New Roman"/>
                <a:cs typeface="Times New Roman"/>
              </a:rPr>
              <a:t>π</a:t>
            </a:r>
            <a:r>
              <a:rPr lang="en-US" baseline="-25000" dirty="0">
                <a:cs typeface="Times New Roman"/>
              </a:rPr>
              <a:t>u</a:t>
            </a:r>
            <a:r>
              <a:rPr lang="en-US" baseline="30000" dirty="0">
                <a:cs typeface="Times New Roman"/>
              </a:rPr>
              <a:t>4</a:t>
            </a:r>
            <a:r>
              <a:rPr lang="en-US" dirty="0"/>
              <a:t> 1</a:t>
            </a:r>
            <a:r>
              <a:rPr lang="el-GR" dirty="0">
                <a:latin typeface="Times New Roman"/>
                <a:cs typeface="Times New Roman"/>
              </a:rPr>
              <a:t>π</a:t>
            </a:r>
            <a:r>
              <a:rPr lang="en-US" baseline="-25000" dirty="0" smtClean="0">
                <a:cs typeface="Times New Roman"/>
              </a:rPr>
              <a:t>g</a:t>
            </a:r>
            <a:r>
              <a:rPr lang="en-US" baseline="30000" dirty="0" smtClean="0">
                <a:cs typeface="Times New Roman"/>
              </a:rPr>
              <a:t>4</a:t>
            </a:r>
            <a:r>
              <a:rPr lang="en-US" dirty="0"/>
              <a:t> 3</a:t>
            </a:r>
            <a:r>
              <a:rPr lang="el-GR" dirty="0" smtClean="0"/>
              <a:t>σ</a:t>
            </a:r>
            <a:r>
              <a:rPr lang="en-US" baseline="-25000" dirty="0" smtClean="0"/>
              <a:t>u</a:t>
            </a:r>
            <a:r>
              <a:rPr lang="en-US" baseline="30000" dirty="0" smtClean="0"/>
              <a:t>2	</a:t>
            </a:r>
            <a:r>
              <a:rPr lang="en-US" dirty="0" smtClean="0"/>
              <a:t>BO = 0	0.002 eV</a:t>
            </a:r>
            <a:endParaRPr lang="en-US" baseline="30000" dirty="0"/>
          </a:p>
          <a:p>
            <a:r>
              <a:rPr lang="en-US" dirty="0" smtClean="0"/>
              <a:t>FYI: 1 eV = 23.061 kcal/</a:t>
            </a:r>
            <a:r>
              <a:rPr lang="en-US" dirty="0" err="1" smtClean="0"/>
              <a:t>mol</a:t>
            </a:r>
            <a:r>
              <a:rPr lang="en-US" dirty="0" smtClean="0"/>
              <a:t> = 96.485 kJ/</a:t>
            </a:r>
            <a:r>
              <a:rPr lang="en-US" dirty="0" err="1" smtClean="0"/>
              <a:t>mol</a:t>
            </a:r>
            <a:endParaRPr lang="en-US" dirty="0"/>
          </a:p>
          <a:p>
            <a:endParaRPr lang="en-US" baseline="30000" dirty="0"/>
          </a:p>
        </p:txBody>
      </p:sp>
      <p:sp>
        <p:nvSpPr>
          <p:cNvPr id="4" name="TextBox 3"/>
          <p:cNvSpPr txBox="1"/>
          <p:nvPr/>
        </p:nvSpPr>
        <p:spPr>
          <a:xfrm>
            <a:off x="190500" y="4953000"/>
            <a:ext cx="8763000" cy="1754326"/>
          </a:xfrm>
          <a:prstGeom prst="rect">
            <a:avLst/>
          </a:prstGeom>
          <a:noFill/>
        </p:spPr>
        <p:txBody>
          <a:bodyPr wrap="square" rtlCol="0">
            <a:spAutoFit/>
          </a:bodyPr>
          <a:lstStyle/>
          <a:p>
            <a:r>
              <a:rPr lang="en-US" dirty="0" smtClean="0"/>
              <a:t>Bond energy sort of tracks the bond order, but all bonds are not created equal!</a:t>
            </a:r>
          </a:p>
          <a:p>
            <a:r>
              <a:rPr lang="en-US" dirty="0" smtClean="0"/>
              <a:t>The single bonds of H</a:t>
            </a:r>
            <a:r>
              <a:rPr lang="en-US" baseline="-25000" dirty="0" smtClean="0"/>
              <a:t>2</a:t>
            </a:r>
            <a:r>
              <a:rPr lang="en-US" dirty="0" smtClean="0"/>
              <a:t>, Li</a:t>
            </a:r>
            <a:r>
              <a:rPr lang="en-US" baseline="-25000" dirty="0" smtClean="0"/>
              <a:t>2</a:t>
            </a:r>
            <a:r>
              <a:rPr lang="en-US" dirty="0" smtClean="0"/>
              <a:t>, B</a:t>
            </a:r>
            <a:r>
              <a:rPr lang="en-US" baseline="-25000" dirty="0" smtClean="0"/>
              <a:t>2</a:t>
            </a:r>
            <a:r>
              <a:rPr lang="en-US" dirty="0" smtClean="0"/>
              <a:t>, and F</a:t>
            </a:r>
            <a:r>
              <a:rPr lang="en-US" baseline="-25000" dirty="0" smtClean="0"/>
              <a:t>2</a:t>
            </a:r>
            <a:r>
              <a:rPr lang="en-US" dirty="0" smtClean="0"/>
              <a:t> have bond energies of 4.478, 1.05, 3.05, and 1.63 eV, respectively!</a:t>
            </a:r>
          </a:p>
          <a:p>
            <a:endParaRPr lang="en-US" dirty="0"/>
          </a:p>
          <a:p>
            <a:r>
              <a:rPr lang="en-US" dirty="0" smtClean="0"/>
              <a:t>This has a lot to do with how well the orbitals overlap – </a:t>
            </a:r>
            <a:r>
              <a:rPr lang="en-US" dirty="0" smtClean="0">
                <a:solidFill>
                  <a:srgbClr val="CC0000"/>
                </a:solidFill>
              </a:rPr>
              <a:t>good overlap means a strong bond</a:t>
            </a:r>
            <a:r>
              <a:rPr lang="en-US" dirty="0" smtClean="0"/>
              <a:t>.  The 2s orbital of Li is too large and fluffy for good overlap.  It’s even worse in Na</a:t>
            </a:r>
            <a:r>
              <a:rPr lang="en-US" baseline="-25000" dirty="0" smtClean="0"/>
              <a:t>2</a:t>
            </a:r>
            <a:r>
              <a:rPr lang="en-US" dirty="0" smtClean="0"/>
              <a:t>, K</a:t>
            </a:r>
            <a:r>
              <a:rPr lang="en-US" baseline="-25000" dirty="0" smtClean="0"/>
              <a:t>2</a:t>
            </a:r>
            <a:r>
              <a:rPr lang="en-US" dirty="0" smtClean="0"/>
              <a:t>, </a:t>
            </a:r>
            <a:r>
              <a:rPr lang="en-US" i="1" dirty="0" smtClean="0"/>
              <a:t>etc.</a:t>
            </a:r>
            <a:endParaRPr lang="en-US" i="1" dirty="0"/>
          </a:p>
        </p:txBody>
      </p:sp>
    </p:spTree>
    <p:extLst>
      <p:ext uri="{BB962C8B-B14F-4D97-AF65-F5344CB8AC3E}">
        <p14:creationId xmlns:p14="http://schemas.microsoft.com/office/powerpoint/2010/main" val="1975776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C0000"/>
                </a:solidFill>
              </a:rPr>
              <a:t>Between N</a:t>
            </a:r>
            <a:r>
              <a:rPr lang="en-US" baseline="-25000" dirty="0" smtClean="0">
                <a:solidFill>
                  <a:srgbClr val="CC0000"/>
                </a:solidFill>
              </a:rPr>
              <a:t>2</a:t>
            </a:r>
            <a:r>
              <a:rPr lang="en-US" dirty="0" smtClean="0">
                <a:solidFill>
                  <a:srgbClr val="CC0000"/>
                </a:solidFill>
              </a:rPr>
              <a:t> and O</a:t>
            </a:r>
            <a:r>
              <a:rPr lang="en-US" baseline="-25000" dirty="0" smtClean="0">
                <a:solidFill>
                  <a:srgbClr val="CC0000"/>
                </a:solidFill>
              </a:rPr>
              <a:t>2</a:t>
            </a:r>
            <a:r>
              <a:rPr lang="en-US" dirty="0" smtClean="0">
                <a:solidFill>
                  <a:srgbClr val="CC0000"/>
                </a:solidFill>
              </a:rPr>
              <a:t> the orbital ordering changes.  Why?</a:t>
            </a:r>
            <a:endParaRPr lang="en-US" dirty="0">
              <a:solidFill>
                <a:srgbClr val="CC0000"/>
              </a:solidFill>
            </a:endParaRPr>
          </a:p>
        </p:txBody>
      </p:sp>
      <p:sp>
        <p:nvSpPr>
          <p:cNvPr id="3" name="TextBox 2"/>
          <p:cNvSpPr txBox="1"/>
          <p:nvPr/>
        </p:nvSpPr>
        <p:spPr>
          <a:xfrm>
            <a:off x="381000" y="1596189"/>
            <a:ext cx="8382000" cy="3323987"/>
          </a:xfrm>
          <a:prstGeom prst="rect">
            <a:avLst/>
          </a:prstGeom>
          <a:noFill/>
        </p:spPr>
        <p:txBody>
          <a:bodyPr wrap="square" rtlCol="0">
            <a:spAutoFit/>
          </a:bodyPr>
          <a:lstStyle/>
          <a:p>
            <a:r>
              <a:rPr lang="en-US" dirty="0" smtClean="0"/>
              <a:t>							</a:t>
            </a:r>
          </a:p>
          <a:p>
            <a:r>
              <a:rPr lang="en-US" dirty="0" smtClean="0"/>
              <a:t>H</a:t>
            </a:r>
            <a:r>
              <a:rPr lang="en-US" baseline="-25000" dirty="0" smtClean="0"/>
              <a:t>2</a:t>
            </a:r>
            <a:r>
              <a:rPr lang="en-US" dirty="0" smtClean="0"/>
              <a:t>	1</a:t>
            </a:r>
            <a:r>
              <a:rPr lang="el-GR" dirty="0" smtClean="0"/>
              <a:t>σ</a:t>
            </a:r>
            <a:r>
              <a:rPr lang="en-US" baseline="-25000" dirty="0" smtClean="0"/>
              <a:t>g</a:t>
            </a:r>
            <a:r>
              <a:rPr lang="en-US" baseline="30000" dirty="0" smtClean="0"/>
              <a:t>2					</a:t>
            </a:r>
          </a:p>
          <a:p>
            <a:r>
              <a:rPr lang="en-US" dirty="0" smtClean="0"/>
              <a:t>He</a:t>
            </a:r>
            <a:r>
              <a:rPr lang="en-US" baseline="-25000" dirty="0" smtClean="0"/>
              <a:t>2</a:t>
            </a:r>
            <a:r>
              <a:rPr lang="en-US" dirty="0" smtClean="0"/>
              <a:t>	</a:t>
            </a:r>
            <a:r>
              <a:rPr lang="en-US" dirty="0"/>
              <a:t> 1</a:t>
            </a:r>
            <a:r>
              <a:rPr lang="el-GR" dirty="0"/>
              <a:t>σ</a:t>
            </a:r>
            <a:r>
              <a:rPr lang="en-US" baseline="-25000" dirty="0" smtClean="0"/>
              <a:t>g</a:t>
            </a:r>
            <a:r>
              <a:rPr lang="en-US" baseline="30000" dirty="0" smtClean="0"/>
              <a:t>2</a:t>
            </a:r>
            <a:r>
              <a:rPr lang="en-US" dirty="0"/>
              <a:t> 1</a:t>
            </a:r>
            <a:r>
              <a:rPr lang="el-GR" dirty="0" smtClean="0"/>
              <a:t>σ</a:t>
            </a:r>
            <a:r>
              <a:rPr lang="en-US" baseline="-25000" dirty="0" smtClean="0"/>
              <a:t>u</a:t>
            </a:r>
            <a:r>
              <a:rPr lang="en-US" baseline="30000" dirty="0" smtClean="0"/>
              <a:t>2					</a:t>
            </a:r>
          </a:p>
          <a:p>
            <a:r>
              <a:rPr lang="en-US" dirty="0" smtClean="0"/>
              <a:t>Li</a:t>
            </a:r>
            <a:r>
              <a:rPr lang="en-US" baseline="-25000" dirty="0" smtClean="0"/>
              <a:t>2</a:t>
            </a:r>
            <a:r>
              <a:rPr lang="en-US" dirty="0"/>
              <a:t>	 </a:t>
            </a:r>
            <a:r>
              <a:rPr lang="en-US" dirty="0" smtClean="0"/>
              <a:t>[1</a:t>
            </a:r>
            <a:r>
              <a:rPr lang="el-GR" dirty="0"/>
              <a:t>σ</a:t>
            </a:r>
            <a:r>
              <a:rPr lang="en-US" baseline="-25000" dirty="0"/>
              <a:t>g</a:t>
            </a:r>
            <a:r>
              <a:rPr lang="en-US" baseline="30000" dirty="0"/>
              <a:t>2</a:t>
            </a:r>
            <a:r>
              <a:rPr lang="en-US" dirty="0"/>
              <a:t> 1</a:t>
            </a:r>
            <a:r>
              <a:rPr lang="el-GR" dirty="0"/>
              <a:t>σ</a:t>
            </a:r>
            <a:r>
              <a:rPr lang="en-US" baseline="-25000" dirty="0" smtClean="0"/>
              <a:t>u</a:t>
            </a:r>
            <a:r>
              <a:rPr lang="en-US" baseline="30000" dirty="0" smtClean="0"/>
              <a:t>2</a:t>
            </a:r>
            <a:r>
              <a:rPr lang="en-US" dirty="0" smtClean="0"/>
              <a:t>] 2</a:t>
            </a:r>
            <a:r>
              <a:rPr lang="el-GR" dirty="0" smtClean="0"/>
              <a:t>σ</a:t>
            </a:r>
            <a:r>
              <a:rPr lang="en-US" baseline="-25000" dirty="0" smtClean="0"/>
              <a:t>g</a:t>
            </a:r>
            <a:r>
              <a:rPr lang="en-US" baseline="30000" dirty="0" smtClean="0"/>
              <a:t>2				</a:t>
            </a:r>
          </a:p>
          <a:p>
            <a:r>
              <a:rPr lang="en-US" dirty="0" smtClean="0"/>
              <a:t>Be</a:t>
            </a:r>
            <a:r>
              <a:rPr lang="en-US" baseline="-25000" dirty="0" smtClean="0"/>
              <a:t>2</a:t>
            </a:r>
            <a:r>
              <a:rPr lang="en-US" dirty="0"/>
              <a:t>	 [1</a:t>
            </a:r>
            <a:r>
              <a:rPr lang="el-GR" dirty="0"/>
              <a:t>σ</a:t>
            </a:r>
            <a:r>
              <a:rPr lang="en-US" baseline="-25000" dirty="0"/>
              <a:t>g</a:t>
            </a:r>
            <a:r>
              <a:rPr lang="en-US" baseline="30000" dirty="0"/>
              <a:t>2</a:t>
            </a:r>
            <a:r>
              <a:rPr lang="en-US" dirty="0"/>
              <a:t> 1</a:t>
            </a:r>
            <a:r>
              <a:rPr lang="el-GR" dirty="0"/>
              <a:t>σ</a:t>
            </a:r>
            <a:r>
              <a:rPr lang="en-US" baseline="-25000" dirty="0"/>
              <a:t>u</a:t>
            </a:r>
            <a:r>
              <a:rPr lang="en-US" baseline="30000" dirty="0"/>
              <a:t>2</a:t>
            </a:r>
            <a:r>
              <a:rPr lang="en-US" dirty="0"/>
              <a:t>]</a:t>
            </a:r>
            <a:r>
              <a:rPr lang="en-US" dirty="0" smtClean="0"/>
              <a:t> </a:t>
            </a:r>
            <a:r>
              <a:rPr lang="en-US" dirty="0"/>
              <a:t>2</a:t>
            </a:r>
            <a:r>
              <a:rPr lang="el-GR" dirty="0"/>
              <a:t>σ</a:t>
            </a:r>
            <a:r>
              <a:rPr lang="en-US" baseline="-25000" dirty="0" smtClean="0"/>
              <a:t>g</a:t>
            </a:r>
            <a:r>
              <a:rPr lang="en-US" baseline="30000" dirty="0" smtClean="0"/>
              <a:t>2</a:t>
            </a:r>
            <a:r>
              <a:rPr lang="en-US" dirty="0"/>
              <a:t> 2</a:t>
            </a:r>
            <a:r>
              <a:rPr lang="el-GR" dirty="0" smtClean="0"/>
              <a:t>σ</a:t>
            </a:r>
            <a:r>
              <a:rPr lang="en-US" baseline="-25000" dirty="0" smtClean="0"/>
              <a:t>u</a:t>
            </a:r>
            <a:r>
              <a:rPr lang="en-US" baseline="30000" dirty="0" smtClean="0"/>
              <a:t>2			</a:t>
            </a:r>
          </a:p>
          <a:p>
            <a:r>
              <a:rPr lang="en-US" dirty="0" smtClean="0"/>
              <a:t>B</a:t>
            </a:r>
            <a:r>
              <a:rPr lang="en-US" baseline="-25000" dirty="0" smtClean="0"/>
              <a:t>2</a:t>
            </a:r>
            <a:r>
              <a:rPr lang="en-US" dirty="0"/>
              <a:t>	 [1</a:t>
            </a:r>
            <a:r>
              <a:rPr lang="el-GR" dirty="0"/>
              <a:t>σ</a:t>
            </a:r>
            <a:r>
              <a:rPr lang="en-US" baseline="-25000" dirty="0"/>
              <a:t>g</a:t>
            </a:r>
            <a:r>
              <a:rPr lang="en-US" baseline="30000" dirty="0"/>
              <a:t>2</a:t>
            </a:r>
            <a:r>
              <a:rPr lang="en-US" dirty="0"/>
              <a:t> 1</a:t>
            </a:r>
            <a:r>
              <a:rPr lang="el-GR" dirty="0"/>
              <a:t>σ</a:t>
            </a:r>
            <a:r>
              <a:rPr lang="en-US" baseline="-25000" dirty="0"/>
              <a:t>u</a:t>
            </a:r>
            <a:r>
              <a:rPr lang="en-US" baseline="30000" dirty="0"/>
              <a:t>2</a:t>
            </a:r>
            <a:r>
              <a:rPr lang="en-US" dirty="0"/>
              <a:t>]</a:t>
            </a:r>
            <a:r>
              <a:rPr lang="en-US" dirty="0" smtClean="0"/>
              <a:t> </a:t>
            </a:r>
            <a:r>
              <a:rPr lang="en-US" dirty="0"/>
              <a:t>2</a:t>
            </a:r>
            <a:r>
              <a:rPr lang="el-GR" dirty="0"/>
              <a:t>σ</a:t>
            </a:r>
            <a:r>
              <a:rPr lang="en-US" baseline="-25000" dirty="0"/>
              <a:t>g</a:t>
            </a:r>
            <a:r>
              <a:rPr lang="en-US" baseline="30000" dirty="0"/>
              <a:t>2</a:t>
            </a:r>
            <a:r>
              <a:rPr lang="en-US" dirty="0"/>
              <a:t> 2</a:t>
            </a:r>
            <a:r>
              <a:rPr lang="el-GR" dirty="0"/>
              <a:t>σ</a:t>
            </a:r>
            <a:r>
              <a:rPr lang="en-US" baseline="-25000" dirty="0" smtClean="0"/>
              <a:t>u</a:t>
            </a:r>
            <a:r>
              <a:rPr lang="en-US" baseline="30000" dirty="0" smtClean="0"/>
              <a:t>2 </a:t>
            </a:r>
            <a:r>
              <a:rPr lang="en-US" dirty="0" smtClean="0"/>
              <a:t>1</a:t>
            </a:r>
            <a:r>
              <a:rPr lang="el-GR" dirty="0" smtClean="0">
                <a:latin typeface="Times New Roman"/>
                <a:cs typeface="Times New Roman"/>
              </a:rPr>
              <a:t>π</a:t>
            </a:r>
            <a:r>
              <a:rPr lang="en-US" baseline="-25000" dirty="0" smtClean="0">
                <a:cs typeface="Times New Roman"/>
              </a:rPr>
              <a:t>u</a:t>
            </a:r>
            <a:r>
              <a:rPr lang="en-US" baseline="30000" dirty="0" smtClean="0">
                <a:cs typeface="Times New Roman"/>
              </a:rPr>
              <a:t>2			</a:t>
            </a:r>
          </a:p>
          <a:p>
            <a:r>
              <a:rPr lang="en-US" dirty="0" smtClean="0"/>
              <a:t>C</a:t>
            </a:r>
            <a:r>
              <a:rPr lang="en-US" baseline="-25000" dirty="0" smtClean="0"/>
              <a:t>2</a:t>
            </a:r>
            <a:r>
              <a:rPr lang="en-US" dirty="0"/>
              <a:t>	 [1</a:t>
            </a:r>
            <a:r>
              <a:rPr lang="el-GR" dirty="0"/>
              <a:t>σ</a:t>
            </a:r>
            <a:r>
              <a:rPr lang="en-US" baseline="-25000" dirty="0"/>
              <a:t>g</a:t>
            </a:r>
            <a:r>
              <a:rPr lang="en-US" baseline="30000" dirty="0"/>
              <a:t>2</a:t>
            </a:r>
            <a:r>
              <a:rPr lang="en-US" dirty="0"/>
              <a:t> 1</a:t>
            </a:r>
            <a:r>
              <a:rPr lang="el-GR" dirty="0"/>
              <a:t>σ</a:t>
            </a:r>
            <a:r>
              <a:rPr lang="en-US" baseline="-25000" dirty="0"/>
              <a:t>u</a:t>
            </a:r>
            <a:r>
              <a:rPr lang="en-US" baseline="30000" dirty="0"/>
              <a:t>2</a:t>
            </a:r>
            <a:r>
              <a:rPr lang="en-US" dirty="0" smtClean="0"/>
              <a:t>]</a:t>
            </a:r>
            <a:r>
              <a:rPr lang="en-US" dirty="0"/>
              <a:t> 2</a:t>
            </a:r>
            <a:r>
              <a:rPr lang="el-GR" dirty="0"/>
              <a:t>σ</a:t>
            </a:r>
            <a:r>
              <a:rPr lang="en-US" baseline="-25000" dirty="0"/>
              <a:t>g</a:t>
            </a:r>
            <a:r>
              <a:rPr lang="en-US" baseline="30000" dirty="0"/>
              <a:t>2</a:t>
            </a:r>
            <a:r>
              <a:rPr lang="en-US" dirty="0"/>
              <a:t> 2</a:t>
            </a:r>
            <a:r>
              <a:rPr lang="el-GR" dirty="0"/>
              <a:t>σ</a:t>
            </a:r>
            <a:r>
              <a:rPr lang="en-US" baseline="-25000" dirty="0" smtClean="0"/>
              <a:t>u</a:t>
            </a:r>
            <a:r>
              <a:rPr lang="en-US" baseline="30000" dirty="0" smtClean="0"/>
              <a:t>2</a:t>
            </a:r>
            <a:r>
              <a:rPr lang="en-US" dirty="0"/>
              <a:t> 1</a:t>
            </a:r>
            <a:r>
              <a:rPr lang="el-GR" dirty="0">
                <a:latin typeface="Times New Roman"/>
                <a:cs typeface="Times New Roman"/>
              </a:rPr>
              <a:t>π</a:t>
            </a:r>
            <a:r>
              <a:rPr lang="en-US" baseline="-25000" dirty="0" smtClean="0">
                <a:cs typeface="Times New Roman"/>
              </a:rPr>
              <a:t>u</a:t>
            </a:r>
            <a:r>
              <a:rPr lang="en-US" baseline="30000" dirty="0" smtClean="0">
                <a:cs typeface="Times New Roman"/>
              </a:rPr>
              <a:t>4			</a:t>
            </a:r>
          </a:p>
          <a:p>
            <a:r>
              <a:rPr lang="en-US" dirty="0" smtClean="0"/>
              <a:t>N</a:t>
            </a:r>
            <a:r>
              <a:rPr lang="en-US" baseline="-25000" dirty="0" smtClean="0"/>
              <a:t>2</a:t>
            </a:r>
            <a:r>
              <a:rPr lang="en-US" dirty="0"/>
              <a:t>	 [1</a:t>
            </a:r>
            <a:r>
              <a:rPr lang="el-GR" dirty="0"/>
              <a:t>σ</a:t>
            </a:r>
            <a:r>
              <a:rPr lang="en-US" baseline="-25000" dirty="0"/>
              <a:t>g</a:t>
            </a:r>
            <a:r>
              <a:rPr lang="en-US" baseline="30000" dirty="0"/>
              <a:t>2</a:t>
            </a:r>
            <a:r>
              <a:rPr lang="en-US" dirty="0"/>
              <a:t> 1</a:t>
            </a:r>
            <a:r>
              <a:rPr lang="el-GR" dirty="0"/>
              <a:t>σ</a:t>
            </a:r>
            <a:r>
              <a:rPr lang="en-US" baseline="-25000" dirty="0"/>
              <a:t>u</a:t>
            </a:r>
            <a:r>
              <a:rPr lang="en-US" baseline="30000" dirty="0"/>
              <a:t>2</a:t>
            </a:r>
            <a:r>
              <a:rPr lang="en-US" dirty="0" smtClean="0"/>
              <a:t>]</a:t>
            </a:r>
            <a:r>
              <a:rPr lang="en-US" dirty="0"/>
              <a:t> 2</a:t>
            </a:r>
            <a:r>
              <a:rPr lang="el-GR" dirty="0"/>
              <a:t>σ</a:t>
            </a:r>
            <a:r>
              <a:rPr lang="en-US" baseline="-25000" dirty="0"/>
              <a:t>g</a:t>
            </a:r>
            <a:r>
              <a:rPr lang="en-US" baseline="30000" dirty="0"/>
              <a:t>2</a:t>
            </a:r>
            <a:r>
              <a:rPr lang="en-US" dirty="0"/>
              <a:t> 2</a:t>
            </a:r>
            <a:r>
              <a:rPr lang="el-GR" dirty="0"/>
              <a:t>σ</a:t>
            </a:r>
            <a:r>
              <a:rPr lang="en-US" baseline="-25000" dirty="0" smtClean="0"/>
              <a:t>u</a:t>
            </a:r>
            <a:r>
              <a:rPr lang="en-US" baseline="30000" dirty="0" smtClean="0"/>
              <a:t>2</a:t>
            </a:r>
            <a:r>
              <a:rPr lang="en-US" dirty="0"/>
              <a:t> 1</a:t>
            </a:r>
            <a:r>
              <a:rPr lang="el-GR" dirty="0">
                <a:latin typeface="Times New Roman"/>
                <a:cs typeface="Times New Roman"/>
              </a:rPr>
              <a:t>π</a:t>
            </a:r>
            <a:r>
              <a:rPr lang="en-US" baseline="-25000" dirty="0" smtClean="0">
                <a:cs typeface="Times New Roman"/>
              </a:rPr>
              <a:t>u</a:t>
            </a:r>
            <a:r>
              <a:rPr lang="en-US" baseline="30000" dirty="0" smtClean="0">
                <a:cs typeface="Times New Roman"/>
              </a:rPr>
              <a:t>4</a:t>
            </a:r>
            <a:r>
              <a:rPr lang="en-US" dirty="0" smtClean="0"/>
              <a:t> 3</a:t>
            </a:r>
            <a:r>
              <a:rPr lang="el-GR" dirty="0" smtClean="0"/>
              <a:t>σ</a:t>
            </a:r>
            <a:r>
              <a:rPr lang="en-US" baseline="-25000" dirty="0" smtClean="0"/>
              <a:t>g</a:t>
            </a:r>
            <a:r>
              <a:rPr lang="en-US" baseline="30000" dirty="0" smtClean="0"/>
              <a:t>2		</a:t>
            </a:r>
          </a:p>
          <a:p>
            <a:r>
              <a:rPr lang="en-US" dirty="0" smtClean="0"/>
              <a:t>O</a:t>
            </a:r>
            <a:r>
              <a:rPr lang="en-US" baseline="-25000" dirty="0" smtClean="0"/>
              <a:t>2</a:t>
            </a:r>
            <a:r>
              <a:rPr lang="en-US" dirty="0"/>
              <a:t>	 [1</a:t>
            </a:r>
            <a:r>
              <a:rPr lang="el-GR" dirty="0"/>
              <a:t>σ</a:t>
            </a:r>
            <a:r>
              <a:rPr lang="en-US" baseline="-25000" dirty="0"/>
              <a:t>g</a:t>
            </a:r>
            <a:r>
              <a:rPr lang="en-US" baseline="30000" dirty="0"/>
              <a:t>2</a:t>
            </a:r>
            <a:r>
              <a:rPr lang="en-US" dirty="0"/>
              <a:t> 1</a:t>
            </a:r>
            <a:r>
              <a:rPr lang="el-GR" dirty="0"/>
              <a:t>σ</a:t>
            </a:r>
            <a:r>
              <a:rPr lang="en-US" baseline="-25000" dirty="0"/>
              <a:t>u</a:t>
            </a:r>
            <a:r>
              <a:rPr lang="en-US" baseline="30000" dirty="0"/>
              <a:t>2</a:t>
            </a:r>
            <a:r>
              <a:rPr lang="en-US" dirty="0" smtClean="0"/>
              <a:t>]</a:t>
            </a:r>
            <a:r>
              <a:rPr lang="en-US" dirty="0"/>
              <a:t> 2</a:t>
            </a:r>
            <a:r>
              <a:rPr lang="el-GR" dirty="0"/>
              <a:t>σ</a:t>
            </a:r>
            <a:r>
              <a:rPr lang="en-US" baseline="-25000" dirty="0"/>
              <a:t>g</a:t>
            </a:r>
            <a:r>
              <a:rPr lang="en-US" baseline="30000" dirty="0"/>
              <a:t>2</a:t>
            </a:r>
            <a:r>
              <a:rPr lang="en-US" dirty="0"/>
              <a:t> 2</a:t>
            </a:r>
            <a:r>
              <a:rPr lang="el-GR" dirty="0"/>
              <a:t>σ</a:t>
            </a:r>
            <a:r>
              <a:rPr lang="en-US" baseline="-25000" dirty="0" smtClean="0"/>
              <a:t>u</a:t>
            </a:r>
            <a:r>
              <a:rPr lang="en-US" baseline="30000" dirty="0" smtClean="0"/>
              <a:t>2</a:t>
            </a:r>
            <a:r>
              <a:rPr lang="en-US" dirty="0"/>
              <a:t> 3</a:t>
            </a:r>
            <a:r>
              <a:rPr lang="el-GR" dirty="0"/>
              <a:t>σ</a:t>
            </a:r>
            <a:r>
              <a:rPr lang="en-US" baseline="-25000" dirty="0" smtClean="0"/>
              <a:t>g</a:t>
            </a:r>
            <a:r>
              <a:rPr lang="en-US" baseline="30000" dirty="0" smtClean="0"/>
              <a:t>2</a:t>
            </a:r>
            <a:r>
              <a:rPr lang="en-US" dirty="0"/>
              <a:t> 1</a:t>
            </a:r>
            <a:r>
              <a:rPr lang="el-GR" dirty="0">
                <a:latin typeface="Times New Roman"/>
                <a:cs typeface="Times New Roman"/>
              </a:rPr>
              <a:t>π</a:t>
            </a:r>
            <a:r>
              <a:rPr lang="en-US" baseline="-25000" dirty="0">
                <a:cs typeface="Times New Roman"/>
              </a:rPr>
              <a:t>u</a:t>
            </a:r>
            <a:r>
              <a:rPr lang="en-US" baseline="30000" dirty="0">
                <a:cs typeface="Times New Roman"/>
              </a:rPr>
              <a:t>4</a:t>
            </a:r>
            <a:r>
              <a:rPr lang="en-US" dirty="0"/>
              <a:t> 1</a:t>
            </a:r>
            <a:r>
              <a:rPr lang="el-GR" dirty="0" smtClean="0">
                <a:latin typeface="Times New Roman"/>
                <a:cs typeface="Times New Roman"/>
              </a:rPr>
              <a:t>π</a:t>
            </a:r>
            <a:r>
              <a:rPr lang="en-US" baseline="-25000" dirty="0" smtClean="0">
                <a:cs typeface="Times New Roman"/>
              </a:rPr>
              <a:t>g</a:t>
            </a:r>
            <a:r>
              <a:rPr lang="en-US" baseline="30000" dirty="0" smtClean="0">
                <a:cs typeface="Times New Roman"/>
              </a:rPr>
              <a:t>2</a:t>
            </a:r>
            <a:r>
              <a:rPr lang="en-US" dirty="0" smtClean="0"/>
              <a:t> 		</a:t>
            </a:r>
          </a:p>
          <a:p>
            <a:r>
              <a:rPr lang="en-US" dirty="0" smtClean="0"/>
              <a:t>F</a:t>
            </a:r>
            <a:r>
              <a:rPr lang="en-US" baseline="-25000" dirty="0" smtClean="0"/>
              <a:t>2</a:t>
            </a:r>
            <a:r>
              <a:rPr lang="en-US" dirty="0"/>
              <a:t>	 [1</a:t>
            </a:r>
            <a:r>
              <a:rPr lang="el-GR" dirty="0"/>
              <a:t>σ</a:t>
            </a:r>
            <a:r>
              <a:rPr lang="en-US" baseline="-25000" dirty="0"/>
              <a:t>g</a:t>
            </a:r>
            <a:r>
              <a:rPr lang="en-US" baseline="30000" dirty="0"/>
              <a:t>2</a:t>
            </a:r>
            <a:r>
              <a:rPr lang="en-US" dirty="0"/>
              <a:t> 1</a:t>
            </a:r>
            <a:r>
              <a:rPr lang="el-GR" dirty="0"/>
              <a:t>σ</a:t>
            </a:r>
            <a:r>
              <a:rPr lang="en-US" baseline="-25000" dirty="0"/>
              <a:t>u</a:t>
            </a:r>
            <a:r>
              <a:rPr lang="en-US" baseline="30000" dirty="0"/>
              <a:t>2</a:t>
            </a:r>
            <a:r>
              <a:rPr lang="en-US" dirty="0" smtClean="0"/>
              <a:t>]</a:t>
            </a:r>
            <a:r>
              <a:rPr lang="en-US" dirty="0"/>
              <a:t> 2</a:t>
            </a:r>
            <a:r>
              <a:rPr lang="el-GR" dirty="0"/>
              <a:t>σ</a:t>
            </a:r>
            <a:r>
              <a:rPr lang="en-US" baseline="-25000" dirty="0"/>
              <a:t>g</a:t>
            </a:r>
            <a:r>
              <a:rPr lang="en-US" baseline="30000" dirty="0"/>
              <a:t>2</a:t>
            </a:r>
            <a:r>
              <a:rPr lang="en-US" dirty="0"/>
              <a:t> 2</a:t>
            </a:r>
            <a:r>
              <a:rPr lang="el-GR" dirty="0"/>
              <a:t>σ</a:t>
            </a:r>
            <a:r>
              <a:rPr lang="en-US" baseline="-25000" dirty="0" smtClean="0"/>
              <a:t>u</a:t>
            </a:r>
            <a:r>
              <a:rPr lang="en-US" baseline="30000" dirty="0" smtClean="0"/>
              <a:t>2</a:t>
            </a:r>
            <a:r>
              <a:rPr lang="en-US" dirty="0"/>
              <a:t> 3</a:t>
            </a:r>
            <a:r>
              <a:rPr lang="el-GR" dirty="0"/>
              <a:t>σ</a:t>
            </a:r>
            <a:r>
              <a:rPr lang="en-US" baseline="-25000" dirty="0"/>
              <a:t>g</a:t>
            </a:r>
            <a:r>
              <a:rPr lang="en-US" baseline="30000" dirty="0"/>
              <a:t>2</a:t>
            </a:r>
            <a:r>
              <a:rPr lang="en-US" dirty="0"/>
              <a:t> 1</a:t>
            </a:r>
            <a:r>
              <a:rPr lang="el-GR" dirty="0">
                <a:latin typeface="Times New Roman"/>
                <a:cs typeface="Times New Roman"/>
              </a:rPr>
              <a:t>π</a:t>
            </a:r>
            <a:r>
              <a:rPr lang="en-US" baseline="-25000" dirty="0">
                <a:cs typeface="Times New Roman"/>
              </a:rPr>
              <a:t>u</a:t>
            </a:r>
            <a:r>
              <a:rPr lang="en-US" baseline="30000" dirty="0">
                <a:cs typeface="Times New Roman"/>
              </a:rPr>
              <a:t>4</a:t>
            </a:r>
            <a:r>
              <a:rPr lang="en-US" dirty="0"/>
              <a:t> 1</a:t>
            </a:r>
            <a:r>
              <a:rPr lang="el-GR" dirty="0">
                <a:latin typeface="Times New Roman"/>
                <a:cs typeface="Times New Roman"/>
              </a:rPr>
              <a:t>π</a:t>
            </a:r>
            <a:r>
              <a:rPr lang="en-US" baseline="-25000" dirty="0" smtClean="0">
                <a:cs typeface="Times New Roman"/>
              </a:rPr>
              <a:t>g</a:t>
            </a:r>
            <a:r>
              <a:rPr lang="en-US" baseline="30000" dirty="0" smtClean="0">
                <a:cs typeface="Times New Roman"/>
              </a:rPr>
              <a:t>4		</a:t>
            </a:r>
          </a:p>
          <a:p>
            <a:r>
              <a:rPr lang="en-US" dirty="0" smtClean="0"/>
              <a:t>Ne</a:t>
            </a:r>
            <a:r>
              <a:rPr lang="en-US" baseline="-25000" dirty="0" smtClean="0"/>
              <a:t>2</a:t>
            </a:r>
            <a:r>
              <a:rPr lang="en-US" dirty="0"/>
              <a:t>	 [1</a:t>
            </a:r>
            <a:r>
              <a:rPr lang="el-GR" dirty="0"/>
              <a:t>σ</a:t>
            </a:r>
            <a:r>
              <a:rPr lang="en-US" baseline="-25000" dirty="0"/>
              <a:t>g</a:t>
            </a:r>
            <a:r>
              <a:rPr lang="en-US" baseline="30000" dirty="0"/>
              <a:t>2</a:t>
            </a:r>
            <a:r>
              <a:rPr lang="en-US" dirty="0"/>
              <a:t> 1</a:t>
            </a:r>
            <a:r>
              <a:rPr lang="el-GR" dirty="0"/>
              <a:t>σ</a:t>
            </a:r>
            <a:r>
              <a:rPr lang="en-US" baseline="-25000" dirty="0"/>
              <a:t>u</a:t>
            </a:r>
            <a:r>
              <a:rPr lang="en-US" baseline="30000" dirty="0"/>
              <a:t>2</a:t>
            </a:r>
            <a:r>
              <a:rPr lang="en-US" dirty="0" smtClean="0"/>
              <a:t>]</a:t>
            </a:r>
            <a:r>
              <a:rPr lang="en-US" dirty="0"/>
              <a:t> 2</a:t>
            </a:r>
            <a:r>
              <a:rPr lang="el-GR" dirty="0"/>
              <a:t>σ</a:t>
            </a:r>
            <a:r>
              <a:rPr lang="en-US" baseline="-25000" dirty="0"/>
              <a:t>g</a:t>
            </a:r>
            <a:r>
              <a:rPr lang="en-US" baseline="30000" dirty="0"/>
              <a:t>2</a:t>
            </a:r>
            <a:r>
              <a:rPr lang="en-US" dirty="0"/>
              <a:t> 2</a:t>
            </a:r>
            <a:r>
              <a:rPr lang="el-GR" dirty="0"/>
              <a:t>σ</a:t>
            </a:r>
            <a:r>
              <a:rPr lang="en-US" baseline="-25000" dirty="0" smtClean="0"/>
              <a:t>u</a:t>
            </a:r>
            <a:r>
              <a:rPr lang="en-US" baseline="30000" dirty="0" smtClean="0"/>
              <a:t>2</a:t>
            </a:r>
            <a:r>
              <a:rPr lang="en-US" dirty="0"/>
              <a:t> 3</a:t>
            </a:r>
            <a:r>
              <a:rPr lang="el-GR" dirty="0"/>
              <a:t>σ</a:t>
            </a:r>
            <a:r>
              <a:rPr lang="en-US" baseline="-25000" dirty="0"/>
              <a:t>g</a:t>
            </a:r>
            <a:r>
              <a:rPr lang="en-US" baseline="30000" dirty="0"/>
              <a:t>2</a:t>
            </a:r>
            <a:r>
              <a:rPr lang="en-US" dirty="0"/>
              <a:t> 1</a:t>
            </a:r>
            <a:r>
              <a:rPr lang="el-GR" dirty="0">
                <a:latin typeface="Times New Roman"/>
                <a:cs typeface="Times New Roman"/>
              </a:rPr>
              <a:t>π</a:t>
            </a:r>
            <a:r>
              <a:rPr lang="en-US" baseline="-25000" dirty="0">
                <a:cs typeface="Times New Roman"/>
              </a:rPr>
              <a:t>u</a:t>
            </a:r>
            <a:r>
              <a:rPr lang="en-US" baseline="30000" dirty="0">
                <a:cs typeface="Times New Roman"/>
              </a:rPr>
              <a:t>4</a:t>
            </a:r>
            <a:r>
              <a:rPr lang="en-US" dirty="0"/>
              <a:t> 1</a:t>
            </a:r>
            <a:r>
              <a:rPr lang="el-GR" dirty="0">
                <a:latin typeface="Times New Roman"/>
                <a:cs typeface="Times New Roman"/>
              </a:rPr>
              <a:t>π</a:t>
            </a:r>
            <a:r>
              <a:rPr lang="en-US" baseline="-25000" dirty="0" smtClean="0">
                <a:cs typeface="Times New Roman"/>
              </a:rPr>
              <a:t>g</a:t>
            </a:r>
            <a:r>
              <a:rPr lang="en-US" baseline="30000" dirty="0" smtClean="0">
                <a:cs typeface="Times New Roman"/>
              </a:rPr>
              <a:t>4</a:t>
            </a:r>
            <a:r>
              <a:rPr lang="en-US" dirty="0"/>
              <a:t> 3</a:t>
            </a:r>
            <a:r>
              <a:rPr lang="el-GR" dirty="0" smtClean="0"/>
              <a:t>σ</a:t>
            </a:r>
            <a:r>
              <a:rPr lang="en-US" baseline="-25000" dirty="0" smtClean="0"/>
              <a:t>u</a:t>
            </a:r>
            <a:r>
              <a:rPr lang="en-US" baseline="30000" dirty="0" smtClean="0"/>
              <a:t>2	</a:t>
            </a:r>
            <a:endParaRPr lang="en-US" baseline="30000" dirty="0"/>
          </a:p>
          <a:p>
            <a:endParaRPr lang="en-US" baseline="30000" dirty="0"/>
          </a:p>
        </p:txBody>
      </p:sp>
      <p:sp>
        <p:nvSpPr>
          <p:cNvPr id="4" name="TextBox 3"/>
          <p:cNvSpPr txBox="1"/>
          <p:nvPr/>
        </p:nvSpPr>
        <p:spPr>
          <a:xfrm>
            <a:off x="190500" y="4953000"/>
            <a:ext cx="8763000" cy="646331"/>
          </a:xfrm>
          <a:prstGeom prst="rect">
            <a:avLst/>
          </a:prstGeom>
          <a:noFill/>
        </p:spPr>
        <p:txBody>
          <a:bodyPr wrap="square" rtlCol="0">
            <a:spAutoFit/>
          </a:bodyPr>
          <a:lstStyle/>
          <a:p>
            <a:r>
              <a:rPr lang="en-US" dirty="0" smtClean="0"/>
              <a:t>This has to do with how well the 2s and 2p orbitals can mix.  If they can mix, it is really good for bonding. What happens if they mix?</a:t>
            </a:r>
            <a:endParaRPr lang="en-US" dirty="0"/>
          </a:p>
        </p:txBody>
      </p:sp>
      <p:sp>
        <p:nvSpPr>
          <p:cNvPr id="5" name="Right Brace 4"/>
          <p:cNvSpPr/>
          <p:nvPr/>
        </p:nvSpPr>
        <p:spPr>
          <a:xfrm>
            <a:off x="5638800" y="3733800"/>
            <a:ext cx="152400" cy="914400"/>
          </a:xfrm>
          <a:prstGeom prst="rightBrace">
            <a:avLst/>
          </a:prstGeom>
          <a:ln w="254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p:cNvSpPr/>
          <p:nvPr/>
        </p:nvSpPr>
        <p:spPr>
          <a:xfrm>
            <a:off x="5638800" y="2765258"/>
            <a:ext cx="152400" cy="952500"/>
          </a:xfrm>
          <a:prstGeom prst="rightBrace">
            <a:avLst/>
          </a:prstGeom>
          <a:ln w="25400">
            <a:solidFill>
              <a:srgbClr val="CC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5943600" y="3056842"/>
            <a:ext cx="2362200" cy="369332"/>
          </a:xfrm>
          <a:prstGeom prst="rect">
            <a:avLst/>
          </a:prstGeom>
          <a:noFill/>
        </p:spPr>
        <p:txBody>
          <a:bodyPr wrap="square" rtlCol="0">
            <a:spAutoFit/>
          </a:bodyPr>
          <a:lstStyle/>
          <a:p>
            <a:r>
              <a:rPr lang="en-US" dirty="0">
                <a:solidFill>
                  <a:srgbClr val="FF0000"/>
                </a:solidFill>
              </a:rPr>
              <a:t>1</a:t>
            </a:r>
            <a:r>
              <a:rPr lang="el-GR" dirty="0">
                <a:solidFill>
                  <a:srgbClr val="FF0000"/>
                </a:solidFill>
                <a:latin typeface="Times New Roman"/>
                <a:cs typeface="Times New Roman"/>
              </a:rPr>
              <a:t>π</a:t>
            </a:r>
            <a:r>
              <a:rPr lang="en-US" baseline="-25000" dirty="0" smtClean="0">
                <a:solidFill>
                  <a:srgbClr val="FF0000"/>
                </a:solidFill>
                <a:cs typeface="Times New Roman"/>
              </a:rPr>
              <a:t>u </a:t>
            </a:r>
            <a:r>
              <a:rPr lang="en-US" dirty="0" smtClean="0">
                <a:solidFill>
                  <a:srgbClr val="FF0000"/>
                </a:solidFill>
              </a:rPr>
              <a:t>lies below </a:t>
            </a:r>
            <a:r>
              <a:rPr lang="en-US" dirty="0">
                <a:solidFill>
                  <a:srgbClr val="FF0000"/>
                </a:solidFill>
              </a:rPr>
              <a:t>3</a:t>
            </a:r>
            <a:r>
              <a:rPr lang="el-GR" dirty="0">
                <a:solidFill>
                  <a:srgbClr val="FF0000"/>
                </a:solidFill>
              </a:rPr>
              <a:t>σ</a:t>
            </a:r>
            <a:r>
              <a:rPr lang="en-US" baseline="-25000" dirty="0">
                <a:solidFill>
                  <a:srgbClr val="FF0000"/>
                </a:solidFill>
              </a:rPr>
              <a:t>g</a:t>
            </a:r>
            <a:r>
              <a:rPr lang="en-US" dirty="0" smtClean="0">
                <a:solidFill>
                  <a:srgbClr val="FF0000"/>
                </a:solidFill>
              </a:rPr>
              <a:t> </a:t>
            </a:r>
            <a:endParaRPr lang="en-US" dirty="0">
              <a:solidFill>
                <a:srgbClr val="FF0000"/>
              </a:solidFill>
            </a:endParaRPr>
          </a:p>
        </p:txBody>
      </p:sp>
      <p:sp>
        <p:nvSpPr>
          <p:cNvPr id="8" name="TextBox 7"/>
          <p:cNvSpPr txBox="1"/>
          <p:nvPr/>
        </p:nvSpPr>
        <p:spPr>
          <a:xfrm>
            <a:off x="5939589" y="4006334"/>
            <a:ext cx="2362200" cy="369332"/>
          </a:xfrm>
          <a:prstGeom prst="rect">
            <a:avLst/>
          </a:prstGeom>
          <a:noFill/>
        </p:spPr>
        <p:txBody>
          <a:bodyPr wrap="square" rtlCol="0">
            <a:spAutoFit/>
          </a:bodyPr>
          <a:lstStyle/>
          <a:p>
            <a:r>
              <a:rPr lang="en-US" dirty="0">
                <a:solidFill>
                  <a:srgbClr val="0000FF"/>
                </a:solidFill>
              </a:rPr>
              <a:t>3</a:t>
            </a:r>
            <a:r>
              <a:rPr lang="el-GR" dirty="0">
                <a:solidFill>
                  <a:srgbClr val="0000FF"/>
                </a:solidFill>
              </a:rPr>
              <a:t>σ</a:t>
            </a:r>
            <a:r>
              <a:rPr lang="en-US" baseline="-25000" dirty="0">
                <a:solidFill>
                  <a:srgbClr val="0000FF"/>
                </a:solidFill>
              </a:rPr>
              <a:t>g</a:t>
            </a:r>
            <a:r>
              <a:rPr lang="en-US" dirty="0">
                <a:solidFill>
                  <a:srgbClr val="0000FF"/>
                </a:solidFill>
              </a:rPr>
              <a:t> </a:t>
            </a:r>
            <a:r>
              <a:rPr lang="en-US" dirty="0" smtClean="0">
                <a:solidFill>
                  <a:srgbClr val="0000FF"/>
                </a:solidFill>
              </a:rPr>
              <a:t>lies below </a:t>
            </a:r>
            <a:r>
              <a:rPr lang="en-US" dirty="0">
                <a:solidFill>
                  <a:srgbClr val="0000FF"/>
                </a:solidFill>
              </a:rPr>
              <a:t>1</a:t>
            </a:r>
            <a:r>
              <a:rPr lang="el-GR" dirty="0">
                <a:solidFill>
                  <a:srgbClr val="0000FF"/>
                </a:solidFill>
                <a:latin typeface="Times New Roman"/>
                <a:cs typeface="Times New Roman"/>
              </a:rPr>
              <a:t>π</a:t>
            </a:r>
            <a:r>
              <a:rPr lang="en-US" baseline="-25000" dirty="0" smtClean="0">
                <a:solidFill>
                  <a:srgbClr val="0000FF"/>
                </a:solidFill>
                <a:cs typeface="Times New Roman"/>
              </a:rPr>
              <a:t>u</a:t>
            </a:r>
            <a:endParaRPr lang="en-US" dirty="0">
              <a:solidFill>
                <a:srgbClr val="0000FF"/>
              </a:solidFill>
            </a:endParaRPr>
          </a:p>
        </p:txBody>
      </p:sp>
    </p:spTree>
    <p:extLst>
      <p:ext uri="{BB962C8B-B14F-4D97-AF65-F5344CB8AC3E}">
        <p14:creationId xmlns:p14="http://schemas.microsoft.com/office/powerpoint/2010/main" val="3990690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81061" cy="1143000"/>
          </a:xfrm>
        </p:spPr>
        <p:txBody>
          <a:bodyPr>
            <a:normAutofit fontScale="90000"/>
          </a:bodyPr>
          <a:lstStyle/>
          <a:p>
            <a:r>
              <a:rPr lang="en-US" dirty="0" smtClean="0">
                <a:solidFill>
                  <a:srgbClr val="C00000"/>
                </a:solidFill>
                <a:latin typeface="Times New Roman" panose="02020603050405020304" pitchFamily="18" charset="0"/>
                <a:cs typeface="Times New Roman" panose="02020603050405020304" pitchFamily="18" charset="0"/>
              </a:rPr>
              <a:t>First, a brief look at Quantum Mechanics</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381000" y="1219200"/>
                <a:ext cx="7162800" cy="5510547"/>
              </a:xfrm>
              <a:prstGeom prst="rect">
                <a:avLst/>
              </a:prstGeom>
              <a:noFill/>
            </p:spPr>
            <p:txBody>
              <a:bodyPr wrap="square" rtlCol="0">
                <a:spAutoFit/>
              </a:bodyPr>
              <a:lstStyle/>
              <a:p>
                <a:r>
                  <a:rPr lang="en-US" dirty="0" smtClean="0"/>
                  <a:t>Particles behave like waves (</a:t>
                </a:r>
                <a:r>
                  <a:rPr lang="en-US" dirty="0" smtClean="0">
                    <a:solidFill>
                      <a:srgbClr val="CC0000"/>
                    </a:solidFill>
                  </a:rPr>
                  <a:t>Louis de Broglie</a:t>
                </a:r>
                <a:r>
                  <a:rPr lang="en-US" dirty="0" smtClean="0"/>
                  <a:t>, 1924; Nobel Prize, 1929)</a:t>
                </a:r>
              </a:p>
              <a:p>
                <a:r>
                  <a:rPr lang="en-US" dirty="0"/>
                  <a:t> </a:t>
                </a:r>
                <a:r>
                  <a:rPr lang="en-US" dirty="0" smtClean="0"/>
                  <a:t>    A particle moving with a momentum p = mv has an associated wave </a:t>
                </a:r>
              </a:p>
              <a:p>
                <a:r>
                  <a:rPr lang="en-US" dirty="0"/>
                  <a:t> </a:t>
                </a:r>
                <a:r>
                  <a:rPr lang="en-US" dirty="0" smtClean="0"/>
                  <a:t>          with wavelength </a:t>
                </a:r>
                <a:r>
                  <a:rPr lang="el-GR" dirty="0" smtClean="0"/>
                  <a:t>λ</a:t>
                </a:r>
                <a:r>
                  <a:rPr lang="en-US" dirty="0" smtClean="0"/>
                  <a:t>, given by </a:t>
                </a:r>
                <a:r>
                  <a:rPr lang="el-GR" dirty="0" smtClean="0">
                    <a:solidFill>
                      <a:srgbClr val="CC0000"/>
                    </a:solidFill>
                  </a:rPr>
                  <a:t>λ</a:t>
                </a:r>
                <a:r>
                  <a:rPr lang="en-US" dirty="0" smtClean="0">
                    <a:solidFill>
                      <a:srgbClr val="CC0000"/>
                    </a:solidFill>
                  </a:rPr>
                  <a:t> = h/p = h/(mv)</a:t>
                </a:r>
              </a:p>
              <a:p>
                <a:r>
                  <a:rPr lang="en-US" dirty="0"/>
                  <a:t>	</a:t>
                </a:r>
                <a:r>
                  <a:rPr lang="en-US" dirty="0" smtClean="0"/>
                  <a:t>(h is Planck’s constant, 6.626 × 10</a:t>
                </a:r>
                <a:r>
                  <a:rPr lang="en-US" baseline="30000" dirty="0" smtClean="0"/>
                  <a:t>-34</a:t>
                </a:r>
                <a:r>
                  <a:rPr lang="en-US" dirty="0" smtClean="0"/>
                  <a:t> Joule – seconds)</a:t>
                </a:r>
              </a:p>
              <a:p>
                <a:endParaRPr lang="en-US" dirty="0"/>
              </a:p>
              <a:p>
                <a:r>
                  <a:rPr lang="en-US" dirty="0" smtClean="0"/>
                  <a:t>De Broglie’s wave follows a </a:t>
                </a:r>
                <a:r>
                  <a:rPr lang="en-US" u="sng" dirty="0" smtClean="0"/>
                  <a:t>wave equation</a:t>
                </a:r>
                <a:r>
                  <a:rPr lang="en-US" dirty="0" smtClean="0"/>
                  <a:t> </a:t>
                </a:r>
              </a:p>
              <a:p>
                <a:r>
                  <a:rPr lang="en-US" dirty="0"/>
                  <a:t> </a:t>
                </a:r>
                <a:r>
                  <a:rPr lang="en-US" dirty="0" smtClean="0"/>
                  <a:t>    (</a:t>
                </a:r>
                <a:r>
                  <a:rPr lang="en-US" dirty="0" smtClean="0">
                    <a:solidFill>
                      <a:srgbClr val="CC0000"/>
                    </a:solidFill>
                  </a:rPr>
                  <a:t>Erwin Schrödinger</a:t>
                </a:r>
                <a:r>
                  <a:rPr lang="en-US" dirty="0" smtClean="0"/>
                  <a:t>, 1926; Nobel Prize, 1933)</a:t>
                </a:r>
              </a:p>
              <a:p>
                <a:r>
                  <a:rPr lang="en-US" dirty="0"/>
                  <a:t> </a:t>
                </a:r>
                <a:r>
                  <a:rPr lang="en-US" dirty="0" smtClean="0"/>
                  <a:t>    </a:t>
                </a:r>
                <a14:m>
                  <m:oMath xmlns:m="http://schemas.openxmlformats.org/officeDocument/2006/math">
                    <m:acc>
                      <m:accPr>
                        <m:chr m:val="̂"/>
                        <m:ctrlPr>
                          <a:rPr lang="en-US" b="0" i="1" smtClean="0">
                            <a:latin typeface="Cambria Math"/>
                          </a:rPr>
                        </m:ctrlPr>
                      </m:accPr>
                      <m:e>
                        <m:r>
                          <a:rPr lang="en-US" b="0" i="1" smtClean="0">
                            <a:latin typeface="Cambria Math"/>
                          </a:rPr>
                          <m:t>𝐻</m:t>
                        </m:r>
                      </m:e>
                    </m:acc>
                    <m:r>
                      <a:rPr lang="en-US" b="0" i="1" smtClean="0">
                        <a:latin typeface="Cambria Math"/>
                        <a:ea typeface="Cambria Math"/>
                      </a:rPr>
                      <m:t>𝜓</m:t>
                    </m:r>
                    <m:r>
                      <a:rPr lang="en-US" b="0" i="1" smtClean="0">
                        <a:latin typeface="Cambria Math"/>
                        <a:ea typeface="Cambria Math"/>
                      </a:rPr>
                      <m:t>=</m:t>
                    </m:r>
                    <m:r>
                      <a:rPr lang="en-US" b="0" i="1" smtClean="0">
                        <a:latin typeface="Cambria Math"/>
                        <a:ea typeface="Cambria Math"/>
                      </a:rPr>
                      <m:t>𝐸</m:t>
                    </m:r>
                    <m:r>
                      <a:rPr lang="en-US" b="0" i="1" smtClean="0">
                        <a:latin typeface="Cambria Math"/>
                        <a:ea typeface="Cambria Math"/>
                      </a:rPr>
                      <m:t>𝜓</m:t>
                    </m:r>
                  </m:oMath>
                </a14:m>
                <a:r>
                  <a:rPr lang="en-US" dirty="0" smtClean="0"/>
                  <a:t>  or </a:t>
                </a:r>
                <a14:m>
                  <m:oMath xmlns:m="http://schemas.openxmlformats.org/officeDocument/2006/math">
                    <m:r>
                      <a:rPr lang="en-US" b="0" i="0" smtClean="0">
                        <a:latin typeface="Cambria Math"/>
                      </a:rPr>
                      <m:t>−</m:t>
                    </m:r>
                    <m:f>
                      <m:fPr>
                        <m:ctrlPr>
                          <a:rPr lang="en-US" i="1" smtClean="0">
                            <a:latin typeface="Cambria Math"/>
                          </a:rPr>
                        </m:ctrlPr>
                      </m:fPr>
                      <m:num>
                        <m:sSup>
                          <m:sSupPr>
                            <m:ctrlPr>
                              <a:rPr lang="en-US" i="1" smtClean="0">
                                <a:latin typeface="Cambria Math"/>
                              </a:rPr>
                            </m:ctrlPr>
                          </m:sSupPr>
                          <m:e>
                            <m:r>
                              <a:rPr lang="en-US" b="0" i="1" smtClean="0">
                                <a:latin typeface="Cambria Math"/>
                              </a:rPr>
                              <m:t>h</m:t>
                            </m:r>
                          </m:e>
                          <m:sup>
                            <m:r>
                              <a:rPr lang="en-US" b="0" i="1" smtClean="0">
                                <a:latin typeface="Cambria Math"/>
                              </a:rPr>
                              <m:t>2</m:t>
                            </m:r>
                          </m:sup>
                        </m:sSup>
                      </m:num>
                      <m:den>
                        <m:r>
                          <a:rPr lang="en-US" b="0" i="1" smtClean="0">
                            <a:latin typeface="Cambria Math"/>
                          </a:rPr>
                          <m:t>8</m:t>
                        </m:r>
                        <m:sSup>
                          <m:sSupPr>
                            <m:ctrlPr>
                              <a:rPr lang="en-US" b="0" i="1" smtClean="0">
                                <a:latin typeface="Cambria Math"/>
                              </a:rPr>
                            </m:ctrlPr>
                          </m:sSupPr>
                          <m:e>
                            <m:r>
                              <a:rPr lang="en-US" b="0" i="1" smtClean="0">
                                <a:latin typeface="Cambria Math"/>
                                <a:ea typeface="Cambria Math"/>
                              </a:rPr>
                              <m:t>𝜋</m:t>
                            </m:r>
                          </m:e>
                          <m:sup>
                            <m:r>
                              <a:rPr lang="en-US" b="0" i="1" smtClean="0">
                                <a:latin typeface="Cambria Math"/>
                              </a:rPr>
                              <m:t>2</m:t>
                            </m:r>
                          </m:sup>
                        </m:sSup>
                        <m:r>
                          <a:rPr lang="en-US" b="0" i="1" smtClean="0">
                            <a:latin typeface="Cambria Math"/>
                          </a:rPr>
                          <m:t>𝑚</m:t>
                        </m:r>
                      </m:den>
                    </m:f>
                    <m:f>
                      <m:fPr>
                        <m:ctrlPr>
                          <a:rPr lang="en-US" i="1" smtClean="0">
                            <a:latin typeface="Cambria Math"/>
                          </a:rPr>
                        </m:ctrlPr>
                      </m:fPr>
                      <m:num>
                        <m:sSup>
                          <m:sSupPr>
                            <m:ctrlPr>
                              <a:rPr lang="en-US" i="1" smtClean="0">
                                <a:latin typeface="Cambria Math"/>
                              </a:rPr>
                            </m:ctrlPr>
                          </m:sSupPr>
                          <m:e>
                            <m:r>
                              <a:rPr lang="en-US" b="0" i="1" smtClean="0">
                                <a:latin typeface="Cambria Math"/>
                              </a:rPr>
                              <m:t>𝑑</m:t>
                            </m:r>
                          </m:e>
                          <m:sup>
                            <m:r>
                              <a:rPr lang="en-US" b="0" i="1" smtClean="0">
                                <a:latin typeface="Cambria Math"/>
                              </a:rPr>
                              <m:t>2</m:t>
                            </m:r>
                          </m:sup>
                        </m:sSup>
                        <m:r>
                          <a:rPr lang="en-US" i="1" smtClean="0">
                            <a:latin typeface="Cambria Math"/>
                            <a:ea typeface="Cambria Math"/>
                          </a:rPr>
                          <m:t>𝜓</m:t>
                        </m:r>
                      </m:num>
                      <m:den>
                        <m:sSup>
                          <m:sSupPr>
                            <m:ctrlPr>
                              <a:rPr lang="en-US" i="1" smtClean="0">
                                <a:latin typeface="Cambria Math"/>
                              </a:rPr>
                            </m:ctrlPr>
                          </m:sSupPr>
                          <m:e>
                            <m:r>
                              <a:rPr lang="en-US" b="0" i="1" smtClean="0">
                                <a:latin typeface="Cambria Math"/>
                              </a:rPr>
                              <m:t>𝑑𝑥</m:t>
                            </m:r>
                          </m:e>
                          <m:sup>
                            <m:r>
                              <a:rPr lang="en-US" b="0" i="1" smtClean="0">
                                <a:latin typeface="Cambria Math"/>
                              </a:rPr>
                              <m:t>2</m:t>
                            </m:r>
                          </m:sup>
                        </m:sSup>
                      </m:den>
                    </m:f>
                    <m:r>
                      <a:rPr lang="en-US" b="0" i="1" smtClean="0">
                        <a:latin typeface="Cambria Math"/>
                      </a:rPr>
                      <m:t>+</m:t>
                    </m:r>
                    <m:r>
                      <a:rPr lang="en-US" b="0" i="1" smtClean="0">
                        <a:latin typeface="Cambria Math"/>
                      </a:rPr>
                      <m:t>𝑉</m:t>
                    </m:r>
                    <m:r>
                      <a:rPr lang="en-US" b="0" i="1" smtClean="0">
                        <a:latin typeface="Cambria Math"/>
                        <a:ea typeface="Cambria Math"/>
                      </a:rPr>
                      <m:t>𝜓</m:t>
                    </m:r>
                    <m:r>
                      <a:rPr lang="en-US" b="0" i="1" smtClean="0">
                        <a:latin typeface="Cambria Math"/>
                        <a:ea typeface="Cambria Math"/>
                      </a:rPr>
                      <m:t>=</m:t>
                    </m:r>
                    <m:r>
                      <a:rPr lang="en-US" b="0" i="1" smtClean="0">
                        <a:latin typeface="Cambria Math"/>
                        <a:ea typeface="Cambria Math"/>
                      </a:rPr>
                      <m:t>𝐸</m:t>
                    </m:r>
                    <m:r>
                      <a:rPr lang="en-US" b="0" i="1" smtClean="0">
                        <a:latin typeface="Cambria Math"/>
                        <a:ea typeface="Cambria Math"/>
                      </a:rPr>
                      <m:t>𝜓</m:t>
                    </m:r>
                  </m:oMath>
                </a14:m>
                <a:r>
                  <a:rPr lang="en-US" dirty="0" smtClean="0"/>
                  <a:t> for a particle of mass m moving    </a:t>
                </a:r>
              </a:p>
              <a:p>
                <a:r>
                  <a:rPr lang="en-US" dirty="0"/>
                  <a:t> </a:t>
                </a:r>
                <a:r>
                  <a:rPr lang="en-US" dirty="0" smtClean="0"/>
                  <a:t>    in the x-dimension, subject to a potential energy function V(x).  </a:t>
                </a:r>
              </a:p>
              <a:p>
                <a:r>
                  <a:rPr lang="en-US" dirty="0"/>
                  <a:t> </a:t>
                </a:r>
                <a:r>
                  <a:rPr lang="en-US" dirty="0" smtClean="0"/>
                  <a:t>    This gets more complicated for particles moving in more than one </a:t>
                </a:r>
              </a:p>
              <a:p>
                <a:r>
                  <a:rPr lang="en-US" dirty="0"/>
                  <a:t> </a:t>
                </a:r>
                <a:r>
                  <a:rPr lang="en-US" dirty="0" smtClean="0"/>
                  <a:t>    dimension, or more than one particle.  </a:t>
                </a:r>
                <a14:m>
                  <m:oMath xmlns:m="http://schemas.openxmlformats.org/officeDocument/2006/math">
                    <m:sSup>
                      <m:sSupPr>
                        <m:ctrlPr>
                          <a:rPr lang="en-US" i="1" smtClean="0">
                            <a:latin typeface="Cambria Math"/>
                            <a:ea typeface="Cambria Math"/>
                          </a:rPr>
                        </m:ctrlPr>
                      </m:sSupPr>
                      <m:e>
                        <m:r>
                          <a:rPr lang="en-US" i="1">
                            <a:latin typeface="Cambria Math"/>
                            <a:ea typeface="Cambria Math"/>
                          </a:rPr>
                          <m:t>𝜓</m:t>
                        </m:r>
                        <m:r>
                          <a:rPr lang="en-US" b="0" i="1" smtClean="0">
                            <a:latin typeface="Cambria Math"/>
                            <a:ea typeface="Cambria Math"/>
                          </a:rPr>
                          <m:t>(</m:t>
                        </m:r>
                        <m:r>
                          <a:rPr lang="en-US" b="0" i="1" smtClean="0">
                            <a:latin typeface="Cambria Math"/>
                            <a:ea typeface="Cambria Math"/>
                          </a:rPr>
                          <m:t>𝑥</m:t>
                        </m:r>
                        <m:r>
                          <a:rPr lang="en-US" b="0" i="1" smtClean="0">
                            <a:latin typeface="Cambria Math"/>
                            <a:ea typeface="Cambria Math"/>
                          </a:rPr>
                          <m:t>)</m:t>
                        </m:r>
                      </m:e>
                      <m:sup>
                        <m:r>
                          <a:rPr lang="en-US" b="0" i="1" smtClean="0">
                            <a:latin typeface="Cambria Math"/>
                            <a:ea typeface="Cambria Math"/>
                          </a:rPr>
                          <m:t>2</m:t>
                        </m:r>
                      </m:sup>
                    </m:sSup>
                    <m:r>
                      <a:rPr lang="en-US" b="0" i="1" smtClean="0">
                        <a:latin typeface="Cambria Math"/>
                        <a:ea typeface="Cambria Math"/>
                      </a:rPr>
                      <m:t> </m:t>
                    </m:r>
                    <m:r>
                      <a:rPr lang="en-US" b="0" i="1" smtClean="0">
                        <a:latin typeface="Cambria Math"/>
                        <a:ea typeface="Cambria Math"/>
                      </a:rPr>
                      <m:t>𝑑𝑥</m:t>
                    </m:r>
                  </m:oMath>
                </a14:m>
                <a:r>
                  <a:rPr lang="en-US" dirty="0" smtClean="0"/>
                  <a:t> gives the probability of   </a:t>
                </a:r>
              </a:p>
              <a:p>
                <a:r>
                  <a:rPr lang="en-US" dirty="0"/>
                  <a:t> </a:t>
                </a:r>
                <a:r>
                  <a:rPr lang="en-US" dirty="0" smtClean="0"/>
                  <a:t>    finding the particle between x and x + dx.</a:t>
                </a:r>
              </a:p>
              <a:p>
                <a:endParaRPr lang="en-US" dirty="0"/>
              </a:p>
              <a:p>
                <a:r>
                  <a:rPr lang="en-US" dirty="0" smtClean="0">
                    <a:solidFill>
                      <a:srgbClr val="CC0000"/>
                    </a:solidFill>
                  </a:rPr>
                  <a:t>Paul Dirac </a:t>
                </a:r>
                <a:r>
                  <a:rPr lang="en-US" dirty="0" smtClean="0"/>
                  <a:t>generalized </a:t>
                </a:r>
                <a:r>
                  <a:rPr lang="en-US" dirty="0" err="1" smtClean="0"/>
                  <a:t>Schödinger’s</a:t>
                </a:r>
                <a:r>
                  <a:rPr lang="en-US" dirty="0" smtClean="0"/>
                  <a:t> Equation to obey Einstein’s Theory of  </a:t>
                </a:r>
              </a:p>
              <a:p>
                <a:r>
                  <a:rPr lang="en-US" dirty="0"/>
                  <a:t> </a:t>
                </a:r>
                <a:r>
                  <a:rPr lang="en-US" dirty="0" smtClean="0"/>
                  <a:t>    Special Relativity (1928; Nobel Prize, 1933)</a:t>
                </a:r>
              </a:p>
              <a:p>
                <a:r>
                  <a:rPr lang="en-US" dirty="0"/>
                  <a:t>     “The underlying physical laws necessary for the mathematical theory of </a:t>
                </a:r>
                <a:endParaRPr lang="en-US" dirty="0" smtClean="0"/>
              </a:p>
              <a:p>
                <a:r>
                  <a:rPr lang="en-US" dirty="0"/>
                  <a:t> </a:t>
                </a:r>
                <a:r>
                  <a:rPr lang="en-US" dirty="0" smtClean="0"/>
                  <a:t>    a </a:t>
                </a:r>
                <a:r>
                  <a:rPr lang="en-US" dirty="0"/>
                  <a:t>large part of physics and the whole of chemistry are thus completely </a:t>
                </a:r>
                <a:endParaRPr lang="en-US" dirty="0" smtClean="0"/>
              </a:p>
              <a:p>
                <a:r>
                  <a:rPr lang="en-US" dirty="0"/>
                  <a:t> </a:t>
                </a:r>
                <a:r>
                  <a:rPr lang="en-US" dirty="0" smtClean="0"/>
                  <a:t>    known</a:t>
                </a:r>
                <a:r>
                  <a:rPr lang="en-US" dirty="0"/>
                  <a:t>, and the difficulty is only that the exact application of these laws </a:t>
                </a:r>
                <a:endParaRPr lang="en-US" dirty="0" smtClean="0"/>
              </a:p>
              <a:p>
                <a:r>
                  <a:rPr lang="en-US" dirty="0"/>
                  <a:t> </a:t>
                </a:r>
                <a:r>
                  <a:rPr lang="en-US" dirty="0" smtClean="0"/>
                  <a:t>    leads </a:t>
                </a:r>
                <a:r>
                  <a:rPr lang="en-US" dirty="0"/>
                  <a:t>to </a:t>
                </a:r>
                <a:r>
                  <a:rPr lang="en-US" u="sng" dirty="0"/>
                  <a:t>equations much too complicated to be soluble</a:t>
                </a:r>
                <a:r>
                  <a:rPr lang="en-US" dirty="0" smtClean="0"/>
                  <a:t>.” </a:t>
                </a:r>
                <a:r>
                  <a:rPr lang="en-US" dirty="0"/>
                  <a:t>(1929)</a:t>
                </a:r>
              </a:p>
            </p:txBody>
          </p:sp>
        </mc:Choice>
        <mc:Fallback xmlns="">
          <p:sp>
            <p:nvSpPr>
              <p:cNvPr id="3" name="TextBox 2"/>
              <p:cNvSpPr txBox="1">
                <a:spLocks noRot="1" noChangeAspect="1" noMove="1" noResize="1" noEditPoints="1" noAdjustHandles="1" noChangeArrowheads="1" noChangeShapeType="1" noTextEdit="1"/>
              </p:cNvSpPr>
              <p:nvPr/>
            </p:nvSpPr>
            <p:spPr>
              <a:xfrm>
                <a:off x="381000" y="1219200"/>
                <a:ext cx="7162800" cy="5510547"/>
              </a:xfrm>
              <a:prstGeom prst="rect">
                <a:avLst/>
              </a:prstGeom>
              <a:blipFill rotWithShape="1">
                <a:blip r:embed="rId2"/>
                <a:stretch>
                  <a:fillRect l="-766" t="-553" r="-2809" b="-774"/>
                </a:stretch>
              </a:blipFill>
            </p:spPr>
            <p:txBody>
              <a:bodyPr/>
              <a:lstStyle/>
              <a:p>
                <a:r>
                  <a:rPr lang="en-US">
                    <a:noFill/>
                  </a:rPr>
                  <a:t> </a:t>
                </a:r>
              </a:p>
            </p:txBody>
          </p:sp>
        </mc:Fallback>
      </mc:AlternateContent>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1449" y="1219200"/>
            <a:ext cx="1066800" cy="1524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2130" y="3048000"/>
            <a:ext cx="1045438" cy="147786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5937" y="5029200"/>
            <a:ext cx="1031631" cy="1524000"/>
          </a:xfrm>
          <a:prstGeom prst="rect">
            <a:avLst/>
          </a:prstGeom>
        </p:spPr>
      </p:pic>
    </p:spTree>
    <p:extLst>
      <p:ext uri="{BB962C8B-B14F-4D97-AF65-F5344CB8AC3E}">
        <p14:creationId xmlns:p14="http://schemas.microsoft.com/office/powerpoint/2010/main" val="2888675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C0000"/>
                </a:solidFill>
              </a:rPr>
              <a:t>Between N</a:t>
            </a:r>
            <a:r>
              <a:rPr lang="en-US" baseline="-25000" dirty="0" smtClean="0">
                <a:solidFill>
                  <a:srgbClr val="CC0000"/>
                </a:solidFill>
              </a:rPr>
              <a:t>2</a:t>
            </a:r>
            <a:r>
              <a:rPr lang="en-US" dirty="0" smtClean="0">
                <a:solidFill>
                  <a:srgbClr val="CC0000"/>
                </a:solidFill>
              </a:rPr>
              <a:t> and O</a:t>
            </a:r>
            <a:r>
              <a:rPr lang="en-US" baseline="-25000" dirty="0" smtClean="0">
                <a:solidFill>
                  <a:srgbClr val="CC0000"/>
                </a:solidFill>
              </a:rPr>
              <a:t>2</a:t>
            </a:r>
            <a:r>
              <a:rPr lang="en-US" dirty="0" smtClean="0">
                <a:solidFill>
                  <a:srgbClr val="CC0000"/>
                </a:solidFill>
              </a:rPr>
              <a:t> the orbital ordering changes.  Why?</a:t>
            </a:r>
            <a:endParaRPr lang="en-US" dirty="0">
              <a:solidFill>
                <a:srgbClr val="CC0000"/>
              </a:solidFill>
            </a:endParaRPr>
          </a:p>
        </p:txBody>
      </p:sp>
      <p:sp>
        <p:nvSpPr>
          <p:cNvPr id="3" name="TextBox 2"/>
          <p:cNvSpPr txBox="1"/>
          <p:nvPr/>
        </p:nvSpPr>
        <p:spPr>
          <a:xfrm>
            <a:off x="381000" y="1596189"/>
            <a:ext cx="8382000" cy="3323987"/>
          </a:xfrm>
          <a:prstGeom prst="rect">
            <a:avLst/>
          </a:prstGeom>
          <a:noFill/>
        </p:spPr>
        <p:txBody>
          <a:bodyPr wrap="square" rtlCol="0">
            <a:spAutoFit/>
          </a:bodyPr>
          <a:lstStyle/>
          <a:p>
            <a:r>
              <a:rPr lang="en-US" dirty="0" smtClean="0"/>
              <a:t>							</a:t>
            </a:r>
          </a:p>
          <a:p>
            <a:r>
              <a:rPr lang="en-US" dirty="0" smtClean="0"/>
              <a:t>H</a:t>
            </a:r>
            <a:r>
              <a:rPr lang="en-US" baseline="-25000" dirty="0" smtClean="0"/>
              <a:t>2</a:t>
            </a:r>
            <a:r>
              <a:rPr lang="en-US" dirty="0" smtClean="0"/>
              <a:t>	1</a:t>
            </a:r>
            <a:r>
              <a:rPr lang="el-GR" dirty="0" smtClean="0"/>
              <a:t>σ</a:t>
            </a:r>
            <a:r>
              <a:rPr lang="en-US" baseline="-25000" dirty="0" smtClean="0"/>
              <a:t>g</a:t>
            </a:r>
            <a:r>
              <a:rPr lang="en-US" baseline="30000" dirty="0" smtClean="0"/>
              <a:t>2					</a:t>
            </a:r>
          </a:p>
          <a:p>
            <a:r>
              <a:rPr lang="en-US" dirty="0" smtClean="0"/>
              <a:t>He</a:t>
            </a:r>
            <a:r>
              <a:rPr lang="en-US" baseline="-25000" dirty="0" smtClean="0"/>
              <a:t>2</a:t>
            </a:r>
            <a:r>
              <a:rPr lang="en-US" dirty="0" smtClean="0"/>
              <a:t>	</a:t>
            </a:r>
            <a:r>
              <a:rPr lang="en-US" dirty="0"/>
              <a:t> 1</a:t>
            </a:r>
            <a:r>
              <a:rPr lang="el-GR" dirty="0"/>
              <a:t>σ</a:t>
            </a:r>
            <a:r>
              <a:rPr lang="en-US" baseline="-25000" dirty="0" smtClean="0"/>
              <a:t>g</a:t>
            </a:r>
            <a:r>
              <a:rPr lang="en-US" baseline="30000" dirty="0" smtClean="0"/>
              <a:t>2</a:t>
            </a:r>
            <a:r>
              <a:rPr lang="en-US" dirty="0"/>
              <a:t> 1</a:t>
            </a:r>
            <a:r>
              <a:rPr lang="el-GR" dirty="0" smtClean="0"/>
              <a:t>σ</a:t>
            </a:r>
            <a:r>
              <a:rPr lang="en-US" baseline="-25000" dirty="0" smtClean="0"/>
              <a:t>u</a:t>
            </a:r>
            <a:r>
              <a:rPr lang="en-US" baseline="30000" dirty="0" smtClean="0"/>
              <a:t>2					</a:t>
            </a:r>
          </a:p>
          <a:p>
            <a:r>
              <a:rPr lang="en-US" dirty="0" smtClean="0"/>
              <a:t>Li</a:t>
            </a:r>
            <a:r>
              <a:rPr lang="en-US" baseline="-25000" dirty="0" smtClean="0"/>
              <a:t>2</a:t>
            </a:r>
            <a:r>
              <a:rPr lang="en-US" dirty="0"/>
              <a:t>	 </a:t>
            </a:r>
            <a:r>
              <a:rPr lang="en-US" dirty="0" smtClean="0"/>
              <a:t>[1</a:t>
            </a:r>
            <a:r>
              <a:rPr lang="el-GR" dirty="0"/>
              <a:t>σ</a:t>
            </a:r>
            <a:r>
              <a:rPr lang="en-US" baseline="-25000" dirty="0"/>
              <a:t>g</a:t>
            </a:r>
            <a:r>
              <a:rPr lang="en-US" baseline="30000" dirty="0"/>
              <a:t>2</a:t>
            </a:r>
            <a:r>
              <a:rPr lang="en-US" dirty="0"/>
              <a:t> 1</a:t>
            </a:r>
            <a:r>
              <a:rPr lang="el-GR" dirty="0"/>
              <a:t>σ</a:t>
            </a:r>
            <a:r>
              <a:rPr lang="en-US" baseline="-25000" dirty="0" smtClean="0"/>
              <a:t>u</a:t>
            </a:r>
            <a:r>
              <a:rPr lang="en-US" baseline="30000" dirty="0" smtClean="0"/>
              <a:t>2</a:t>
            </a:r>
            <a:r>
              <a:rPr lang="en-US" dirty="0" smtClean="0"/>
              <a:t>] 2</a:t>
            </a:r>
            <a:r>
              <a:rPr lang="el-GR" dirty="0" smtClean="0"/>
              <a:t>σ</a:t>
            </a:r>
            <a:r>
              <a:rPr lang="en-US" baseline="-25000" dirty="0" smtClean="0"/>
              <a:t>g</a:t>
            </a:r>
            <a:r>
              <a:rPr lang="en-US" baseline="30000" dirty="0" smtClean="0"/>
              <a:t>2				</a:t>
            </a:r>
          </a:p>
          <a:p>
            <a:r>
              <a:rPr lang="en-US" dirty="0" smtClean="0"/>
              <a:t>Be</a:t>
            </a:r>
            <a:r>
              <a:rPr lang="en-US" baseline="-25000" dirty="0" smtClean="0"/>
              <a:t>2</a:t>
            </a:r>
            <a:r>
              <a:rPr lang="en-US" dirty="0"/>
              <a:t>	 [1</a:t>
            </a:r>
            <a:r>
              <a:rPr lang="el-GR" dirty="0"/>
              <a:t>σ</a:t>
            </a:r>
            <a:r>
              <a:rPr lang="en-US" baseline="-25000" dirty="0"/>
              <a:t>g</a:t>
            </a:r>
            <a:r>
              <a:rPr lang="en-US" baseline="30000" dirty="0"/>
              <a:t>2</a:t>
            </a:r>
            <a:r>
              <a:rPr lang="en-US" dirty="0"/>
              <a:t> 1</a:t>
            </a:r>
            <a:r>
              <a:rPr lang="el-GR" dirty="0"/>
              <a:t>σ</a:t>
            </a:r>
            <a:r>
              <a:rPr lang="en-US" baseline="-25000" dirty="0"/>
              <a:t>u</a:t>
            </a:r>
            <a:r>
              <a:rPr lang="en-US" baseline="30000" dirty="0"/>
              <a:t>2</a:t>
            </a:r>
            <a:r>
              <a:rPr lang="en-US" dirty="0"/>
              <a:t>]</a:t>
            </a:r>
            <a:r>
              <a:rPr lang="en-US" dirty="0" smtClean="0"/>
              <a:t> </a:t>
            </a:r>
            <a:r>
              <a:rPr lang="en-US" dirty="0"/>
              <a:t>2</a:t>
            </a:r>
            <a:r>
              <a:rPr lang="el-GR" dirty="0"/>
              <a:t>σ</a:t>
            </a:r>
            <a:r>
              <a:rPr lang="en-US" baseline="-25000" dirty="0" smtClean="0"/>
              <a:t>g</a:t>
            </a:r>
            <a:r>
              <a:rPr lang="en-US" baseline="30000" dirty="0" smtClean="0"/>
              <a:t>2</a:t>
            </a:r>
            <a:r>
              <a:rPr lang="en-US" dirty="0"/>
              <a:t> 2</a:t>
            </a:r>
            <a:r>
              <a:rPr lang="el-GR" dirty="0" smtClean="0"/>
              <a:t>σ</a:t>
            </a:r>
            <a:r>
              <a:rPr lang="en-US" baseline="-25000" dirty="0" smtClean="0"/>
              <a:t>u</a:t>
            </a:r>
            <a:r>
              <a:rPr lang="en-US" baseline="30000" dirty="0" smtClean="0"/>
              <a:t>2			</a:t>
            </a:r>
          </a:p>
          <a:p>
            <a:r>
              <a:rPr lang="en-US" dirty="0" smtClean="0"/>
              <a:t>B</a:t>
            </a:r>
            <a:r>
              <a:rPr lang="en-US" baseline="-25000" dirty="0" smtClean="0"/>
              <a:t>2</a:t>
            </a:r>
            <a:r>
              <a:rPr lang="en-US" dirty="0"/>
              <a:t>	 [1</a:t>
            </a:r>
            <a:r>
              <a:rPr lang="el-GR" dirty="0"/>
              <a:t>σ</a:t>
            </a:r>
            <a:r>
              <a:rPr lang="en-US" baseline="-25000" dirty="0"/>
              <a:t>g</a:t>
            </a:r>
            <a:r>
              <a:rPr lang="en-US" baseline="30000" dirty="0"/>
              <a:t>2</a:t>
            </a:r>
            <a:r>
              <a:rPr lang="en-US" dirty="0"/>
              <a:t> 1</a:t>
            </a:r>
            <a:r>
              <a:rPr lang="el-GR" dirty="0"/>
              <a:t>σ</a:t>
            </a:r>
            <a:r>
              <a:rPr lang="en-US" baseline="-25000" dirty="0"/>
              <a:t>u</a:t>
            </a:r>
            <a:r>
              <a:rPr lang="en-US" baseline="30000" dirty="0"/>
              <a:t>2</a:t>
            </a:r>
            <a:r>
              <a:rPr lang="en-US" dirty="0"/>
              <a:t>]</a:t>
            </a:r>
            <a:r>
              <a:rPr lang="en-US" dirty="0" smtClean="0"/>
              <a:t> </a:t>
            </a:r>
            <a:r>
              <a:rPr lang="en-US" dirty="0"/>
              <a:t>2</a:t>
            </a:r>
            <a:r>
              <a:rPr lang="el-GR" dirty="0"/>
              <a:t>σ</a:t>
            </a:r>
            <a:r>
              <a:rPr lang="en-US" baseline="-25000" dirty="0"/>
              <a:t>g</a:t>
            </a:r>
            <a:r>
              <a:rPr lang="en-US" baseline="30000" dirty="0"/>
              <a:t>2</a:t>
            </a:r>
            <a:r>
              <a:rPr lang="en-US" dirty="0"/>
              <a:t> 2</a:t>
            </a:r>
            <a:r>
              <a:rPr lang="el-GR" dirty="0"/>
              <a:t>σ</a:t>
            </a:r>
            <a:r>
              <a:rPr lang="en-US" baseline="-25000" dirty="0" smtClean="0"/>
              <a:t>u</a:t>
            </a:r>
            <a:r>
              <a:rPr lang="en-US" baseline="30000" dirty="0" smtClean="0"/>
              <a:t>2 </a:t>
            </a:r>
            <a:r>
              <a:rPr lang="en-US" dirty="0" smtClean="0"/>
              <a:t>1</a:t>
            </a:r>
            <a:r>
              <a:rPr lang="el-GR" dirty="0" smtClean="0">
                <a:latin typeface="Times New Roman"/>
                <a:cs typeface="Times New Roman"/>
              </a:rPr>
              <a:t>π</a:t>
            </a:r>
            <a:r>
              <a:rPr lang="en-US" baseline="-25000" dirty="0" smtClean="0">
                <a:cs typeface="Times New Roman"/>
              </a:rPr>
              <a:t>u</a:t>
            </a:r>
            <a:r>
              <a:rPr lang="en-US" baseline="30000" dirty="0" smtClean="0">
                <a:cs typeface="Times New Roman"/>
              </a:rPr>
              <a:t>2			</a:t>
            </a:r>
          </a:p>
          <a:p>
            <a:r>
              <a:rPr lang="en-US" dirty="0" smtClean="0"/>
              <a:t>C</a:t>
            </a:r>
            <a:r>
              <a:rPr lang="en-US" baseline="-25000" dirty="0" smtClean="0"/>
              <a:t>2</a:t>
            </a:r>
            <a:r>
              <a:rPr lang="en-US" dirty="0"/>
              <a:t>	 [1</a:t>
            </a:r>
            <a:r>
              <a:rPr lang="el-GR" dirty="0"/>
              <a:t>σ</a:t>
            </a:r>
            <a:r>
              <a:rPr lang="en-US" baseline="-25000" dirty="0"/>
              <a:t>g</a:t>
            </a:r>
            <a:r>
              <a:rPr lang="en-US" baseline="30000" dirty="0"/>
              <a:t>2</a:t>
            </a:r>
            <a:r>
              <a:rPr lang="en-US" dirty="0"/>
              <a:t> 1</a:t>
            </a:r>
            <a:r>
              <a:rPr lang="el-GR" dirty="0"/>
              <a:t>σ</a:t>
            </a:r>
            <a:r>
              <a:rPr lang="en-US" baseline="-25000" dirty="0"/>
              <a:t>u</a:t>
            </a:r>
            <a:r>
              <a:rPr lang="en-US" baseline="30000" dirty="0"/>
              <a:t>2</a:t>
            </a:r>
            <a:r>
              <a:rPr lang="en-US" dirty="0" smtClean="0"/>
              <a:t>]</a:t>
            </a:r>
            <a:r>
              <a:rPr lang="en-US" dirty="0"/>
              <a:t> 2</a:t>
            </a:r>
            <a:r>
              <a:rPr lang="el-GR" dirty="0"/>
              <a:t>σ</a:t>
            </a:r>
            <a:r>
              <a:rPr lang="en-US" baseline="-25000" dirty="0"/>
              <a:t>g</a:t>
            </a:r>
            <a:r>
              <a:rPr lang="en-US" baseline="30000" dirty="0"/>
              <a:t>2</a:t>
            </a:r>
            <a:r>
              <a:rPr lang="en-US" dirty="0"/>
              <a:t> 2</a:t>
            </a:r>
            <a:r>
              <a:rPr lang="el-GR" dirty="0"/>
              <a:t>σ</a:t>
            </a:r>
            <a:r>
              <a:rPr lang="en-US" baseline="-25000" dirty="0" smtClean="0"/>
              <a:t>u</a:t>
            </a:r>
            <a:r>
              <a:rPr lang="en-US" baseline="30000" dirty="0" smtClean="0"/>
              <a:t>2</a:t>
            </a:r>
            <a:r>
              <a:rPr lang="en-US" dirty="0"/>
              <a:t> 1</a:t>
            </a:r>
            <a:r>
              <a:rPr lang="el-GR" dirty="0">
                <a:latin typeface="Times New Roman"/>
                <a:cs typeface="Times New Roman"/>
              </a:rPr>
              <a:t>π</a:t>
            </a:r>
            <a:r>
              <a:rPr lang="en-US" baseline="-25000" dirty="0" smtClean="0">
                <a:cs typeface="Times New Roman"/>
              </a:rPr>
              <a:t>u</a:t>
            </a:r>
            <a:r>
              <a:rPr lang="en-US" baseline="30000" dirty="0" smtClean="0">
                <a:cs typeface="Times New Roman"/>
              </a:rPr>
              <a:t>4			</a:t>
            </a:r>
          </a:p>
          <a:p>
            <a:r>
              <a:rPr lang="en-US" dirty="0" smtClean="0"/>
              <a:t>N</a:t>
            </a:r>
            <a:r>
              <a:rPr lang="en-US" baseline="-25000" dirty="0" smtClean="0"/>
              <a:t>2</a:t>
            </a:r>
            <a:r>
              <a:rPr lang="en-US" dirty="0"/>
              <a:t>	 [1</a:t>
            </a:r>
            <a:r>
              <a:rPr lang="el-GR" dirty="0"/>
              <a:t>σ</a:t>
            </a:r>
            <a:r>
              <a:rPr lang="en-US" baseline="-25000" dirty="0"/>
              <a:t>g</a:t>
            </a:r>
            <a:r>
              <a:rPr lang="en-US" baseline="30000" dirty="0"/>
              <a:t>2</a:t>
            </a:r>
            <a:r>
              <a:rPr lang="en-US" dirty="0"/>
              <a:t> 1</a:t>
            </a:r>
            <a:r>
              <a:rPr lang="el-GR" dirty="0"/>
              <a:t>σ</a:t>
            </a:r>
            <a:r>
              <a:rPr lang="en-US" baseline="-25000" dirty="0"/>
              <a:t>u</a:t>
            </a:r>
            <a:r>
              <a:rPr lang="en-US" baseline="30000" dirty="0"/>
              <a:t>2</a:t>
            </a:r>
            <a:r>
              <a:rPr lang="en-US" dirty="0" smtClean="0"/>
              <a:t>]</a:t>
            </a:r>
            <a:r>
              <a:rPr lang="en-US" dirty="0"/>
              <a:t> 2</a:t>
            </a:r>
            <a:r>
              <a:rPr lang="el-GR" dirty="0"/>
              <a:t>σ</a:t>
            </a:r>
            <a:r>
              <a:rPr lang="en-US" baseline="-25000" dirty="0"/>
              <a:t>g</a:t>
            </a:r>
            <a:r>
              <a:rPr lang="en-US" baseline="30000" dirty="0"/>
              <a:t>2</a:t>
            </a:r>
            <a:r>
              <a:rPr lang="en-US" dirty="0"/>
              <a:t> 2</a:t>
            </a:r>
            <a:r>
              <a:rPr lang="el-GR" dirty="0"/>
              <a:t>σ</a:t>
            </a:r>
            <a:r>
              <a:rPr lang="en-US" baseline="-25000" dirty="0" smtClean="0"/>
              <a:t>u</a:t>
            </a:r>
            <a:r>
              <a:rPr lang="en-US" baseline="30000" dirty="0" smtClean="0"/>
              <a:t>2</a:t>
            </a:r>
            <a:r>
              <a:rPr lang="en-US" dirty="0"/>
              <a:t> 1</a:t>
            </a:r>
            <a:r>
              <a:rPr lang="el-GR" dirty="0">
                <a:latin typeface="Times New Roman"/>
                <a:cs typeface="Times New Roman"/>
              </a:rPr>
              <a:t>π</a:t>
            </a:r>
            <a:r>
              <a:rPr lang="en-US" baseline="-25000" dirty="0" smtClean="0">
                <a:cs typeface="Times New Roman"/>
              </a:rPr>
              <a:t>u</a:t>
            </a:r>
            <a:r>
              <a:rPr lang="en-US" baseline="30000" dirty="0" smtClean="0">
                <a:cs typeface="Times New Roman"/>
              </a:rPr>
              <a:t>4</a:t>
            </a:r>
            <a:r>
              <a:rPr lang="en-US" dirty="0" smtClean="0"/>
              <a:t> 3</a:t>
            </a:r>
            <a:r>
              <a:rPr lang="el-GR" dirty="0" smtClean="0"/>
              <a:t>σ</a:t>
            </a:r>
            <a:r>
              <a:rPr lang="en-US" baseline="-25000" dirty="0" smtClean="0"/>
              <a:t>g</a:t>
            </a:r>
            <a:r>
              <a:rPr lang="en-US" baseline="30000" dirty="0" smtClean="0"/>
              <a:t>2		</a:t>
            </a:r>
          </a:p>
          <a:p>
            <a:r>
              <a:rPr lang="en-US" dirty="0" smtClean="0"/>
              <a:t>O</a:t>
            </a:r>
            <a:r>
              <a:rPr lang="en-US" baseline="-25000" dirty="0" smtClean="0"/>
              <a:t>2</a:t>
            </a:r>
            <a:r>
              <a:rPr lang="en-US" dirty="0"/>
              <a:t>	 [1</a:t>
            </a:r>
            <a:r>
              <a:rPr lang="el-GR" dirty="0"/>
              <a:t>σ</a:t>
            </a:r>
            <a:r>
              <a:rPr lang="en-US" baseline="-25000" dirty="0"/>
              <a:t>g</a:t>
            </a:r>
            <a:r>
              <a:rPr lang="en-US" baseline="30000" dirty="0"/>
              <a:t>2</a:t>
            </a:r>
            <a:r>
              <a:rPr lang="en-US" dirty="0"/>
              <a:t> 1</a:t>
            </a:r>
            <a:r>
              <a:rPr lang="el-GR" dirty="0"/>
              <a:t>σ</a:t>
            </a:r>
            <a:r>
              <a:rPr lang="en-US" baseline="-25000" dirty="0"/>
              <a:t>u</a:t>
            </a:r>
            <a:r>
              <a:rPr lang="en-US" baseline="30000" dirty="0"/>
              <a:t>2</a:t>
            </a:r>
            <a:r>
              <a:rPr lang="en-US" dirty="0" smtClean="0"/>
              <a:t>]</a:t>
            </a:r>
            <a:r>
              <a:rPr lang="en-US" dirty="0"/>
              <a:t> 2</a:t>
            </a:r>
            <a:r>
              <a:rPr lang="el-GR" dirty="0"/>
              <a:t>σ</a:t>
            </a:r>
            <a:r>
              <a:rPr lang="en-US" baseline="-25000" dirty="0"/>
              <a:t>g</a:t>
            </a:r>
            <a:r>
              <a:rPr lang="en-US" baseline="30000" dirty="0"/>
              <a:t>2</a:t>
            </a:r>
            <a:r>
              <a:rPr lang="en-US" dirty="0"/>
              <a:t> 2</a:t>
            </a:r>
            <a:r>
              <a:rPr lang="el-GR" dirty="0"/>
              <a:t>σ</a:t>
            </a:r>
            <a:r>
              <a:rPr lang="en-US" baseline="-25000" dirty="0" smtClean="0"/>
              <a:t>u</a:t>
            </a:r>
            <a:r>
              <a:rPr lang="en-US" baseline="30000" dirty="0" smtClean="0"/>
              <a:t>2</a:t>
            </a:r>
            <a:r>
              <a:rPr lang="en-US" dirty="0"/>
              <a:t> 3</a:t>
            </a:r>
            <a:r>
              <a:rPr lang="el-GR" dirty="0"/>
              <a:t>σ</a:t>
            </a:r>
            <a:r>
              <a:rPr lang="en-US" baseline="-25000" dirty="0" smtClean="0"/>
              <a:t>g</a:t>
            </a:r>
            <a:r>
              <a:rPr lang="en-US" baseline="30000" dirty="0" smtClean="0"/>
              <a:t>2</a:t>
            </a:r>
            <a:r>
              <a:rPr lang="en-US" dirty="0"/>
              <a:t> 1</a:t>
            </a:r>
            <a:r>
              <a:rPr lang="el-GR" dirty="0">
                <a:latin typeface="Times New Roman"/>
                <a:cs typeface="Times New Roman"/>
              </a:rPr>
              <a:t>π</a:t>
            </a:r>
            <a:r>
              <a:rPr lang="en-US" baseline="-25000" dirty="0">
                <a:cs typeface="Times New Roman"/>
              </a:rPr>
              <a:t>u</a:t>
            </a:r>
            <a:r>
              <a:rPr lang="en-US" baseline="30000" dirty="0">
                <a:cs typeface="Times New Roman"/>
              </a:rPr>
              <a:t>4</a:t>
            </a:r>
            <a:r>
              <a:rPr lang="en-US" dirty="0"/>
              <a:t> 1</a:t>
            </a:r>
            <a:r>
              <a:rPr lang="el-GR" dirty="0" smtClean="0">
                <a:latin typeface="Times New Roman"/>
                <a:cs typeface="Times New Roman"/>
              </a:rPr>
              <a:t>π</a:t>
            </a:r>
            <a:r>
              <a:rPr lang="en-US" baseline="-25000" dirty="0" smtClean="0">
                <a:cs typeface="Times New Roman"/>
              </a:rPr>
              <a:t>g</a:t>
            </a:r>
            <a:r>
              <a:rPr lang="en-US" baseline="30000" dirty="0" smtClean="0">
                <a:cs typeface="Times New Roman"/>
              </a:rPr>
              <a:t>2</a:t>
            </a:r>
            <a:r>
              <a:rPr lang="en-US" dirty="0" smtClean="0"/>
              <a:t> 		</a:t>
            </a:r>
          </a:p>
          <a:p>
            <a:r>
              <a:rPr lang="en-US" dirty="0" smtClean="0"/>
              <a:t>F</a:t>
            </a:r>
            <a:r>
              <a:rPr lang="en-US" baseline="-25000" dirty="0" smtClean="0"/>
              <a:t>2</a:t>
            </a:r>
            <a:r>
              <a:rPr lang="en-US" dirty="0"/>
              <a:t>	 [1</a:t>
            </a:r>
            <a:r>
              <a:rPr lang="el-GR" dirty="0"/>
              <a:t>σ</a:t>
            </a:r>
            <a:r>
              <a:rPr lang="en-US" baseline="-25000" dirty="0"/>
              <a:t>g</a:t>
            </a:r>
            <a:r>
              <a:rPr lang="en-US" baseline="30000" dirty="0"/>
              <a:t>2</a:t>
            </a:r>
            <a:r>
              <a:rPr lang="en-US" dirty="0"/>
              <a:t> 1</a:t>
            </a:r>
            <a:r>
              <a:rPr lang="el-GR" dirty="0"/>
              <a:t>σ</a:t>
            </a:r>
            <a:r>
              <a:rPr lang="en-US" baseline="-25000" dirty="0"/>
              <a:t>u</a:t>
            </a:r>
            <a:r>
              <a:rPr lang="en-US" baseline="30000" dirty="0"/>
              <a:t>2</a:t>
            </a:r>
            <a:r>
              <a:rPr lang="en-US" dirty="0" smtClean="0"/>
              <a:t>]</a:t>
            </a:r>
            <a:r>
              <a:rPr lang="en-US" dirty="0"/>
              <a:t> 2</a:t>
            </a:r>
            <a:r>
              <a:rPr lang="el-GR" dirty="0"/>
              <a:t>σ</a:t>
            </a:r>
            <a:r>
              <a:rPr lang="en-US" baseline="-25000" dirty="0"/>
              <a:t>g</a:t>
            </a:r>
            <a:r>
              <a:rPr lang="en-US" baseline="30000" dirty="0"/>
              <a:t>2</a:t>
            </a:r>
            <a:r>
              <a:rPr lang="en-US" dirty="0"/>
              <a:t> 2</a:t>
            </a:r>
            <a:r>
              <a:rPr lang="el-GR" dirty="0"/>
              <a:t>σ</a:t>
            </a:r>
            <a:r>
              <a:rPr lang="en-US" baseline="-25000" dirty="0" smtClean="0"/>
              <a:t>u</a:t>
            </a:r>
            <a:r>
              <a:rPr lang="en-US" baseline="30000" dirty="0" smtClean="0"/>
              <a:t>2</a:t>
            </a:r>
            <a:r>
              <a:rPr lang="en-US" dirty="0"/>
              <a:t> 3</a:t>
            </a:r>
            <a:r>
              <a:rPr lang="el-GR" dirty="0"/>
              <a:t>σ</a:t>
            </a:r>
            <a:r>
              <a:rPr lang="en-US" baseline="-25000" dirty="0"/>
              <a:t>g</a:t>
            </a:r>
            <a:r>
              <a:rPr lang="en-US" baseline="30000" dirty="0"/>
              <a:t>2</a:t>
            </a:r>
            <a:r>
              <a:rPr lang="en-US" dirty="0"/>
              <a:t> 1</a:t>
            </a:r>
            <a:r>
              <a:rPr lang="el-GR" dirty="0">
                <a:latin typeface="Times New Roman"/>
                <a:cs typeface="Times New Roman"/>
              </a:rPr>
              <a:t>π</a:t>
            </a:r>
            <a:r>
              <a:rPr lang="en-US" baseline="-25000" dirty="0">
                <a:cs typeface="Times New Roman"/>
              </a:rPr>
              <a:t>u</a:t>
            </a:r>
            <a:r>
              <a:rPr lang="en-US" baseline="30000" dirty="0">
                <a:cs typeface="Times New Roman"/>
              </a:rPr>
              <a:t>4</a:t>
            </a:r>
            <a:r>
              <a:rPr lang="en-US" dirty="0"/>
              <a:t> 1</a:t>
            </a:r>
            <a:r>
              <a:rPr lang="el-GR" dirty="0">
                <a:latin typeface="Times New Roman"/>
                <a:cs typeface="Times New Roman"/>
              </a:rPr>
              <a:t>π</a:t>
            </a:r>
            <a:r>
              <a:rPr lang="en-US" baseline="-25000" dirty="0" smtClean="0">
                <a:cs typeface="Times New Roman"/>
              </a:rPr>
              <a:t>g</a:t>
            </a:r>
            <a:r>
              <a:rPr lang="en-US" baseline="30000" dirty="0" smtClean="0">
                <a:cs typeface="Times New Roman"/>
              </a:rPr>
              <a:t>4		</a:t>
            </a:r>
          </a:p>
          <a:p>
            <a:r>
              <a:rPr lang="en-US" dirty="0" smtClean="0"/>
              <a:t>Ne</a:t>
            </a:r>
            <a:r>
              <a:rPr lang="en-US" baseline="-25000" dirty="0" smtClean="0"/>
              <a:t>2</a:t>
            </a:r>
            <a:r>
              <a:rPr lang="en-US" dirty="0"/>
              <a:t>	 [1</a:t>
            </a:r>
            <a:r>
              <a:rPr lang="el-GR" dirty="0"/>
              <a:t>σ</a:t>
            </a:r>
            <a:r>
              <a:rPr lang="en-US" baseline="-25000" dirty="0"/>
              <a:t>g</a:t>
            </a:r>
            <a:r>
              <a:rPr lang="en-US" baseline="30000" dirty="0"/>
              <a:t>2</a:t>
            </a:r>
            <a:r>
              <a:rPr lang="en-US" dirty="0"/>
              <a:t> 1</a:t>
            </a:r>
            <a:r>
              <a:rPr lang="el-GR" dirty="0"/>
              <a:t>σ</a:t>
            </a:r>
            <a:r>
              <a:rPr lang="en-US" baseline="-25000" dirty="0"/>
              <a:t>u</a:t>
            </a:r>
            <a:r>
              <a:rPr lang="en-US" baseline="30000" dirty="0"/>
              <a:t>2</a:t>
            </a:r>
            <a:r>
              <a:rPr lang="en-US" dirty="0" smtClean="0"/>
              <a:t>]</a:t>
            </a:r>
            <a:r>
              <a:rPr lang="en-US" dirty="0"/>
              <a:t> 2</a:t>
            </a:r>
            <a:r>
              <a:rPr lang="el-GR" dirty="0"/>
              <a:t>σ</a:t>
            </a:r>
            <a:r>
              <a:rPr lang="en-US" baseline="-25000" dirty="0"/>
              <a:t>g</a:t>
            </a:r>
            <a:r>
              <a:rPr lang="en-US" baseline="30000" dirty="0"/>
              <a:t>2</a:t>
            </a:r>
            <a:r>
              <a:rPr lang="en-US" dirty="0"/>
              <a:t> 2</a:t>
            </a:r>
            <a:r>
              <a:rPr lang="el-GR" dirty="0"/>
              <a:t>σ</a:t>
            </a:r>
            <a:r>
              <a:rPr lang="en-US" baseline="-25000" dirty="0" smtClean="0"/>
              <a:t>u</a:t>
            </a:r>
            <a:r>
              <a:rPr lang="en-US" baseline="30000" dirty="0" smtClean="0"/>
              <a:t>2</a:t>
            </a:r>
            <a:r>
              <a:rPr lang="en-US" dirty="0"/>
              <a:t> 3</a:t>
            </a:r>
            <a:r>
              <a:rPr lang="el-GR" dirty="0"/>
              <a:t>σ</a:t>
            </a:r>
            <a:r>
              <a:rPr lang="en-US" baseline="-25000" dirty="0"/>
              <a:t>g</a:t>
            </a:r>
            <a:r>
              <a:rPr lang="en-US" baseline="30000" dirty="0"/>
              <a:t>2</a:t>
            </a:r>
            <a:r>
              <a:rPr lang="en-US" dirty="0"/>
              <a:t> 1</a:t>
            </a:r>
            <a:r>
              <a:rPr lang="el-GR" dirty="0">
                <a:latin typeface="Times New Roman"/>
                <a:cs typeface="Times New Roman"/>
              </a:rPr>
              <a:t>π</a:t>
            </a:r>
            <a:r>
              <a:rPr lang="en-US" baseline="-25000" dirty="0">
                <a:cs typeface="Times New Roman"/>
              </a:rPr>
              <a:t>u</a:t>
            </a:r>
            <a:r>
              <a:rPr lang="en-US" baseline="30000" dirty="0">
                <a:cs typeface="Times New Roman"/>
              </a:rPr>
              <a:t>4</a:t>
            </a:r>
            <a:r>
              <a:rPr lang="en-US" dirty="0"/>
              <a:t> 1</a:t>
            </a:r>
            <a:r>
              <a:rPr lang="el-GR" dirty="0">
                <a:latin typeface="Times New Roman"/>
                <a:cs typeface="Times New Roman"/>
              </a:rPr>
              <a:t>π</a:t>
            </a:r>
            <a:r>
              <a:rPr lang="en-US" baseline="-25000" dirty="0" smtClean="0">
                <a:cs typeface="Times New Roman"/>
              </a:rPr>
              <a:t>g</a:t>
            </a:r>
            <a:r>
              <a:rPr lang="en-US" baseline="30000" dirty="0" smtClean="0">
                <a:cs typeface="Times New Roman"/>
              </a:rPr>
              <a:t>4</a:t>
            </a:r>
            <a:r>
              <a:rPr lang="en-US" dirty="0"/>
              <a:t> 3</a:t>
            </a:r>
            <a:r>
              <a:rPr lang="el-GR" dirty="0" smtClean="0"/>
              <a:t>σ</a:t>
            </a:r>
            <a:r>
              <a:rPr lang="en-US" baseline="-25000" dirty="0" smtClean="0"/>
              <a:t>u</a:t>
            </a:r>
            <a:r>
              <a:rPr lang="en-US" baseline="30000" dirty="0" smtClean="0"/>
              <a:t>2	</a:t>
            </a:r>
            <a:endParaRPr lang="en-US" baseline="30000" dirty="0"/>
          </a:p>
          <a:p>
            <a:endParaRPr lang="en-US" baseline="30000" dirty="0"/>
          </a:p>
        </p:txBody>
      </p:sp>
      <p:sp>
        <p:nvSpPr>
          <p:cNvPr id="4" name="TextBox 3"/>
          <p:cNvSpPr txBox="1"/>
          <p:nvPr/>
        </p:nvSpPr>
        <p:spPr>
          <a:xfrm>
            <a:off x="190500" y="4953000"/>
            <a:ext cx="8763000" cy="1477328"/>
          </a:xfrm>
          <a:prstGeom prst="rect">
            <a:avLst/>
          </a:prstGeom>
          <a:noFill/>
        </p:spPr>
        <p:txBody>
          <a:bodyPr wrap="square" rtlCol="0">
            <a:spAutoFit/>
          </a:bodyPr>
          <a:lstStyle/>
          <a:p>
            <a:r>
              <a:rPr lang="en-US" dirty="0" smtClean="0"/>
              <a:t>This has to do with how well the 2s and 2p orbitals can mix.  If they can mix, it is really good for bonding. What happens if they mix?</a:t>
            </a:r>
          </a:p>
          <a:p>
            <a:endParaRPr lang="en-US" dirty="0"/>
          </a:p>
          <a:p>
            <a:r>
              <a:rPr lang="en-US" sz="3600" dirty="0" smtClean="0"/>
              <a:t>                         </a:t>
            </a:r>
            <a:r>
              <a:rPr lang="en-US" sz="3600" dirty="0" smtClean="0">
                <a:solidFill>
                  <a:srgbClr val="0000FF"/>
                </a:solidFill>
              </a:rPr>
              <a:t>s</a:t>
            </a:r>
            <a:r>
              <a:rPr lang="en-US" sz="3600" dirty="0" smtClean="0"/>
              <a:t>-</a:t>
            </a:r>
            <a:r>
              <a:rPr lang="en-US" sz="3600" dirty="0" smtClean="0">
                <a:solidFill>
                  <a:srgbClr val="CC0000"/>
                </a:solidFill>
              </a:rPr>
              <a:t>p</a:t>
            </a:r>
            <a:r>
              <a:rPr lang="en-US" sz="3600" dirty="0" smtClean="0"/>
              <a:t> </a:t>
            </a:r>
            <a:r>
              <a:rPr lang="en-US" sz="3600" dirty="0" smtClean="0">
                <a:solidFill>
                  <a:srgbClr val="0000FF"/>
                </a:solidFill>
              </a:rPr>
              <a:t>h</a:t>
            </a:r>
            <a:r>
              <a:rPr lang="en-US" sz="3600" dirty="0" smtClean="0">
                <a:solidFill>
                  <a:srgbClr val="CC0000"/>
                </a:solidFill>
              </a:rPr>
              <a:t>y</a:t>
            </a:r>
            <a:r>
              <a:rPr lang="en-US" sz="3600" dirty="0" smtClean="0">
                <a:solidFill>
                  <a:srgbClr val="0000FF"/>
                </a:solidFill>
              </a:rPr>
              <a:t>b</a:t>
            </a:r>
            <a:r>
              <a:rPr lang="en-US" sz="3600" dirty="0" smtClean="0">
                <a:solidFill>
                  <a:srgbClr val="CC0000"/>
                </a:solidFill>
              </a:rPr>
              <a:t>r</a:t>
            </a:r>
            <a:r>
              <a:rPr lang="en-US" sz="3600" dirty="0" smtClean="0">
                <a:solidFill>
                  <a:srgbClr val="0000FF"/>
                </a:solidFill>
              </a:rPr>
              <a:t>i</a:t>
            </a:r>
            <a:r>
              <a:rPr lang="en-US" sz="3600" dirty="0" smtClean="0">
                <a:solidFill>
                  <a:srgbClr val="CC0000"/>
                </a:solidFill>
              </a:rPr>
              <a:t>d</a:t>
            </a:r>
            <a:r>
              <a:rPr lang="en-US" sz="3600" dirty="0" smtClean="0"/>
              <a:t> </a:t>
            </a:r>
            <a:r>
              <a:rPr lang="en-US" sz="3600" dirty="0" smtClean="0">
                <a:solidFill>
                  <a:srgbClr val="0000FF"/>
                </a:solidFill>
              </a:rPr>
              <a:t>o</a:t>
            </a:r>
            <a:r>
              <a:rPr lang="en-US" sz="3600" dirty="0" smtClean="0">
                <a:solidFill>
                  <a:srgbClr val="CC0000"/>
                </a:solidFill>
              </a:rPr>
              <a:t>r</a:t>
            </a:r>
            <a:r>
              <a:rPr lang="en-US" sz="3600" dirty="0" smtClean="0">
                <a:solidFill>
                  <a:srgbClr val="0000FF"/>
                </a:solidFill>
              </a:rPr>
              <a:t>b</a:t>
            </a:r>
            <a:r>
              <a:rPr lang="en-US" sz="3600" dirty="0" smtClean="0">
                <a:solidFill>
                  <a:srgbClr val="CC0000"/>
                </a:solidFill>
              </a:rPr>
              <a:t>i</a:t>
            </a:r>
            <a:r>
              <a:rPr lang="en-US" sz="3600" dirty="0" smtClean="0">
                <a:solidFill>
                  <a:srgbClr val="0000FF"/>
                </a:solidFill>
              </a:rPr>
              <a:t>t</a:t>
            </a:r>
            <a:r>
              <a:rPr lang="en-US" sz="3600" dirty="0" smtClean="0">
                <a:solidFill>
                  <a:srgbClr val="CC0000"/>
                </a:solidFill>
              </a:rPr>
              <a:t>a</a:t>
            </a:r>
            <a:r>
              <a:rPr lang="en-US" sz="3600" dirty="0" smtClean="0">
                <a:solidFill>
                  <a:srgbClr val="0000FF"/>
                </a:solidFill>
              </a:rPr>
              <a:t>l</a:t>
            </a:r>
            <a:r>
              <a:rPr lang="en-US" sz="3600" dirty="0" smtClean="0">
                <a:solidFill>
                  <a:srgbClr val="CC0000"/>
                </a:solidFill>
              </a:rPr>
              <a:t>s</a:t>
            </a:r>
            <a:r>
              <a:rPr lang="en-US" sz="3600" dirty="0" smtClean="0">
                <a:solidFill>
                  <a:srgbClr val="0000FF"/>
                </a:solidFill>
              </a:rPr>
              <a:t>!</a:t>
            </a:r>
            <a:endParaRPr lang="en-US" sz="3600" dirty="0">
              <a:solidFill>
                <a:srgbClr val="0000FF"/>
              </a:solidFill>
            </a:endParaRPr>
          </a:p>
        </p:txBody>
      </p:sp>
      <p:sp>
        <p:nvSpPr>
          <p:cNvPr id="5" name="Right Brace 4"/>
          <p:cNvSpPr/>
          <p:nvPr/>
        </p:nvSpPr>
        <p:spPr>
          <a:xfrm>
            <a:off x="5638800" y="3733800"/>
            <a:ext cx="152400" cy="914400"/>
          </a:xfrm>
          <a:prstGeom prst="rightBrace">
            <a:avLst/>
          </a:prstGeom>
          <a:ln w="254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p:cNvSpPr/>
          <p:nvPr/>
        </p:nvSpPr>
        <p:spPr>
          <a:xfrm>
            <a:off x="5638800" y="2765258"/>
            <a:ext cx="152400" cy="952500"/>
          </a:xfrm>
          <a:prstGeom prst="rightBrace">
            <a:avLst/>
          </a:prstGeom>
          <a:ln w="25400">
            <a:solidFill>
              <a:srgbClr val="CC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5943600" y="3056842"/>
            <a:ext cx="2362200" cy="369332"/>
          </a:xfrm>
          <a:prstGeom prst="rect">
            <a:avLst/>
          </a:prstGeom>
          <a:noFill/>
        </p:spPr>
        <p:txBody>
          <a:bodyPr wrap="square" rtlCol="0">
            <a:spAutoFit/>
          </a:bodyPr>
          <a:lstStyle/>
          <a:p>
            <a:r>
              <a:rPr lang="en-US" dirty="0">
                <a:solidFill>
                  <a:srgbClr val="FF0000"/>
                </a:solidFill>
              </a:rPr>
              <a:t>1</a:t>
            </a:r>
            <a:r>
              <a:rPr lang="el-GR" dirty="0">
                <a:solidFill>
                  <a:srgbClr val="FF0000"/>
                </a:solidFill>
                <a:latin typeface="Times New Roman"/>
                <a:cs typeface="Times New Roman"/>
              </a:rPr>
              <a:t>π</a:t>
            </a:r>
            <a:r>
              <a:rPr lang="en-US" baseline="-25000" dirty="0" smtClean="0">
                <a:solidFill>
                  <a:srgbClr val="FF0000"/>
                </a:solidFill>
                <a:cs typeface="Times New Roman"/>
              </a:rPr>
              <a:t>u </a:t>
            </a:r>
            <a:r>
              <a:rPr lang="en-US" dirty="0" smtClean="0">
                <a:solidFill>
                  <a:srgbClr val="FF0000"/>
                </a:solidFill>
              </a:rPr>
              <a:t>lies below </a:t>
            </a:r>
            <a:r>
              <a:rPr lang="en-US" dirty="0">
                <a:solidFill>
                  <a:srgbClr val="FF0000"/>
                </a:solidFill>
              </a:rPr>
              <a:t>3</a:t>
            </a:r>
            <a:r>
              <a:rPr lang="el-GR" dirty="0">
                <a:solidFill>
                  <a:srgbClr val="FF0000"/>
                </a:solidFill>
              </a:rPr>
              <a:t>σ</a:t>
            </a:r>
            <a:r>
              <a:rPr lang="en-US" baseline="-25000" dirty="0">
                <a:solidFill>
                  <a:srgbClr val="FF0000"/>
                </a:solidFill>
              </a:rPr>
              <a:t>g</a:t>
            </a:r>
            <a:r>
              <a:rPr lang="en-US" dirty="0" smtClean="0">
                <a:solidFill>
                  <a:srgbClr val="FF0000"/>
                </a:solidFill>
              </a:rPr>
              <a:t> </a:t>
            </a:r>
            <a:endParaRPr lang="en-US" dirty="0">
              <a:solidFill>
                <a:srgbClr val="FF0000"/>
              </a:solidFill>
            </a:endParaRPr>
          </a:p>
        </p:txBody>
      </p:sp>
      <p:sp>
        <p:nvSpPr>
          <p:cNvPr id="8" name="TextBox 7"/>
          <p:cNvSpPr txBox="1"/>
          <p:nvPr/>
        </p:nvSpPr>
        <p:spPr>
          <a:xfrm>
            <a:off x="5939589" y="4006334"/>
            <a:ext cx="2362200" cy="369332"/>
          </a:xfrm>
          <a:prstGeom prst="rect">
            <a:avLst/>
          </a:prstGeom>
          <a:noFill/>
        </p:spPr>
        <p:txBody>
          <a:bodyPr wrap="square" rtlCol="0">
            <a:spAutoFit/>
          </a:bodyPr>
          <a:lstStyle/>
          <a:p>
            <a:r>
              <a:rPr lang="en-US" dirty="0">
                <a:solidFill>
                  <a:srgbClr val="0000FF"/>
                </a:solidFill>
              </a:rPr>
              <a:t>3</a:t>
            </a:r>
            <a:r>
              <a:rPr lang="el-GR" dirty="0">
                <a:solidFill>
                  <a:srgbClr val="0000FF"/>
                </a:solidFill>
              </a:rPr>
              <a:t>σ</a:t>
            </a:r>
            <a:r>
              <a:rPr lang="en-US" baseline="-25000" dirty="0">
                <a:solidFill>
                  <a:srgbClr val="0000FF"/>
                </a:solidFill>
              </a:rPr>
              <a:t>g</a:t>
            </a:r>
            <a:r>
              <a:rPr lang="en-US" dirty="0">
                <a:solidFill>
                  <a:srgbClr val="0000FF"/>
                </a:solidFill>
              </a:rPr>
              <a:t> </a:t>
            </a:r>
            <a:r>
              <a:rPr lang="en-US" dirty="0" smtClean="0">
                <a:solidFill>
                  <a:srgbClr val="0000FF"/>
                </a:solidFill>
              </a:rPr>
              <a:t>lies below </a:t>
            </a:r>
            <a:r>
              <a:rPr lang="en-US" dirty="0">
                <a:solidFill>
                  <a:srgbClr val="0000FF"/>
                </a:solidFill>
              </a:rPr>
              <a:t>1</a:t>
            </a:r>
            <a:r>
              <a:rPr lang="el-GR" dirty="0">
                <a:solidFill>
                  <a:srgbClr val="0000FF"/>
                </a:solidFill>
                <a:latin typeface="Times New Roman"/>
                <a:cs typeface="Times New Roman"/>
              </a:rPr>
              <a:t>π</a:t>
            </a:r>
            <a:r>
              <a:rPr lang="en-US" baseline="-25000" dirty="0" smtClean="0">
                <a:solidFill>
                  <a:srgbClr val="0000FF"/>
                </a:solidFill>
                <a:cs typeface="Times New Roman"/>
              </a:rPr>
              <a:t>u</a:t>
            </a:r>
            <a:endParaRPr lang="en-US" dirty="0">
              <a:solidFill>
                <a:srgbClr val="0000FF"/>
              </a:solidFill>
            </a:endParaRPr>
          </a:p>
        </p:txBody>
      </p:sp>
    </p:spTree>
    <p:extLst>
      <p:ext uri="{BB962C8B-B14F-4D97-AF65-F5344CB8AC3E}">
        <p14:creationId xmlns:p14="http://schemas.microsoft.com/office/powerpoint/2010/main" val="181907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293" y="37707"/>
            <a:ext cx="8229600" cy="1143000"/>
          </a:xfrm>
        </p:spPr>
        <p:txBody>
          <a:bodyPr>
            <a:normAutofit/>
          </a:bodyPr>
          <a:lstStyle/>
          <a:p>
            <a:r>
              <a:rPr lang="en-US" dirty="0" err="1" smtClean="0">
                <a:solidFill>
                  <a:srgbClr val="C00000"/>
                </a:solidFill>
                <a:latin typeface="Times New Roman" panose="02020603050405020304" pitchFamily="18" charset="0"/>
                <a:cs typeface="Times New Roman" panose="02020603050405020304" pitchFamily="18" charset="0"/>
              </a:rPr>
              <a:t>sp</a:t>
            </a:r>
            <a:r>
              <a:rPr lang="en-US" dirty="0" smtClean="0">
                <a:solidFill>
                  <a:srgbClr val="C00000"/>
                </a:solidFill>
                <a:latin typeface="Times New Roman" panose="02020603050405020304" pitchFamily="18" charset="0"/>
                <a:cs typeface="Times New Roman" panose="02020603050405020304" pitchFamily="18" charset="0"/>
              </a:rPr>
              <a:t>-hybrid orbitals</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flipH="1">
            <a:off x="4267200" y="4114296"/>
            <a:ext cx="423786" cy="434617"/>
          </a:xfrm>
          <a:prstGeom prst="rect">
            <a:avLst/>
          </a:prstGeom>
          <a:solidFill>
            <a:schemeClr val="bg1"/>
          </a:solidFill>
        </p:spPr>
        <p:txBody>
          <a:bodyPr wrap="square" rtlCol="0">
            <a:spAutoFit/>
          </a:bodyPr>
          <a:lstStyle/>
          <a:p>
            <a:endParaRPr lang="en-US" sz="1600" dirty="0"/>
          </a:p>
        </p:txBody>
      </p:sp>
      <p:sp>
        <p:nvSpPr>
          <p:cNvPr id="5" name="TextBox 4"/>
          <p:cNvSpPr txBox="1"/>
          <p:nvPr/>
        </p:nvSpPr>
        <p:spPr>
          <a:xfrm>
            <a:off x="2895600" y="2587358"/>
            <a:ext cx="304800" cy="307777"/>
          </a:xfrm>
          <a:prstGeom prst="rect">
            <a:avLst/>
          </a:prstGeom>
          <a:solidFill>
            <a:schemeClr val="bg1"/>
          </a:solidFill>
        </p:spPr>
        <p:txBody>
          <a:bodyPr wrap="square" rtlCol="0">
            <a:spAutoFit/>
          </a:bodyPr>
          <a:lstStyle/>
          <a:p>
            <a:endParaRPr lang="en-US" sz="1400" dirty="0"/>
          </a:p>
        </p:txBody>
      </p:sp>
      <p:sp>
        <p:nvSpPr>
          <p:cNvPr id="10" name="TextBox 9"/>
          <p:cNvSpPr txBox="1"/>
          <p:nvPr/>
        </p:nvSpPr>
        <p:spPr>
          <a:xfrm>
            <a:off x="6781800" y="2514600"/>
            <a:ext cx="304800" cy="307777"/>
          </a:xfrm>
          <a:prstGeom prst="rect">
            <a:avLst/>
          </a:prstGeom>
          <a:solidFill>
            <a:schemeClr val="bg1"/>
          </a:solidFill>
        </p:spPr>
        <p:txBody>
          <a:bodyPr wrap="square" rtlCol="0">
            <a:spAutoFit/>
          </a:bodyPr>
          <a:lstStyle/>
          <a:p>
            <a:endParaRPr lang="en-US" sz="1400" dirty="0"/>
          </a:p>
        </p:txBody>
      </p:sp>
      <p:sp>
        <p:nvSpPr>
          <p:cNvPr id="11" name="TextBox 10"/>
          <p:cNvSpPr txBox="1"/>
          <p:nvPr/>
        </p:nvSpPr>
        <p:spPr>
          <a:xfrm>
            <a:off x="5867400" y="1912441"/>
            <a:ext cx="304800" cy="307777"/>
          </a:xfrm>
          <a:prstGeom prst="rect">
            <a:avLst/>
          </a:prstGeom>
          <a:solidFill>
            <a:schemeClr val="bg1"/>
          </a:solidFill>
        </p:spPr>
        <p:txBody>
          <a:bodyPr wrap="square" rtlCol="0">
            <a:spAutoFit/>
          </a:bodyPr>
          <a:lstStyle/>
          <a:p>
            <a:endParaRPr lang="en-US" sz="1400" dirty="0"/>
          </a:p>
        </p:txBody>
      </p:sp>
      <p:sp>
        <p:nvSpPr>
          <p:cNvPr id="12" name="TextBox 11"/>
          <p:cNvSpPr txBox="1"/>
          <p:nvPr/>
        </p:nvSpPr>
        <p:spPr>
          <a:xfrm>
            <a:off x="8167093" y="2514600"/>
            <a:ext cx="304800" cy="307777"/>
          </a:xfrm>
          <a:prstGeom prst="rect">
            <a:avLst/>
          </a:prstGeom>
          <a:solidFill>
            <a:schemeClr val="bg1"/>
          </a:solidFill>
        </p:spPr>
        <p:txBody>
          <a:bodyPr wrap="square" rtlCol="0">
            <a:spAutoFit/>
          </a:bodyPr>
          <a:lstStyle/>
          <a:p>
            <a:endParaRPr lang="en-US" sz="1400" dirty="0"/>
          </a:p>
        </p:txBody>
      </p:sp>
      <p:sp>
        <p:nvSpPr>
          <p:cNvPr id="13" name="TextBox 12"/>
          <p:cNvSpPr txBox="1"/>
          <p:nvPr/>
        </p:nvSpPr>
        <p:spPr>
          <a:xfrm>
            <a:off x="6585578" y="2587358"/>
            <a:ext cx="304800" cy="307777"/>
          </a:xfrm>
          <a:prstGeom prst="rect">
            <a:avLst/>
          </a:prstGeom>
          <a:solidFill>
            <a:schemeClr val="bg1"/>
          </a:solidFill>
        </p:spPr>
        <p:txBody>
          <a:bodyPr wrap="square" rtlCol="0">
            <a:spAutoFit/>
          </a:bodyPr>
          <a:lstStyle/>
          <a:p>
            <a:endParaRPr lang="en-US" sz="1400" dirty="0"/>
          </a:p>
        </p:txBody>
      </p:sp>
      <p:sp>
        <p:nvSpPr>
          <p:cNvPr id="14" name="TextBox 13"/>
          <p:cNvSpPr txBox="1"/>
          <p:nvPr/>
        </p:nvSpPr>
        <p:spPr>
          <a:xfrm>
            <a:off x="7239000" y="1758553"/>
            <a:ext cx="304800" cy="307777"/>
          </a:xfrm>
          <a:prstGeom prst="rect">
            <a:avLst/>
          </a:prstGeom>
          <a:solidFill>
            <a:schemeClr val="bg1"/>
          </a:solidFill>
        </p:spPr>
        <p:txBody>
          <a:bodyPr wrap="square" rtlCol="0">
            <a:spAutoFit/>
          </a:bodyPr>
          <a:lstStyle/>
          <a:p>
            <a:endParaRPr lang="en-US" sz="1400" dirty="0"/>
          </a:p>
        </p:txBody>
      </p:sp>
      <p:sp>
        <p:nvSpPr>
          <p:cNvPr id="6" name="TextBox 5"/>
          <p:cNvSpPr txBox="1"/>
          <p:nvPr/>
        </p:nvSpPr>
        <p:spPr>
          <a:xfrm>
            <a:off x="716629" y="3685273"/>
            <a:ext cx="8301183" cy="923330"/>
          </a:xfrm>
          <a:prstGeom prst="rect">
            <a:avLst/>
          </a:prstGeom>
          <a:noFill/>
        </p:spPr>
        <p:txBody>
          <a:bodyPr wrap="none" rtlCol="0">
            <a:spAutoFit/>
          </a:bodyPr>
          <a:lstStyle/>
          <a:p>
            <a:r>
              <a:rPr lang="en-US" dirty="0" smtClean="0"/>
              <a:t>If you form </a:t>
            </a:r>
            <a:r>
              <a:rPr lang="en-US" dirty="0" err="1" smtClean="0"/>
              <a:t>sp</a:t>
            </a:r>
            <a:r>
              <a:rPr lang="en-US" dirty="0" smtClean="0"/>
              <a:t>-hybrids on both atoms, you get 4 orbitals that can be combined to form </a:t>
            </a:r>
          </a:p>
          <a:p>
            <a:r>
              <a:rPr lang="en-US" dirty="0" smtClean="0"/>
              <a:t>a really good bonding orbital and a really bad bonding orbital, </a:t>
            </a:r>
          </a:p>
          <a:p>
            <a:r>
              <a:rPr lang="en-US" dirty="0" smtClean="0"/>
              <a:t>along with two antibonding orbitals:</a:t>
            </a:r>
            <a:endParaRPr lang="en-US" dirty="0"/>
          </a:p>
        </p:txBody>
      </p:sp>
      <p:sp>
        <p:nvSpPr>
          <p:cNvPr id="19" name="TextBox 18"/>
          <p:cNvSpPr txBox="1"/>
          <p:nvPr/>
        </p:nvSpPr>
        <p:spPr>
          <a:xfrm>
            <a:off x="3022154" y="4800477"/>
            <a:ext cx="4064446" cy="646331"/>
          </a:xfrm>
          <a:prstGeom prst="rect">
            <a:avLst/>
          </a:prstGeom>
          <a:noFill/>
        </p:spPr>
        <p:txBody>
          <a:bodyPr wrap="none" rtlCol="0">
            <a:spAutoFit/>
          </a:bodyPr>
          <a:lstStyle/>
          <a:p>
            <a:r>
              <a:rPr lang="en-US" dirty="0" smtClean="0"/>
              <a:t>   </a:t>
            </a:r>
            <a:r>
              <a:rPr lang="en-US" dirty="0" smtClean="0">
                <a:solidFill>
                  <a:srgbClr val="C00000"/>
                </a:solidFill>
              </a:rPr>
              <a:t>great overlap </a:t>
            </a:r>
            <a:r>
              <a:rPr lang="en-US" dirty="0" smtClean="0">
                <a:latin typeface="Times New Roman"/>
                <a:cs typeface="Times New Roman"/>
              </a:rPr>
              <a:t>→</a:t>
            </a:r>
            <a:r>
              <a:rPr lang="en-US" dirty="0" smtClean="0"/>
              <a:t> good bonding orbital</a:t>
            </a:r>
          </a:p>
          <a:p>
            <a:r>
              <a:rPr lang="en-US" dirty="0"/>
              <a:t> </a:t>
            </a:r>
            <a:r>
              <a:rPr lang="en-US" dirty="0" smtClean="0"/>
              <a:t>  hybridization lowers the energy of 2</a:t>
            </a:r>
            <a:r>
              <a:rPr lang="en-US" dirty="0" smtClean="0">
                <a:latin typeface="Symbol" panose="05050102010706020507" pitchFamily="18" charset="2"/>
              </a:rPr>
              <a:t>s</a:t>
            </a:r>
            <a:r>
              <a:rPr lang="en-US" baseline="-25000" dirty="0" smtClean="0"/>
              <a:t>g</a:t>
            </a:r>
            <a:endParaRPr lang="en-US" dirty="0"/>
          </a:p>
        </p:txBody>
      </p:sp>
      <p:sp>
        <p:nvSpPr>
          <p:cNvPr id="23" name="TextBox 22"/>
          <p:cNvSpPr txBox="1"/>
          <p:nvPr/>
        </p:nvSpPr>
        <p:spPr>
          <a:xfrm>
            <a:off x="1813406" y="5791200"/>
            <a:ext cx="184731" cy="369332"/>
          </a:xfrm>
          <a:prstGeom prst="rect">
            <a:avLst/>
          </a:prstGeom>
          <a:solidFill>
            <a:schemeClr val="bg1"/>
          </a:solidFill>
        </p:spPr>
        <p:txBody>
          <a:bodyPr wrap="none" rtlCol="0">
            <a:spAutoFit/>
          </a:bodyPr>
          <a:lstStyle/>
          <a:p>
            <a:endParaRPr lang="en-US" dirty="0"/>
          </a:p>
        </p:txBody>
      </p:sp>
      <p:sp>
        <p:nvSpPr>
          <p:cNvPr id="24" name="TextBox 23"/>
          <p:cNvSpPr txBox="1"/>
          <p:nvPr/>
        </p:nvSpPr>
        <p:spPr>
          <a:xfrm>
            <a:off x="1948219" y="5854787"/>
            <a:ext cx="184731" cy="369332"/>
          </a:xfrm>
          <a:prstGeom prst="rect">
            <a:avLst/>
          </a:prstGeom>
          <a:solidFill>
            <a:schemeClr val="bg1"/>
          </a:solidFill>
        </p:spPr>
        <p:txBody>
          <a:bodyPr wrap="none" rtlCol="0">
            <a:spAutoFit/>
          </a:bodyPr>
          <a:lstStyle/>
          <a:p>
            <a:endParaRPr lang="en-US" dirty="0"/>
          </a:p>
        </p:txBody>
      </p:sp>
      <p:sp>
        <p:nvSpPr>
          <p:cNvPr id="26" name="TextBox 25"/>
          <p:cNvSpPr txBox="1"/>
          <p:nvPr/>
        </p:nvSpPr>
        <p:spPr>
          <a:xfrm>
            <a:off x="3022154" y="5698867"/>
            <a:ext cx="5881290" cy="923330"/>
          </a:xfrm>
          <a:prstGeom prst="rect">
            <a:avLst/>
          </a:prstGeom>
          <a:noFill/>
        </p:spPr>
        <p:txBody>
          <a:bodyPr wrap="none" rtlCol="0">
            <a:spAutoFit/>
          </a:bodyPr>
          <a:lstStyle/>
          <a:p>
            <a:r>
              <a:rPr lang="en-US" dirty="0"/>
              <a:t> </a:t>
            </a:r>
            <a:r>
              <a:rPr lang="en-US" dirty="0" smtClean="0"/>
              <a:t>  </a:t>
            </a:r>
            <a:r>
              <a:rPr lang="en-US" dirty="0" smtClean="0">
                <a:solidFill>
                  <a:srgbClr val="CC0000"/>
                </a:solidFill>
              </a:rPr>
              <a:t>poor overlap</a:t>
            </a:r>
            <a:r>
              <a:rPr lang="en-US" dirty="0">
                <a:solidFill>
                  <a:srgbClr val="C00000"/>
                </a:solidFill>
              </a:rPr>
              <a:t> </a:t>
            </a:r>
            <a:r>
              <a:rPr lang="en-US" dirty="0">
                <a:latin typeface="Times New Roman"/>
                <a:cs typeface="Times New Roman"/>
              </a:rPr>
              <a:t>→</a:t>
            </a:r>
            <a:r>
              <a:rPr lang="en-US" dirty="0" smtClean="0"/>
              <a:t> poor bonding orbital</a:t>
            </a:r>
          </a:p>
          <a:p>
            <a:r>
              <a:rPr lang="en-US" dirty="0" smtClean="0"/>
              <a:t>   hybridization increases </a:t>
            </a:r>
            <a:r>
              <a:rPr lang="en-US" dirty="0"/>
              <a:t>the energy of </a:t>
            </a:r>
            <a:r>
              <a:rPr lang="en-US" dirty="0" smtClean="0"/>
              <a:t>3</a:t>
            </a:r>
            <a:r>
              <a:rPr lang="en-US" dirty="0" smtClean="0">
                <a:latin typeface="Symbol" panose="05050102010706020507" pitchFamily="18" charset="2"/>
              </a:rPr>
              <a:t>s</a:t>
            </a:r>
            <a:r>
              <a:rPr lang="en-US" baseline="-25000" dirty="0" smtClean="0"/>
              <a:t>g</a:t>
            </a:r>
            <a:r>
              <a:rPr lang="en-US" dirty="0" smtClean="0"/>
              <a:t>, so it lies above </a:t>
            </a:r>
          </a:p>
          <a:p>
            <a:r>
              <a:rPr lang="en-US" dirty="0"/>
              <a:t> </a:t>
            </a:r>
            <a:r>
              <a:rPr lang="en-US" dirty="0" smtClean="0"/>
              <a:t>  the 1</a:t>
            </a:r>
            <a:r>
              <a:rPr lang="en-US" dirty="0" smtClean="0">
                <a:latin typeface="Symbol" panose="05050102010706020507" pitchFamily="18" charset="2"/>
              </a:rPr>
              <a:t>p</a:t>
            </a:r>
            <a:r>
              <a:rPr lang="en-US" baseline="-25000" dirty="0" smtClean="0"/>
              <a:t>u</a:t>
            </a:r>
            <a:r>
              <a:rPr lang="en-US" dirty="0" smtClean="0"/>
              <a:t> orbital in B</a:t>
            </a:r>
            <a:r>
              <a:rPr lang="en-US" baseline="-25000" dirty="0" smtClean="0"/>
              <a:t>2</a:t>
            </a:r>
            <a:r>
              <a:rPr lang="en-US" dirty="0" smtClean="0"/>
              <a:t>, C</a:t>
            </a:r>
            <a:r>
              <a:rPr lang="en-US" baseline="-25000" dirty="0" smtClean="0"/>
              <a:t>2</a:t>
            </a:r>
            <a:r>
              <a:rPr lang="en-US" dirty="0" smtClean="0"/>
              <a:t>, and N</a:t>
            </a:r>
            <a:r>
              <a:rPr lang="en-US" baseline="-25000" dirty="0" smtClean="0"/>
              <a:t>2</a:t>
            </a:r>
            <a:endParaRPr lang="en-US" baseline="-250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 r="34166" b="55908"/>
          <a:stretch/>
        </p:blipFill>
        <p:spPr>
          <a:xfrm>
            <a:off x="5550959" y="2773839"/>
            <a:ext cx="2644709" cy="765774"/>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53132" r="33333" b="-1518"/>
          <a:stretch/>
        </p:blipFill>
        <p:spPr>
          <a:xfrm>
            <a:off x="890003" y="2741246"/>
            <a:ext cx="3008637" cy="944027"/>
          </a:xfrm>
          <a:prstGeom prst="rect">
            <a:avLst/>
          </a:prstGeom>
        </p:spPr>
      </p:pic>
      <p:sp>
        <p:nvSpPr>
          <p:cNvPr id="3" name="TextBox 2"/>
          <p:cNvSpPr txBox="1"/>
          <p:nvPr/>
        </p:nvSpPr>
        <p:spPr>
          <a:xfrm>
            <a:off x="854818" y="990600"/>
            <a:ext cx="7772400" cy="1754326"/>
          </a:xfrm>
          <a:prstGeom prst="rect">
            <a:avLst/>
          </a:prstGeom>
          <a:noFill/>
        </p:spPr>
        <p:txBody>
          <a:bodyPr wrap="square" rtlCol="0">
            <a:spAutoFit/>
          </a:bodyPr>
          <a:lstStyle/>
          <a:p>
            <a:r>
              <a:rPr lang="en-US" dirty="0" err="1"/>
              <a:t>s</a:t>
            </a:r>
            <a:r>
              <a:rPr lang="en-US" dirty="0" err="1" smtClean="0"/>
              <a:t>p</a:t>
            </a:r>
            <a:r>
              <a:rPr lang="en-US" dirty="0" smtClean="0"/>
              <a:t>-hybrids are formed by first adding (or subtracting) the 2p orbital to the 2s orbital.  Since two atomic orbitals are combined in this way, two hybrid orbitals are obtained.</a:t>
            </a:r>
          </a:p>
          <a:p>
            <a:endParaRPr lang="en-US" dirty="0" smtClean="0"/>
          </a:p>
          <a:p>
            <a:r>
              <a:rPr lang="en-US" dirty="0" smtClean="0"/>
              <a:t>Adding the 2s + 2p</a:t>
            </a:r>
            <a:r>
              <a:rPr lang="en-US" baseline="-25000" dirty="0" smtClean="0"/>
              <a:t>z</a:t>
            </a:r>
            <a:r>
              <a:rPr lang="en-US" dirty="0" smtClean="0"/>
              <a:t> gives			Subtracting 2s – 2p</a:t>
            </a:r>
            <a:r>
              <a:rPr lang="en-US" baseline="-25000" dirty="0" smtClean="0"/>
              <a:t>z</a:t>
            </a:r>
            <a:r>
              <a:rPr lang="en-US" dirty="0" smtClean="0"/>
              <a:t> gives</a:t>
            </a:r>
          </a:p>
          <a:p>
            <a:r>
              <a:rPr lang="en-US" dirty="0" smtClean="0"/>
              <a:t>an orbital pointed toward +z:			an orbital pointed toward –z:</a:t>
            </a:r>
            <a:endParaRPr lang="en-US" dirty="0"/>
          </a:p>
        </p:txBody>
      </p:sp>
      <p:grpSp>
        <p:nvGrpSpPr>
          <p:cNvPr id="30" name="Group 29"/>
          <p:cNvGrpSpPr/>
          <p:nvPr/>
        </p:nvGrpSpPr>
        <p:grpSpPr>
          <a:xfrm>
            <a:off x="609600" y="4548913"/>
            <a:ext cx="2055851" cy="914400"/>
            <a:chOff x="609600" y="4548913"/>
            <a:chExt cx="2055851" cy="914400"/>
          </a:xfrm>
        </p:grpSpPr>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l="45202" t="53132" r="34189"/>
            <a:stretch/>
          </p:blipFill>
          <p:spPr>
            <a:xfrm>
              <a:off x="609600" y="4548913"/>
              <a:ext cx="930035" cy="914400"/>
            </a:xfrm>
            <a:prstGeom prst="rect">
              <a:avLst/>
            </a:prstGeom>
          </p:spPr>
        </p:pic>
        <p:pic>
          <p:nvPicPr>
            <p:cNvPr id="28" name="Picture 27"/>
            <p:cNvPicPr>
              <a:picLocks noChangeAspect="1"/>
            </p:cNvPicPr>
            <p:nvPr/>
          </p:nvPicPr>
          <p:blipFill rotWithShape="1">
            <a:blip r:embed="rId4" cstate="print">
              <a:extLst>
                <a:ext uri="{28A0092B-C50C-407E-A947-70E740481C1C}">
                  <a14:useLocalDpi xmlns:a14="http://schemas.microsoft.com/office/drawing/2010/main" val="0"/>
                </a:ext>
              </a:extLst>
            </a:blip>
            <a:srcRect l="45319" r="34166" b="54533"/>
            <a:stretch/>
          </p:blipFill>
          <p:spPr>
            <a:xfrm>
              <a:off x="1841349" y="4568944"/>
              <a:ext cx="824102" cy="789637"/>
            </a:xfrm>
            <a:prstGeom prst="rect">
              <a:avLst/>
            </a:prstGeom>
          </p:spPr>
        </p:pic>
        <p:sp>
          <p:nvSpPr>
            <p:cNvPr id="29" name="TextBox 28"/>
            <p:cNvSpPr txBox="1"/>
            <p:nvPr/>
          </p:nvSpPr>
          <p:spPr>
            <a:xfrm>
              <a:off x="1513324" y="4821447"/>
              <a:ext cx="300082" cy="369332"/>
            </a:xfrm>
            <a:prstGeom prst="rect">
              <a:avLst/>
            </a:prstGeom>
            <a:noFill/>
          </p:spPr>
          <p:txBody>
            <a:bodyPr wrap="none" rtlCol="0">
              <a:spAutoFit/>
            </a:bodyPr>
            <a:lstStyle/>
            <a:p>
              <a:r>
                <a:rPr lang="en-US" dirty="0" smtClean="0"/>
                <a:t>+</a:t>
              </a:r>
              <a:endParaRPr lang="en-US" dirty="0"/>
            </a:p>
          </p:txBody>
        </p:sp>
      </p:grpSp>
      <p:grpSp>
        <p:nvGrpSpPr>
          <p:cNvPr id="31" name="Group 30"/>
          <p:cNvGrpSpPr/>
          <p:nvPr/>
        </p:nvGrpSpPr>
        <p:grpSpPr>
          <a:xfrm>
            <a:off x="723957" y="5582253"/>
            <a:ext cx="1904178" cy="914400"/>
            <a:chOff x="671690" y="4495422"/>
            <a:chExt cx="1904178" cy="914400"/>
          </a:xfrm>
        </p:grpSpPr>
        <p:pic>
          <p:nvPicPr>
            <p:cNvPr id="32" name="Picture 31"/>
            <p:cNvPicPr>
              <a:picLocks noChangeAspect="1"/>
            </p:cNvPicPr>
            <p:nvPr/>
          </p:nvPicPr>
          <p:blipFill rotWithShape="1">
            <a:blip r:embed="rId5" cstate="print">
              <a:extLst>
                <a:ext uri="{28A0092B-C50C-407E-A947-70E740481C1C}">
                  <a14:useLocalDpi xmlns:a14="http://schemas.microsoft.com/office/drawing/2010/main" val="0"/>
                </a:ext>
              </a:extLst>
            </a:blip>
            <a:srcRect l="47757" t="53132" r="34189"/>
            <a:stretch/>
          </p:blipFill>
          <p:spPr>
            <a:xfrm>
              <a:off x="1761139" y="4495422"/>
              <a:ext cx="814729" cy="914400"/>
            </a:xfrm>
            <a:prstGeom prst="rect">
              <a:avLst/>
            </a:prstGeom>
          </p:spPr>
        </p:pic>
        <p:pic>
          <p:nvPicPr>
            <p:cNvPr id="33" name="Picture 32"/>
            <p:cNvPicPr>
              <a:picLocks noChangeAspect="1"/>
            </p:cNvPicPr>
            <p:nvPr/>
          </p:nvPicPr>
          <p:blipFill rotWithShape="1">
            <a:blip r:embed="rId4" cstate="print">
              <a:extLst>
                <a:ext uri="{28A0092B-C50C-407E-A947-70E740481C1C}">
                  <a14:useLocalDpi xmlns:a14="http://schemas.microsoft.com/office/drawing/2010/main" val="0"/>
                </a:ext>
              </a:extLst>
            </a:blip>
            <a:srcRect l="45319" r="34166" b="56516"/>
            <a:stretch/>
          </p:blipFill>
          <p:spPr>
            <a:xfrm>
              <a:off x="671690" y="4548913"/>
              <a:ext cx="824102" cy="755224"/>
            </a:xfrm>
            <a:prstGeom prst="rect">
              <a:avLst/>
            </a:prstGeom>
          </p:spPr>
        </p:pic>
        <p:sp>
          <p:nvSpPr>
            <p:cNvPr id="34" name="TextBox 33"/>
            <p:cNvSpPr txBox="1"/>
            <p:nvPr/>
          </p:nvSpPr>
          <p:spPr>
            <a:xfrm>
              <a:off x="1461057" y="4767956"/>
              <a:ext cx="300082" cy="369332"/>
            </a:xfrm>
            <a:prstGeom prst="rect">
              <a:avLst/>
            </a:prstGeom>
            <a:noFill/>
          </p:spPr>
          <p:txBody>
            <a:bodyPr wrap="none" rtlCol="0">
              <a:spAutoFit/>
            </a:bodyPr>
            <a:lstStyle/>
            <a:p>
              <a:r>
                <a:rPr lang="en-US" dirty="0" smtClean="0"/>
                <a:t>+</a:t>
              </a:r>
              <a:endParaRPr lang="en-US" dirty="0"/>
            </a:p>
          </p:txBody>
        </p:sp>
      </p:grpSp>
    </p:spTree>
    <p:extLst>
      <p:ext uri="{BB962C8B-B14F-4D97-AF65-F5344CB8AC3E}">
        <p14:creationId xmlns:p14="http://schemas.microsoft.com/office/powerpoint/2010/main" val="213219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867400" y="1912441"/>
            <a:ext cx="304800" cy="307777"/>
          </a:xfrm>
          <a:prstGeom prst="rect">
            <a:avLst/>
          </a:prstGeom>
          <a:solidFill>
            <a:schemeClr val="bg1"/>
          </a:solidFill>
        </p:spPr>
        <p:txBody>
          <a:bodyPr wrap="square" rtlCol="0">
            <a:spAutoFit/>
          </a:bodyPr>
          <a:lstStyle/>
          <a:p>
            <a:endParaRPr lang="en-US" sz="1400" dirty="0"/>
          </a:p>
        </p:txBody>
      </p:sp>
      <p:sp>
        <p:nvSpPr>
          <p:cNvPr id="14" name="TextBox 13"/>
          <p:cNvSpPr txBox="1"/>
          <p:nvPr/>
        </p:nvSpPr>
        <p:spPr>
          <a:xfrm>
            <a:off x="7239000" y="1758553"/>
            <a:ext cx="304800" cy="307777"/>
          </a:xfrm>
          <a:prstGeom prst="rect">
            <a:avLst/>
          </a:prstGeom>
          <a:solidFill>
            <a:schemeClr val="bg1"/>
          </a:solidFill>
        </p:spPr>
        <p:txBody>
          <a:bodyPr wrap="square" rtlCol="0">
            <a:spAutoFit/>
          </a:bodyPr>
          <a:lstStyle/>
          <a:p>
            <a:endParaRPr lang="en-US" sz="14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55614"/>
          <a:stretch/>
        </p:blipFill>
        <p:spPr>
          <a:xfrm>
            <a:off x="-28074" y="762000"/>
            <a:ext cx="7952874" cy="6077163"/>
          </a:xfrm>
          <a:prstGeom prst="rect">
            <a:avLst/>
          </a:prstGeom>
        </p:spPr>
      </p:pic>
      <p:sp>
        <p:nvSpPr>
          <p:cNvPr id="9" name="TextBox 8"/>
          <p:cNvSpPr txBox="1"/>
          <p:nvPr/>
        </p:nvSpPr>
        <p:spPr>
          <a:xfrm>
            <a:off x="1676400" y="1496942"/>
            <a:ext cx="1828800" cy="830997"/>
          </a:xfrm>
          <a:prstGeom prst="rect">
            <a:avLst/>
          </a:prstGeom>
          <a:noFill/>
        </p:spPr>
        <p:txBody>
          <a:bodyPr wrap="square" rtlCol="0">
            <a:spAutoFit/>
          </a:bodyPr>
          <a:lstStyle/>
          <a:p>
            <a:r>
              <a:rPr lang="en-US" sz="2400" dirty="0" smtClean="0">
                <a:solidFill>
                  <a:srgbClr val="CC0000"/>
                </a:solidFill>
              </a:rPr>
              <a:t>Energy of a free electron</a:t>
            </a:r>
            <a:endParaRPr lang="en-US" sz="2400" dirty="0">
              <a:solidFill>
                <a:srgbClr val="CC0000"/>
              </a:solidFill>
            </a:endParaRPr>
          </a:p>
        </p:txBody>
      </p:sp>
      <p:sp>
        <p:nvSpPr>
          <p:cNvPr id="2" name="Title 1"/>
          <p:cNvSpPr>
            <a:spLocks noGrp="1"/>
          </p:cNvSpPr>
          <p:nvPr>
            <p:ph type="title"/>
          </p:nvPr>
        </p:nvSpPr>
        <p:spPr>
          <a:xfrm>
            <a:off x="364293" y="37707"/>
            <a:ext cx="8229600" cy="1143000"/>
          </a:xfrm>
        </p:spPr>
        <p:txBody>
          <a:bodyPr>
            <a:normAutofit/>
          </a:bodyPr>
          <a:lstStyle/>
          <a:p>
            <a:r>
              <a:rPr lang="en-US" dirty="0">
                <a:solidFill>
                  <a:srgbClr val="C00000"/>
                </a:solidFill>
                <a:latin typeface="Times New Roman" panose="02020603050405020304" pitchFamily="18" charset="0"/>
                <a:cs typeface="Times New Roman" panose="02020603050405020304" pitchFamily="18" charset="0"/>
              </a:rPr>
              <a:t>C</a:t>
            </a:r>
            <a:r>
              <a:rPr lang="en-US" dirty="0" smtClean="0">
                <a:solidFill>
                  <a:srgbClr val="C00000"/>
                </a:solidFill>
                <a:latin typeface="Times New Roman" panose="02020603050405020304" pitchFamily="18" charset="0"/>
                <a:cs typeface="Times New Roman" panose="02020603050405020304" pitchFamily="18" charset="0"/>
              </a:rPr>
              <a:t>alculated MO diagram for C</a:t>
            </a:r>
            <a:r>
              <a:rPr lang="en-US" baseline="-25000" dirty="0" smtClean="0">
                <a:solidFill>
                  <a:srgbClr val="C00000"/>
                </a:solidFill>
                <a:latin typeface="Times New Roman" panose="02020603050405020304" pitchFamily="18" charset="0"/>
                <a:cs typeface="Times New Roman" panose="02020603050405020304" pitchFamily="18" charset="0"/>
              </a:rPr>
              <a:t>2</a:t>
            </a:r>
            <a:endParaRPr lang="en-US" baseline="-25000" dirty="0">
              <a:solidFill>
                <a:srgbClr val="C00000"/>
              </a:solidFill>
              <a:latin typeface="Times New Roman" panose="02020603050405020304" pitchFamily="18" charset="0"/>
              <a:cs typeface="Times New Roman" panose="02020603050405020304" pitchFamily="18" charset="0"/>
            </a:endParaRPr>
          </a:p>
        </p:txBody>
      </p:sp>
      <p:sp>
        <p:nvSpPr>
          <p:cNvPr id="27" name="Freeform 26"/>
          <p:cNvSpPr/>
          <p:nvPr/>
        </p:nvSpPr>
        <p:spPr>
          <a:xfrm>
            <a:off x="1684421" y="2261937"/>
            <a:ext cx="1052265" cy="625642"/>
          </a:xfrm>
          <a:custGeom>
            <a:avLst/>
            <a:gdLst>
              <a:gd name="connsiteX0" fmla="*/ 1026695 w 1052265"/>
              <a:gd name="connsiteY0" fmla="*/ 0 h 625642"/>
              <a:gd name="connsiteX1" fmla="*/ 1042737 w 1052265"/>
              <a:gd name="connsiteY1" fmla="*/ 128337 h 625642"/>
              <a:gd name="connsiteX2" fmla="*/ 898358 w 1052265"/>
              <a:gd name="connsiteY2" fmla="*/ 304800 h 625642"/>
              <a:gd name="connsiteX3" fmla="*/ 385011 w 1052265"/>
              <a:gd name="connsiteY3" fmla="*/ 336884 h 625642"/>
              <a:gd name="connsiteX4" fmla="*/ 0 w 1052265"/>
              <a:gd name="connsiteY4" fmla="*/ 625642 h 625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265" h="625642">
                <a:moveTo>
                  <a:pt x="1026695" y="0"/>
                </a:moveTo>
                <a:cubicBezTo>
                  <a:pt x="1045410" y="38768"/>
                  <a:pt x="1064126" y="77537"/>
                  <a:pt x="1042737" y="128337"/>
                </a:cubicBezTo>
                <a:cubicBezTo>
                  <a:pt x="1021348" y="179137"/>
                  <a:pt x="1007979" y="270042"/>
                  <a:pt x="898358" y="304800"/>
                </a:cubicBezTo>
                <a:cubicBezTo>
                  <a:pt x="788737" y="339558"/>
                  <a:pt x="534737" y="283410"/>
                  <a:pt x="385011" y="336884"/>
                </a:cubicBezTo>
                <a:cubicBezTo>
                  <a:pt x="235285" y="390358"/>
                  <a:pt x="117642" y="508000"/>
                  <a:pt x="0" y="625642"/>
                </a:cubicBezTo>
              </a:path>
            </a:pathLst>
          </a:custGeom>
          <a:noFill/>
          <a:ln w="31750">
            <a:solidFill>
              <a:srgbClr val="CC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a:off x="6324600" y="4495800"/>
            <a:ext cx="0" cy="1447800"/>
          </a:xfrm>
          <a:prstGeom prst="straightConnector1">
            <a:avLst/>
          </a:prstGeom>
          <a:ln w="254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477000" y="4804201"/>
            <a:ext cx="2514600" cy="830997"/>
          </a:xfrm>
          <a:prstGeom prst="rect">
            <a:avLst/>
          </a:prstGeom>
          <a:noFill/>
        </p:spPr>
        <p:txBody>
          <a:bodyPr wrap="square" rtlCol="0">
            <a:spAutoFit/>
          </a:bodyPr>
          <a:lstStyle/>
          <a:p>
            <a:r>
              <a:rPr lang="en-US" sz="2400" dirty="0" smtClean="0">
                <a:solidFill>
                  <a:srgbClr val="CC0000"/>
                </a:solidFill>
              </a:rPr>
              <a:t>2</a:t>
            </a:r>
            <a:r>
              <a:rPr lang="el-GR" sz="2400" dirty="0" smtClean="0">
                <a:solidFill>
                  <a:srgbClr val="CC0000"/>
                </a:solidFill>
                <a:latin typeface="Times New Roman"/>
                <a:cs typeface="Times New Roman"/>
              </a:rPr>
              <a:t>σ</a:t>
            </a:r>
            <a:r>
              <a:rPr lang="en-US" sz="2400" baseline="-25000" dirty="0" smtClean="0">
                <a:solidFill>
                  <a:srgbClr val="CC0000"/>
                </a:solidFill>
                <a:cs typeface="Times New Roman"/>
              </a:rPr>
              <a:t>g</a:t>
            </a:r>
            <a:r>
              <a:rPr lang="en-US" sz="2400" dirty="0" smtClean="0">
                <a:solidFill>
                  <a:srgbClr val="CC0000"/>
                </a:solidFill>
                <a:cs typeface="Times New Roman"/>
              </a:rPr>
              <a:t> electrons are strongly bonding</a:t>
            </a:r>
            <a:endParaRPr lang="en-US" sz="2400" dirty="0">
              <a:solidFill>
                <a:srgbClr val="CC0000"/>
              </a:solidFill>
            </a:endParaRPr>
          </a:p>
        </p:txBody>
      </p:sp>
      <p:sp>
        <p:nvSpPr>
          <p:cNvPr id="33" name="Freeform 32"/>
          <p:cNvSpPr/>
          <p:nvPr/>
        </p:nvSpPr>
        <p:spPr>
          <a:xfrm>
            <a:off x="5630779" y="1989221"/>
            <a:ext cx="846221" cy="1205995"/>
          </a:xfrm>
          <a:custGeom>
            <a:avLst/>
            <a:gdLst>
              <a:gd name="connsiteX0" fmla="*/ 0 w 1042737"/>
              <a:gd name="connsiteY0" fmla="*/ 1203158 h 1205995"/>
              <a:gd name="connsiteX1" fmla="*/ 737937 w 1042737"/>
              <a:gd name="connsiteY1" fmla="*/ 1074821 h 1205995"/>
              <a:gd name="connsiteX2" fmla="*/ 914400 w 1042737"/>
              <a:gd name="connsiteY2" fmla="*/ 352926 h 1205995"/>
              <a:gd name="connsiteX3" fmla="*/ 1042737 w 1042737"/>
              <a:gd name="connsiteY3" fmla="*/ 0 h 1205995"/>
            </a:gdLst>
            <a:ahLst/>
            <a:cxnLst>
              <a:cxn ang="0">
                <a:pos x="connsiteX0" y="connsiteY0"/>
              </a:cxn>
              <a:cxn ang="0">
                <a:pos x="connsiteX1" y="connsiteY1"/>
              </a:cxn>
              <a:cxn ang="0">
                <a:pos x="connsiteX2" y="connsiteY2"/>
              </a:cxn>
              <a:cxn ang="0">
                <a:pos x="connsiteX3" y="connsiteY3"/>
              </a:cxn>
            </a:cxnLst>
            <a:rect l="l" t="t" r="r" b="b"/>
            <a:pathLst>
              <a:path w="1042737" h="1205995">
                <a:moveTo>
                  <a:pt x="0" y="1203158"/>
                </a:moveTo>
                <a:cubicBezTo>
                  <a:pt x="292768" y="1209842"/>
                  <a:pt x="585537" y="1216526"/>
                  <a:pt x="737937" y="1074821"/>
                </a:cubicBezTo>
                <a:cubicBezTo>
                  <a:pt x="890337" y="933116"/>
                  <a:pt x="863600" y="532063"/>
                  <a:pt x="914400" y="352926"/>
                </a:cubicBezTo>
                <a:cubicBezTo>
                  <a:pt x="965200" y="173789"/>
                  <a:pt x="1003968" y="86894"/>
                  <a:pt x="1042737" y="0"/>
                </a:cubicBezTo>
              </a:path>
            </a:pathLst>
          </a:custGeom>
          <a:noFill/>
          <a:ln>
            <a:solidFill>
              <a:srgbClr val="CC0000"/>
            </a:solidFill>
            <a:head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6477000" y="1496941"/>
            <a:ext cx="2667000" cy="1200329"/>
          </a:xfrm>
          <a:prstGeom prst="rect">
            <a:avLst/>
          </a:prstGeom>
          <a:noFill/>
        </p:spPr>
        <p:txBody>
          <a:bodyPr wrap="square" rtlCol="0">
            <a:spAutoFit/>
          </a:bodyPr>
          <a:lstStyle/>
          <a:p>
            <a:r>
              <a:rPr lang="en-US" sz="2400" dirty="0">
                <a:solidFill>
                  <a:srgbClr val="CC0000"/>
                </a:solidFill>
              </a:rPr>
              <a:t>3</a:t>
            </a:r>
            <a:r>
              <a:rPr lang="el-GR" sz="2400" dirty="0" smtClean="0">
                <a:solidFill>
                  <a:srgbClr val="CC0000"/>
                </a:solidFill>
                <a:latin typeface="Times New Roman"/>
                <a:cs typeface="Times New Roman"/>
              </a:rPr>
              <a:t>σ</a:t>
            </a:r>
            <a:r>
              <a:rPr lang="en-US" sz="2400" baseline="-25000" dirty="0" smtClean="0">
                <a:solidFill>
                  <a:srgbClr val="CC0000"/>
                </a:solidFill>
                <a:cs typeface="Times New Roman"/>
              </a:rPr>
              <a:t>g</a:t>
            </a:r>
            <a:r>
              <a:rPr lang="en-US" sz="2400" dirty="0" smtClean="0">
                <a:solidFill>
                  <a:srgbClr val="CC0000"/>
                </a:solidFill>
                <a:cs typeface="Times New Roman"/>
              </a:rPr>
              <a:t> and </a:t>
            </a:r>
            <a:r>
              <a:rPr lang="en-US" sz="2400" dirty="0">
                <a:solidFill>
                  <a:srgbClr val="CC0000"/>
                </a:solidFill>
              </a:rPr>
              <a:t>3</a:t>
            </a:r>
            <a:r>
              <a:rPr lang="el-GR" sz="2400" dirty="0" smtClean="0">
                <a:solidFill>
                  <a:srgbClr val="CC0000"/>
                </a:solidFill>
                <a:latin typeface="Times New Roman"/>
                <a:cs typeface="Times New Roman"/>
              </a:rPr>
              <a:t>σ</a:t>
            </a:r>
            <a:r>
              <a:rPr lang="en-US" sz="2400" baseline="-25000" dirty="0" smtClean="0">
                <a:solidFill>
                  <a:srgbClr val="CC0000"/>
                </a:solidFill>
                <a:cs typeface="Times New Roman"/>
              </a:rPr>
              <a:t>u</a:t>
            </a:r>
            <a:r>
              <a:rPr lang="en-US" sz="2400" dirty="0" smtClean="0">
                <a:solidFill>
                  <a:srgbClr val="CC0000"/>
                </a:solidFill>
                <a:cs typeface="Times New Roman"/>
              </a:rPr>
              <a:t> orbitals are pushed way up in energy</a:t>
            </a:r>
            <a:endParaRPr lang="en-US" sz="2400" dirty="0">
              <a:solidFill>
                <a:srgbClr val="CC0000"/>
              </a:solidFill>
            </a:endParaRPr>
          </a:p>
        </p:txBody>
      </p:sp>
      <p:sp>
        <p:nvSpPr>
          <p:cNvPr id="35" name="Freeform 34"/>
          <p:cNvSpPr/>
          <p:nvPr/>
        </p:nvSpPr>
        <p:spPr>
          <a:xfrm flipV="1">
            <a:off x="5783179" y="1496941"/>
            <a:ext cx="693821" cy="492280"/>
          </a:xfrm>
          <a:custGeom>
            <a:avLst/>
            <a:gdLst>
              <a:gd name="connsiteX0" fmla="*/ 0 w 1042737"/>
              <a:gd name="connsiteY0" fmla="*/ 1203158 h 1205995"/>
              <a:gd name="connsiteX1" fmla="*/ 737937 w 1042737"/>
              <a:gd name="connsiteY1" fmla="*/ 1074821 h 1205995"/>
              <a:gd name="connsiteX2" fmla="*/ 914400 w 1042737"/>
              <a:gd name="connsiteY2" fmla="*/ 352926 h 1205995"/>
              <a:gd name="connsiteX3" fmla="*/ 1042737 w 1042737"/>
              <a:gd name="connsiteY3" fmla="*/ 0 h 1205995"/>
            </a:gdLst>
            <a:ahLst/>
            <a:cxnLst>
              <a:cxn ang="0">
                <a:pos x="connsiteX0" y="connsiteY0"/>
              </a:cxn>
              <a:cxn ang="0">
                <a:pos x="connsiteX1" y="connsiteY1"/>
              </a:cxn>
              <a:cxn ang="0">
                <a:pos x="connsiteX2" y="connsiteY2"/>
              </a:cxn>
              <a:cxn ang="0">
                <a:pos x="connsiteX3" y="connsiteY3"/>
              </a:cxn>
            </a:cxnLst>
            <a:rect l="l" t="t" r="r" b="b"/>
            <a:pathLst>
              <a:path w="1042737" h="1205995">
                <a:moveTo>
                  <a:pt x="0" y="1203158"/>
                </a:moveTo>
                <a:cubicBezTo>
                  <a:pt x="292768" y="1209842"/>
                  <a:pt x="585537" y="1216526"/>
                  <a:pt x="737937" y="1074821"/>
                </a:cubicBezTo>
                <a:cubicBezTo>
                  <a:pt x="890337" y="933116"/>
                  <a:pt x="863600" y="532063"/>
                  <a:pt x="914400" y="352926"/>
                </a:cubicBezTo>
                <a:cubicBezTo>
                  <a:pt x="965200" y="173789"/>
                  <a:pt x="1003968" y="86894"/>
                  <a:pt x="1042737" y="0"/>
                </a:cubicBezTo>
              </a:path>
            </a:pathLst>
          </a:custGeom>
          <a:noFill/>
          <a:ln>
            <a:solidFill>
              <a:srgbClr val="CC0000"/>
            </a:solidFill>
            <a:head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flipH="1" flipV="1">
            <a:off x="2590800" y="4595058"/>
            <a:ext cx="1600200" cy="671763"/>
          </a:xfrm>
          <a:custGeom>
            <a:avLst/>
            <a:gdLst>
              <a:gd name="connsiteX0" fmla="*/ 1026695 w 1052265"/>
              <a:gd name="connsiteY0" fmla="*/ 0 h 625642"/>
              <a:gd name="connsiteX1" fmla="*/ 1042737 w 1052265"/>
              <a:gd name="connsiteY1" fmla="*/ 128337 h 625642"/>
              <a:gd name="connsiteX2" fmla="*/ 898358 w 1052265"/>
              <a:gd name="connsiteY2" fmla="*/ 304800 h 625642"/>
              <a:gd name="connsiteX3" fmla="*/ 385011 w 1052265"/>
              <a:gd name="connsiteY3" fmla="*/ 336884 h 625642"/>
              <a:gd name="connsiteX4" fmla="*/ 0 w 1052265"/>
              <a:gd name="connsiteY4" fmla="*/ 625642 h 625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265" h="625642">
                <a:moveTo>
                  <a:pt x="1026695" y="0"/>
                </a:moveTo>
                <a:cubicBezTo>
                  <a:pt x="1045410" y="38768"/>
                  <a:pt x="1064126" y="77537"/>
                  <a:pt x="1042737" y="128337"/>
                </a:cubicBezTo>
                <a:cubicBezTo>
                  <a:pt x="1021348" y="179137"/>
                  <a:pt x="1007979" y="270042"/>
                  <a:pt x="898358" y="304800"/>
                </a:cubicBezTo>
                <a:cubicBezTo>
                  <a:pt x="788737" y="339558"/>
                  <a:pt x="534737" y="283410"/>
                  <a:pt x="385011" y="336884"/>
                </a:cubicBezTo>
                <a:cubicBezTo>
                  <a:pt x="235285" y="390358"/>
                  <a:pt x="117642" y="508000"/>
                  <a:pt x="0" y="625642"/>
                </a:cubicBezTo>
              </a:path>
            </a:pathLst>
          </a:custGeom>
          <a:noFill/>
          <a:ln w="31750">
            <a:solidFill>
              <a:srgbClr val="CC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479386" y="5112603"/>
            <a:ext cx="2711614" cy="1200329"/>
          </a:xfrm>
          <a:prstGeom prst="rect">
            <a:avLst/>
          </a:prstGeom>
          <a:noFill/>
        </p:spPr>
        <p:txBody>
          <a:bodyPr wrap="square" rtlCol="0">
            <a:spAutoFit/>
          </a:bodyPr>
          <a:lstStyle/>
          <a:p>
            <a:r>
              <a:rPr lang="en-US" sz="2400" dirty="0" smtClean="0">
                <a:solidFill>
                  <a:srgbClr val="CC0000"/>
                </a:solidFill>
              </a:rPr>
              <a:t>2</a:t>
            </a:r>
            <a:r>
              <a:rPr lang="el-GR" sz="2400" dirty="0" smtClean="0">
                <a:solidFill>
                  <a:srgbClr val="CC0000"/>
                </a:solidFill>
                <a:latin typeface="Times New Roman"/>
                <a:cs typeface="Times New Roman"/>
              </a:rPr>
              <a:t>σ</a:t>
            </a:r>
            <a:r>
              <a:rPr lang="en-US" sz="2400" baseline="-25000" dirty="0" smtClean="0">
                <a:solidFill>
                  <a:srgbClr val="CC0000"/>
                </a:solidFill>
                <a:cs typeface="Times New Roman"/>
              </a:rPr>
              <a:t>u</a:t>
            </a:r>
            <a:r>
              <a:rPr lang="en-US" sz="2400" dirty="0" smtClean="0">
                <a:solidFill>
                  <a:srgbClr val="CC0000"/>
                </a:solidFill>
                <a:cs typeface="Times New Roman"/>
              </a:rPr>
              <a:t> orbital is not very antibonding at all.</a:t>
            </a:r>
            <a:endParaRPr lang="en-US" sz="2400" dirty="0">
              <a:solidFill>
                <a:srgbClr val="CC0000"/>
              </a:solidFill>
            </a:endParaRPr>
          </a:p>
        </p:txBody>
      </p:sp>
      <p:sp>
        <p:nvSpPr>
          <p:cNvPr id="38" name="TextBox 37"/>
          <p:cNvSpPr txBox="1"/>
          <p:nvPr/>
        </p:nvSpPr>
        <p:spPr>
          <a:xfrm>
            <a:off x="304800" y="6431066"/>
            <a:ext cx="8534400" cy="400110"/>
          </a:xfrm>
          <a:prstGeom prst="rect">
            <a:avLst/>
          </a:prstGeom>
          <a:noFill/>
          <a:ln w="12700">
            <a:solidFill>
              <a:srgbClr val="0000FF"/>
            </a:solidFill>
          </a:ln>
        </p:spPr>
        <p:txBody>
          <a:bodyPr wrap="square" rtlCol="0">
            <a:spAutoFit/>
          </a:bodyPr>
          <a:lstStyle/>
          <a:p>
            <a:r>
              <a:rPr lang="en-US" sz="2000" b="1" dirty="0" smtClean="0">
                <a:solidFill>
                  <a:srgbClr val="0000FF"/>
                </a:solidFill>
              </a:rPr>
              <a:t>2s-2p mixing works well in C because the 2s and 2p orbitals are close in energy.</a:t>
            </a:r>
            <a:endParaRPr lang="en-US" sz="2000" b="1" dirty="0">
              <a:solidFill>
                <a:srgbClr val="0000FF"/>
              </a:solidFill>
            </a:endParaRPr>
          </a:p>
        </p:txBody>
      </p:sp>
    </p:spTree>
    <p:extLst>
      <p:ext uri="{BB962C8B-B14F-4D97-AF65-F5344CB8AC3E}">
        <p14:creationId xmlns:p14="http://schemas.microsoft.com/office/powerpoint/2010/main" val="2410840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7364"/>
            <a:ext cx="8811768" cy="6598920"/>
          </a:xfrm>
          <a:prstGeom prst="rect">
            <a:avLst/>
          </a:prstGeom>
        </p:spPr>
      </p:pic>
      <p:sp>
        <p:nvSpPr>
          <p:cNvPr id="14" name="TextBox 13"/>
          <p:cNvSpPr txBox="1"/>
          <p:nvPr/>
        </p:nvSpPr>
        <p:spPr>
          <a:xfrm>
            <a:off x="7239000" y="1758553"/>
            <a:ext cx="304800" cy="307777"/>
          </a:xfrm>
          <a:prstGeom prst="rect">
            <a:avLst/>
          </a:prstGeom>
          <a:solidFill>
            <a:schemeClr val="bg1"/>
          </a:solidFill>
        </p:spPr>
        <p:txBody>
          <a:bodyPr wrap="square" rtlCol="0">
            <a:spAutoFit/>
          </a:bodyPr>
          <a:lstStyle/>
          <a:p>
            <a:endParaRPr lang="en-US" sz="1400" dirty="0"/>
          </a:p>
        </p:txBody>
      </p:sp>
      <p:sp>
        <p:nvSpPr>
          <p:cNvPr id="2" name="Title 1"/>
          <p:cNvSpPr>
            <a:spLocks noGrp="1"/>
          </p:cNvSpPr>
          <p:nvPr>
            <p:ph type="title"/>
          </p:nvPr>
        </p:nvSpPr>
        <p:spPr>
          <a:xfrm>
            <a:off x="364293" y="37707"/>
            <a:ext cx="8229600" cy="1143000"/>
          </a:xfrm>
        </p:spPr>
        <p:txBody>
          <a:bodyPr>
            <a:normAutofit/>
          </a:bodyPr>
          <a:lstStyle/>
          <a:p>
            <a:r>
              <a:rPr lang="en-US" dirty="0" smtClean="0">
                <a:solidFill>
                  <a:srgbClr val="C00000"/>
                </a:solidFill>
                <a:latin typeface="Times New Roman" panose="02020603050405020304" pitchFamily="18" charset="0"/>
                <a:cs typeface="Times New Roman" panose="02020603050405020304" pitchFamily="18" charset="0"/>
              </a:rPr>
              <a:t>A calculated MO diagram for F</a:t>
            </a:r>
            <a:r>
              <a:rPr lang="en-US" baseline="-25000" dirty="0" smtClean="0">
                <a:solidFill>
                  <a:srgbClr val="C00000"/>
                </a:solidFill>
                <a:latin typeface="Times New Roman" panose="02020603050405020304" pitchFamily="18" charset="0"/>
                <a:cs typeface="Times New Roman" panose="02020603050405020304" pitchFamily="18" charset="0"/>
              </a:rPr>
              <a:t>2</a:t>
            </a:r>
            <a:endParaRPr lang="en-US" baseline="-25000" dirty="0">
              <a:solidFill>
                <a:srgbClr val="C0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34673" y="6445290"/>
            <a:ext cx="9005316" cy="400110"/>
          </a:xfrm>
          <a:prstGeom prst="rect">
            <a:avLst/>
          </a:prstGeom>
          <a:noFill/>
          <a:ln w="12700">
            <a:solidFill>
              <a:srgbClr val="0000FF"/>
            </a:solidFill>
          </a:ln>
        </p:spPr>
        <p:txBody>
          <a:bodyPr wrap="square" rtlCol="0">
            <a:spAutoFit/>
          </a:bodyPr>
          <a:lstStyle/>
          <a:p>
            <a:r>
              <a:rPr lang="en-US" sz="2000" b="1" dirty="0" smtClean="0">
                <a:solidFill>
                  <a:srgbClr val="0000FF"/>
                </a:solidFill>
              </a:rPr>
              <a:t>2s-2p mixing works badly in F because the 2s and 2p orbitals are far apart in energy.</a:t>
            </a:r>
            <a:endParaRPr lang="en-US" sz="2000" b="1" dirty="0">
              <a:solidFill>
                <a:srgbClr val="0000FF"/>
              </a:solidFill>
            </a:endParaRPr>
          </a:p>
        </p:txBody>
      </p:sp>
    </p:spTree>
    <p:extLst>
      <p:ext uri="{BB962C8B-B14F-4D97-AF65-F5344CB8AC3E}">
        <p14:creationId xmlns:p14="http://schemas.microsoft.com/office/powerpoint/2010/main" val="2262199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933"/>
            <a:ext cx="8229600" cy="1143000"/>
          </a:xfrm>
        </p:spPr>
        <p:txBody>
          <a:bodyPr>
            <a:normAutofit fontScale="90000"/>
          </a:bodyPr>
          <a:lstStyle/>
          <a:p>
            <a:r>
              <a:rPr lang="en-US" dirty="0" smtClean="0">
                <a:solidFill>
                  <a:srgbClr val="C00000"/>
                </a:solidFill>
                <a:latin typeface="Times New Roman" panose="02020603050405020304" pitchFamily="18" charset="0"/>
                <a:cs typeface="Times New Roman" panose="02020603050405020304" pitchFamily="18" charset="0"/>
              </a:rPr>
              <a:t>Why does s-p hybridization change as you go across the p block?</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flipH="1">
            <a:off x="4267200" y="4114296"/>
            <a:ext cx="423786" cy="434617"/>
          </a:xfrm>
          <a:prstGeom prst="rect">
            <a:avLst/>
          </a:prstGeom>
          <a:solidFill>
            <a:schemeClr val="bg1"/>
          </a:solidFill>
        </p:spPr>
        <p:txBody>
          <a:bodyPr wrap="square" rtlCol="0">
            <a:spAutoFit/>
          </a:bodyPr>
          <a:lstStyle/>
          <a:p>
            <a:endParaRPr lang="en-US" sz="1600" dirty="0"/>
          </a:p>
        </p:txBody>
      </p:sp>
      <p:sp>
        <p:nvSpPr>
          <p:cNvPr id="3" name="TextBox 2"/>
          <p:cNvSpPr txBox="1"/>
          <p:nvPr/>
        </p:nvSpPr>
        <p:spPr>
          <a:xfrm>
            <a:off x="914400" y="1143000"/>
            <a:ext cx="7772400" cy="1477328"/>
          </a:xfrm>
          <a:prstGeom prst="rect">
            <a:avLst/>
          </a:prstGeom>
          <a:noFill/>
        </p:spPr>
        <p:txBody>
          <a:bodyPr wrap="square" rtlCol="0">
            <a:spAutoFit/>
          </a:bodyPr>
          <a:lstStyle/>
          <a:p>
            <a:endParaRPr lang="en-US" dirty="0" smtClean="0"/>
          </a:p>
          <a:p>
            <a:r>
              <a:rPr lang="en-US" dirty="0" smtClean="0"/>
              <a:t>As you go across the series, you’re adding charge to the nucleus, so the electrons are held more and more tightly, until you have to go to the next subshell.  The orbitals just keep dropping in energy as you go across.  Also, the 2s drops faster than the 2p.</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757" y="2625520"/>
            <a:ext cx="4689843" cy="4087835"/>
          </a:xfrm>
          <a:prstGeom prst="rect">
            <a:avLst/>
          </a:prstGeom>
        </p:spPr>
      </p:pic>
      <p:sp>
        <p:nvSpPr>
          <p:cNvPr id="4" name="TextBox 3"/>
          <p:cNvSpPr txBox="1"/>
          <p:nvPr/>
        </p:nvSpPr>
        <p:spPr>
          <a:xfrm>
            <a:off x="4876801" y="2514600"/>
            <a:ext cx="4038600" cy="3970318"/>
          </a:xfrm>
          <a:prstGeom prst="rect">
            <a:avLst/>
          </a:prstGeom>
          <a:noFill/>
        </p:spPr>
        <p:txBody>
          <a:bodyPr wrap="square" rtlCol="0">
            <a:spAutoFit/>
          </a:bodyPr>
          <a:lstStyle/>
          <a:p>
            <a:r>
              <a:rPr lang="en-US" dirty="0" smtClean="0"/>
              <a:t>In B</a:t>
            </a:r>
            <a:r>
              <a:rPr lang="en-US" baseline="-25000" dirty="0" smtClean="0"/>
              <a:t>2</a:t>
            </a:r>
            <a:r>
              <a:rPr lang="en-US" dirty="0" smtClean="0"/>
              <a:t>, C</a:t>
            </a:r>
            <a:r>
              <a:rPr lang="en-US" baseline="-25000" dirty="0" smtClean="0"/>
              <a:t>2</a:t>
            </a:r>
            <a:r>
              <a:rPr lang="en-US" dirty="0" smtClean="0"/>
              <a:t>, and N</a:t>
            </a:r>
            <a:r>
              <a:rPr lang="en-US" baseline="-25000" dirty="0" smtClean="0"/>
              <a:t>2</a:t>
            </a:r>
            <a:r>
              <a:rPr lang="en-US" dirty="0" smtClean="0"/>
              <a:t>, the 2s and 2p orbitals</a:t>
            </a:r>
          </a:p>
          <a:p>
            <a:r>
              <a:rPr lang="en-US" dirty="0" smtClean="0"/>
              <a:t>are close enough in energy that they can </a:t>
            </a:r>
          </a:p>
          <a:p>
            <a:r>
              <a:rPr lang="en-US" dirty="0" smtClean="0"/>
              <a:t>mix to form 2s-2p hybrids.  In the process the 2</a:t>
            </a:r>
            <a:r>
              <a:rPr lang="en-US" dirty="0" smtClean="0">
                <a:latin typeface="Symbol" panose="05050102010706020507" pitchFamily="18" charset="2"/>
              </a:rPr>
              <a:t>s</a:t>
            </a:r>
            <a:r>
              <a:rPr lang="en-US" baseline="-25000" dirty="0" smtClean="0"/>
              <a:t>g</a:t>
            </a:r>
            <a:r>
              <a:rPr lang="en-US" dirty="0" smtClean="0"/>
              <a:t> (which is no longer purely 2s) becomes a better bonding orbital and the 3</a:t>
            </a:r>
            <a:r>
              <a:rPr lang="en-US" dirty="0" smtClean="0">
                <a:latin typeface="Symbol" panose="05050102010706020507" pitchFamily="18" charset="2"/>
              </a:rPr>
              <a:t>s</a:t>
            </a:r>
            <a:r>
              <a:rPr lang="en-US" baseline="-25000" dirty="0" smtClean="0"/>
              <a:t>g</a:t>
            </a:r>
            <a:r>
              <a:rPr lang="en-US" dirty="0" smtClean="0"/>
              <a:t> (which is also no longer purely 2p) becomes a worse bonding orbital.</a:t>
            </a:r>
          </a:p>
          <a:p>
            <a:endParaRPr lang="en-US" dirty="0"/>
          </a:p>
          <a:p>
            <a:r>
              <a:rPr lang="en-US" dirty="0" smtClean="0"/>
              <a:t>This interaction is strong enough to </a:t>
            </a:r>
          </a:p>
          <a:p>
            <a:r>
              <a:rPr lang="en-US" dirty="0" smtClean="0"/>
              <a:t>reverse the order of the 3</a:t>
            </a:r>
            <a:r>
              <a:rPr lang="en-US" dirty="0" smtClean="0">
                <a:latin typeface="Symbol" panose="05050102010706020507" pitchFamily="18" charset="2"/>
              </a:rPr>
              <a:t>s</a:t>
            </a:r>
            <a:r>
              <a:rPr lang="en-US" baseline="-25000" dirty="0" smtClean="0"/>
              <a:t>g</a:t>
            </a:r>
            <a:r>
              <a:rPr lang="en-US" dirty="0" smtClean="0"/>
              <a:t> and 1</a:t>
            </a:r>
            <a:r>
              <a:rPr lang="en-US" dirty="0" smtClean="0">
                <a:latin typeface="Symbol" panose="05050102010706020507" pitchFamily="18" charset="2"/>
              </a:rPr>
              <a:t>p</a:t>
            </a:r>
            <a:r>
              <a:rPr lang="en-US" baseline="-25000" dirty="0" smtClean="0"/>
              <a:t>u</a:t>
            </a:r>
            <a:r>
              <a:rPr lang="en-US" dirty="0" smtClean="0"/>
              <a:t> </a:t>
            </a:r>
          </a:p>
          <a:p>
            <a:r>
              <a:rPr lang="en-US" dirty="0" smtClean="0"/>
              <a:t>orbitals between B, C, and N, where the 2s and 2p are close in energy and </a:t>
            </a:r>
            <a:r>
              <a:rPr lang="en-US" dirty="0"/>
              <a:t>the </a:t>
            </a:r>
            <a:r>
              <a:rPr lang="en-US" dirty="0" smtClean="0"/>
              <a:t>1</a:t>
            </a:r>
            <a:r>
              <a:rPr lang="en-US" dirty="0" smtClean="0">
                <a:latin typeface="Symbol" panose="05050102010706020507" pitchFamily="18" charset="2"/>
              </a:rPr>
              <a:t>p</a:t>
            </a:r>
            <a:r>
              <a:rPr lang="en-US" baseline="-25000" dirty="0" smtClean="0"/>
              <a:t>u </a:t>
            </a:r>
            <a:r>
              <a:rPr lang="en-US" dirty="0" smtClean="0"/>
              <a:t>lies lower, and O, F, and Ne, where </a:t>
            </a:r>
            <a:r>
              <a:rPr lang="en-US" dirty="0"/>
              <a:t>the </a:t>
            </a:r>
            <a:r>
              <a:rPr lang="en-US" dirty="0" smtClean="0"/>
              <a:t>3</a:t>
            </a:r>
            <a:r>
              <a:rPr lang="en-US" dirty="0" smtClean="0">
                <a:latin typeface="Symbol" panose="05050102010706020507" pitchFamily="18" charset="2"/>
              </a:rPr>
              <a:t>s</a:t>
            </a:r>
            <a:r>
              <a:rPr lang="en-US" baseline="-25000" dirty="0" smtClean="0"/>
              <a:t>g</a:t>
            </a:r>
            <a:r>
              <a:rPr lang="en-US" dirty="0" smtClean="0"/>
              <a:t> lies lower.</a:t>
            </a:r>
          </a:p>
        </p:txBody>
      </p:sp>
    </p:spTree>
    <p:extLst>
      <p:ext uri="{BB962C8B-B14F-4D97-AF65-F5344CB8AC3E}">
        <p14:creationId xmlns:p14="http://schemas.microsoft.com/office/powerpoint/2010/main" val="2530370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86" y="76200"/>
            <a:ext cx="8229600" cy="1143000"/>
          </a:xfrm>
        </p:spPr>
        <p:txBody>
          <a:bodyPr>
            <a:normAutofit fontScale="90000"/>
          </a:bodyPr>
          <a:lstStyle/>
          <a:p>
            <a:r>
              <a:rPr lang="en-US" dirty="0" smtClean="0">
                <a:solidFill>
                  <a:srgbClr val="C00000"/>
                </a:solidFill>
                <a:latin typeface="+mn-lt"/>
                <a:cs typeface="Times New Roman" panose="02020603050405020304" pitchFamily="18" charset="0"/>
              </a:rPr>
              <a:t>Where are the </a:t>
            </a:r>
            <a:r>
              <a:rPr lang="en-US" dirty="0" smtClean="0">
                <a:solidFill>
                  <a:srgbClr val="C00000"/>
                </a:solidFill>
                <a:latin typeface="Times New Roman" panose="02020603050405020304" pitchFamily="18" charset="0"/>
                <a:cs typeface="Times New Roman" panose="02020603050405020304" pitchFamily="18" charset="0"/>
              </a:rPr>
              <a:t>1</a:t>
            </a:r>
            <a:r>
              <a:rPr lang="en-US" dirty="0" smtClean="0">
                <a:solidFill>
                  <a:srgbClr val="C00000"/>
                </a:solidFill>
                <a:latin typeface="Symbol" panose="05050102010706020507" pitchFamily="18" charset="2"/>
              </a:rPr>
              <a:t>s</a:t>
            </a:r>
            <a:r>
              <a:rPr lang="en-US" baseline="-25000" dirty="0" smtClean="0">
                <a:solidFill>
                  <a:srgbClr val="C00000"/>
                </a:solidFill>
              </a:rPr>
              <a:t>g</a:t>
            </a:r>
            <a:r>
              <a:rPr lang="en-US" dirty="0" smtClean="0">
                <a:solidFill>
                  <a:srgbClr val="C00000"/>
                </a:solidFill>
              </a:rPr>
              <a:t> and 1</a:t>
            </a:r>
            <a:r>
              <a:rPr lang="en-US" dirty="0" smtClean="0">
                <a:solidFill>
                  <a:srgbClr val="C00000"/>
                </a:solidFill>
                <a:latin typeface="Symbol" panose="05050102010706020507" pitchFamily="18" charset="2"/>
              </a:rPr>
              <a:t>s</a:t>
            </a:r>
            <a:r>
              <a:rPr lang="en-US" baseline="-25000" dirty="0" smtClean="0">
                <a:solidFill>
                  <a:srgbClr val="C00000"/>
                </a:solidFill>
              </a:rPr>
              <a:t>u</a:t>
            </a:r>
            <a:r>
              <a:rPr lang="en-US" dirty="0" smtClean="0">
                <a:solidFill>
                  <a:srgbClr val="C00000"/>
                </a:solidFill>
              </a:rPr>
              <a:t> orbitals in C</a:t>
            </a:r>
            <a:r>
              <a:rPr lang="en-US" baseline="-25000" dirty="0" smtClean="0">
                <a:solidFill>
                  <a:srgbClr val="C00000"/>
                </a:solidFill>
              </a:rPr>
              <a:t>2</a:t>
            </a:r>
            <a:r>
              <a:rPr lang="en-US" dirty="0" smtClean="0">
                <a:solidFill>
                  <a:srgbClr val="C00000"/>
                </a:solidFill>
              </a:rPr>
              <a:t> and F</a:t>
            </a:r>
            <a:r>
              <a:rPr lang="en-US" baseline="-25000" dirty="0" smtClean="0">
                <a:solidFill>
                  <a:srgbClr val="C00000"/>
                </a:solidFill>
              </a:rPr>
              <a:t>2</a:t>
            </a:r>
            <a:r>
              <a:rPr lang="en-US" dirty="0" smtClean="0">
                <a:solidFill>
                  <a:srgbClr val="C00000"/>
                </a:solidFill>
              </a:rPr>
              <a:t>?</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999687" y="3215921"/>
            <a:ext cx="934513" cy="474128"/>
          </a:xfrm>
          <a:prstGeom prst="rect">
            <a:avLst/>
          </a:prstGeom>
          <a:solidFill>
            <a:schemeClr val="bg1"/>
          </a:solidFill>
        </p:spPr>
        <p:txBody>
          <a:bodyPr wrap="square" rtlCol="0">
            <a:spAutoFit/>
          </a:bodyPr>
          <a:lstStyle/>
          <a:p>
            <a:endParaRPr lang="en-US" dirty="0"/>
          </a:p>
        </p:txBody>
      </p:sp>
      <p:sp>
        <p:nvSpPr>
          <p:cNvPr id="17" name="TextBox 16"/>
          <p:cNvSpPr txBox="1"/>
          <p:nvPr/>
        </p:nvSpPr>
        <p:spPr>
          <a:xfrm flipH="1">
            <a:off x="4267200" y="4114296"/>
            <a:ext cx="423786" cy="434617"/>
          </a:xfrm>
          <a:prstGeom prst="rect">
            <a:avLst/>
          </a:prstGeom>
          <a:solidFill>
            <a:schemeClr val="bg1"/>
          </a:solidFill>
        </p:spPr>
        <p:txBody>
          <a:bodyPr wrap="square" rtlCol="0">
            <a:spAutoFit/>
          </a:bodyPr>
          <a:lstStyle/>
          <a:p>
            <a:endParaRPr lang="en-US" sz="1600" dirty="0"/>
          </a:p>
        </p:txBody>
      </p:sp>
      <p:sp>
        <p:nvSpPr>
          <p:cNvPr id="4" name="TextBox 3"/>
          <p:cNvSpPr txBox="1"/>
          <p:nvPr/>
        </p:nvSpPr>
        <p:spPr>
          <a:xfrm>
            <a:off x="609600" y="1219200"/>
            <a:ext cx="8000716" cy="954107"/>
          </a:xfrm>
          <a:prstGeom prst="rect">
            <a:avLst/>
          </a:prstGeom>
          <a:noFill/>
        </p:spPr>
        <p:txBody>
          <a:bodyPr wrap="none" rtlCol="0">
            <a:spAutoFit/>
          </a:bodyPr>
          <a:lstStyle/>
          <a:p>
            <a:r>
              <a:rPr lang="en-US" sz="2800" dirty="0" smtClean="0"/>
              <a:t>If we look at the atomic orbital energies as a function </a:t>
            </a:r>
          </a:p>
          <a:p>
            <a:r>
              <a:rPr lang="en-US" sz="2800" dirty="0" smtClean="0"/>
              <a:t>of atomic number, the energies drop </a:t>
            </a:r>
            <a:r>
              <a:rPr lang="en-US" sz="2800" dirty="0" smtClean="0">
                <a:solidFill>
                  <a:srgbClr val="C00000"/>
                </a:solidFill>
              </a:rPr>
              <a:t>very rapidly</a:t>
            </a:r>
            <a:r>
              <a:rPr lang="en-US" sz="2800" dirty="0" smtClean="0"/>
              <a:t>:</a:t>
            </a:r>
            <a:endParaRPr lang="en-US"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550" y="2286000"/>
            <a:ext cx="4781409" cy="3507557"/>
          </a:xfrm>
          <a:prstGeom prst="rect">
            <a:avLst/>
          </a:prstGeom>
        </p:spPr>
      </p:pic>
      <p:sp>
        <p:nvSpPr>
          <p:cNvPr id="6" name="TextBox 5"/>
          <p:cNvSpPr txBox="1"/>
          <p:nvPr/>
        </p:nvSpPr>
        <p:spPr>
          <a:xfrm>
            <a:off x="5400675" y="2261814"/>
            <a:ext cx="3474797" cy="954107"/>
          </a:xfrm>
          <a:prstGeom prst="rect">
            <a:avLst/>
          </a:prstGeom>
          <a:noFill/>
        </p:spPr>
        <p:txBody>
          <a:bodyPr wrap="none" rtlCol="0">
            <a:spAutoFit/>
          </a:bodyPr>
          <a:lstStyle/>
          <a:p>
            <a:r>
              <a:rPr lang="en-US" sz="2800" dirty="0" smtClean="0"/>
              <a:t>As they drop, they get </a:t>
            </a:r>
          </a:p>
          <a:p>
            <a:r>
              <a:rPr lang="en-US" sz="2800" dirty="0" smtClean="0"/>
              <a:t>much smaller too:</a:t>
            </a:r>
            <a:endParaRPr lang="en-US" sz="2800" dirty="0"/>
          </a:p>
        </p:txBody>
      </p:sp>
      <p:sp>
        <p:nvSpPr>
          <p:cNvPr id="12" name="TextBox 11"/>
          <p:cNvSpPr txBox="1"/>
          <p:nvPr/>
        </p:nvSpPr>
        <p:spPr>
          <a:xfrm>
            <a:off x="5558534" y="4641502"/>
            <a:ext cx="3330527" cy="1384995"/>
          </a:xfrm>
          <a:prstGeom prst="rect">
            <a:avLst/>
          </a:prstGeom>
          <a:noFill/>
        </p:spPr>
        <p:txBody>
          <a:bodyPr wrap="none" rtlCol="0">
            <a:spAutoFit/>
          </a:bodyPr>
          <a:lstStyle/>
          <a:p>
            <a:r>
              <a:rPr lang="en-US" sz="2800" dirty="0" smtClean="0"/>
              <a:t>No orbital overlap</a:t>
            </a:r>
          </a:p>
          <a:p>
            <a:r>
              <a:rPr lang="en-US" sz="2800" dirty="0"/>
              <a:t>i</a:t>
            </a:r>
            <a:r>
              <a:rPr lang="en-US" sz="2800" dirty="0" smtClean="0"/>
              <a:t>mplies a </a:t>
            </a:r>
            <a:r>
              <a:rPr lang="en-US" sz="2800" u="sng" dirty="0" smtClean="0"/>
              <a:t>core orbital</a:t>
            </a:r>
            <a:r>
              <a:rPr lang="en-US" sz="2800" dirty="0" smtClean="0"/>
              <a:t>,</a:t>
            </a:r>
          </a:p>
          <a:p>
            <a:r>
              <a:rPr lang="en-US" sz="2800" dirty="0" smtClean="0"/>
              <a:t>not a </a:t>
            </a:r>
            <a:r>
              <a:rPr lang="en-US" sz="2800" u="sng" dirty="0" smtClean="0"/>
              <a:t>valence orbital</a:t>
            </a:r>
            <a:r>
              <a:rPr lang="en-US" sz="2800" dirty="0" smtClean="0"/>
              <a:t>.</a:t>
            </a:r>
            <a:endParaRPr lang="en-US" sz="2800" dirty="0"/>
          </a:p>
        </p:txBody>
      </p:sp>
      <p:grpSp>
        <p:nvGrpSpPr>
          <p:cNvPr id="3" name="Group 2"/>
          <p:cNvGrpSpPr/>
          <p:nvPr/>
        </p:nvGrpSpPr>
        <p:grpSpPr>
          <a:xfrm>
            <a:off x="5562600" y="3283953"/>
            <a:ext cx="2559309" cy="1312357"/>
            <a:chOff x="5486400" y="3690049"/>
            <a:chExt cx="2559309" cy="1312357"/>
          </a:xfrm>
        </p:grpSpPr>
        <p:sp>
          <p:nvSpPr>
            <p:cNvPr id="10" name="TextBox 9"/>
            <p:cNvSpPr txBox="1"/>
            <p:nvPr/>
          </p:nvSpPr>
          <p:spPr>
            <a:xfrm>
              <a:off x="5486400" y="3690049"/>
              <a:ext cx="1661198" cy="1241365"/>
            </a:xfrm>
            <a:prstGeom prst="rect">
              <a:avLst/>
            </a:prstGeom>
            <a:noFill/>
          </p:spPr>
          <p:txBody>
            <a:bodyPr wrap="square" rtlCol="0">
              <a:spAutoFit/>
            </a:bodyPr>
            <a:lstStyle/>
            <a:p>
              <a:r>
                <a:rPr lang="en-US" sz="2800" dirty="0" smtClean="0"/>
                <a:t>H</a:t>
              </a:r>
              <a:r>
                <a:rPr lang="en-US" sz="2800" baseline="-25000" dirty="0" smtClean="0"/>
                <a:t>2</a:t>
              </a:r>
              <a:r>
                <a:rPr lang="en-US" sz="2800" dirty="0" smtClean="0"/>
                <a:t> 1</a:t>
              </a:r>
              <a:r>
                <a:rPr lang="en-US" sz="2800" dirty="0" smtClean="0">
                  <a:latin typeface="Symbol" panose="05050102010706020507" pitchFamily="18" charset="2"/>
                </a:rPr>
                <a:t>s</a:t>
              </a:r>
              <a:r>
                <a:rPr lang="en-US" sz="2800" baseline="-25000" dirty="0" smtClean="0"/>
                <a:t>g</a:t>
              </a:r>
            </a:p>
            <a:p>
              <a:endParaRPr lang="en-US" sz="2800" baseline="-25000" dirty="0"/>
            </a:p>
            <a:p>
              <a:r>
                <a:rPr lang="en-US" sz="2800" dirty="0" smtClean="0"/>
                <a:t>Li</a:t>
              </a:r>
              <a:r>
                <a:rPr lang="en-US" sz="2800" baseline="-25000" dirty="0" smtClean="0"/>
                <a:t>2</a:t>
              </a:r>
              <a:r>
                <a:rPr lang="en-US" sz="2800" dirty="0" smtClean="0"/>
                <a:t> 1</a:t>
              </a:r>
              <a:r>
                <a:rPr lang="en-US" sz="2800" dirty="0" smtClean="0">
                  <a:latin typeface="Symbol" panose="05050102010706020507" pitchFamily="18" charset="2"/>
                </a:rPr>
                <a:t>s</a:t>
              </a:r>
              <a:r>
                <a:rPr lang="en-US" sz="2800" baseline="-25000" dirty="0" smtClean="0"/>
                <a:t>g</a:t>
              </a:r>
              <a:endParaRPr lang="en-US" sz="2800" baseline="-25000"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200450" y="3737393"/>
              <a:ext cx="691917" cy="405478"/>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9498" y="4453766"/>
              <a:ext cx="936211" cy="548640"/>
            </a:xfrm>
            <a:prstGeom prst="rect">
              <a:avLst/>
            </a:prstGeom>
          </p:spPr>
        </p:pic>
      </p:grpSp>
      <p:sp>
        <p:nvSpPr>
          <p:cNvPr id="15" name="TextBox 14"/>
          <p:cNvSpPr txBox="1"/>
          <p:nvPr/>
        </p:nvSpPr>
        <p:spPr>
          <a:xfrm>
            <a:off x="397630" y="6096000"/>
            <a:ext cx="8162925" cy="523220"/>
          </a:xfrm>
          <a:prstGeom prst="rect">
            <a:avLst/>
          </a:prstGeom>
          <a:noFill/>
        </p:spPr>
        <p:txBody>
          <a:bodyPr wrap="square" rtlCol="0">
            <a:spAutoFit/>
          </a:bodyPr>
          <a:lstStyle/>
          <a:p>
            <a:r>
              <a:rPr lang="en-US" dirty="0" smtClean="0"/>
              <a:t>In C</a:t>
            </a:r>
            <a:r>
              <a:rPr lang="en-US" baseline="-25000" dirty="0" smtClean="0"/>
              <a:t>2</a:t>
            </a:r>
            <a:r>
              <a:rPr lang="en-US" dirty="0" smtClean="0"/>
              <a:t> and F</a:t>
            </a:r>
            <a:r>
              <a:rPr lang="en-US" baseline="-25000" dirty="0" smtClean="0"/>
              <a:t>2</a:t>
            </a:r>
            <a:r>
              <a:rPr lang="en-US" dirty="0"/>
              <a:t>, the </a:t>
            </a:r>
            <a:r>
              <a:rPr lang="en-US" dirty="0" smtClean="0"/>
              <a:t>(1</a:t>
            </a:r>
            <a:r>
              <a:rPr lang="en-US" dirty="0" smtClean="0">
                <a:latin typeface="Symbol" panose="05050102010706020507" pitchFamily="18" charset="2"/>
              </a:rPr>
              <a:t>s</a:t>
            </a:r>
            <a:r>
              <a:rPr lang="en-US" baseline="-25000" dirty="0" smtClean="0"/>
              <a:t>g</a:t>
            </a:r>
            <a:r>
              <a:rPr lang="en-US" dirty="0" smtClean="0"/>
              <a:t> , 1</a:t>
            </a:r>
            <a:r>
              <a:rPr lang="en-US" dirty="0" smtClean="0">
                <a:latin typeface="Symbol" panose="05050102010706020507" pitchFamily="18" charset="2"/>
              </a:rPr>
              <a:t>s</a:t>
            </a:r>
            <a:r>
              <a:rPr lang="en-US" baseline="-25000" dirty="0" smtClean="0"/>
              <a:t>u</a:t>
            </a:r>
            <a:r>
              <a:rPr lang="en-US" dirty="0" smtClean="0"/>
              <a:t>) orbitals have dropped out of sight:  </a:t>
            </a:r>
            <a:r>
              <a:rPr lang="en-US" dirty="0" smtClean="0">
                <a:solidFill>
                  <a:srgbClr val="C00000"/>
                </a:solidFill>
              </a:rPr>
              <a:t>-309 eV and -675 eV!!</a:t>
            </a:r>
            <a:r>
              <a:rPr lang="en-US" sz="2800" dirty="0" smtClean="0">
                <a:solidFill>
                  <a:srgbClr val="C00000"/>
                </a:solidFill>
              </a:rPr>
              <a:t> </a:t>
            </a:r>
            <a:endParaRPr lang="en-US" sz="2800" dirty="0">
              <a:solidFill>
                <a:srgbClr val="C00000"/>
              </a:solidFill>
            </a:endParaRPr>
          </a:p>
        </p:txBody>
      </p:sp>
    </p:spTree>
    <p:extLst>
      <p:ext uri="{BB962C8B-B14F-4D97-AF65-F5344CB8AC3E}">
        <p14:creationId xmlns:p14="http://schemas.microsoft.com/office/powerpoint/2010/main" val="363152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933"/>
            <a:ext cx="8229600" cy="1143000"/>
          </a:xfrm>
        </p:spPr>
        <p:txBody>
          <a:bodyPr>
            <a:normAutofit/>
          </a:bodyPr>
          <a:lstStyle/>
          <a:p>
            <a:r>
              <a:rPr lang="en-US" dirty="0" err="1" smtClean="0">
                <a:solidFill>
                  <a:srgbClr val="C00000"/>
                </a:solidFill>
                <a:latin typeface="Times New Roman" panose="02020603050405020304" pitchFamily="18" charset="0"/>
                <a:cs typeface="Times New Roman" panose="02020603050405020304" pitchFamily="18" charset="0"/>
              </a:rPr>
              <a:t>Homonuclear</a:t>
            </a:r>
            <a:r>
              <a:rPr lang="en-US" dirty="0" smtClean="0">
                <a:solidFill>
                  <a:srgbClr val="C00000"/>
                </a:solidFill>
                <a:latin typeface="Times New Roman" panose="02020603050405020304" pitchFamily="18" charset="0"/>
                <a:cs typeface="Times New Roman" panose="02020603050405020304" pitchFamily="18" charset="0"/>
              </a:rPr>
              <a:t> Diatomic Molecules</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flipH="1">
            <a:off x="4267200" y="4114296"/>
            <a:ext cx="423786" cy="434617"/>
          </a:xfrm>
          <a:prstGeom prst="rect">
            <a:avLst/>
          </a:prstGeom>
          <a:solidFill>
            <a:schemeClr val="bg1"/>
          </a:solidFill>
        </p:spPr>
        <p:txBody>
          <a:bodyPr wrap="square" rtlCol="0">
            <a:spAutoFit/>
          </a:bodyPr>
          <a:lstStyle/>
          <a:p>
            <a:endParaRPr lang="en-US" sz="1600" dirty="0"/>
          </a:p>
        </p:txBody>
      </p:sp>
      <p:sp>
        <p:nvSpPr>
          <p:cNvPr id="3" name="TextBox 2"/>
          <p:cNvSpPr txBox="1"/>
          <p:nvPr/>
        </p:nvSpPr>
        <p:spPr>
          <a:xfrm>
            <a:off x="762000" y="1219200"/>
            <a:ext cx="7696200" cy="1200329"/>
          </a:xfrm>
          <a:prstGeom prst="rect">
            <a:avLst/>
          </a:prstGeom>
          <a:noFill/>
        </p:spPr>
        <p:txBody>
          <a:bodyPr wrap="square" rtlCol="0">
            <a:spAutoFit/>
          </a:bodyPr>
          <a:lstStyle/>
          <a:p>
            <a:r>
              <a:rPr lang="en-US" u="sng" dirty="0" smtClean="0"/>
              <a:t>QUESTIONS </a:t>
            </a:r>
            <a:r>
              <a:rPr lang="en-US" u="sng" dirty="0"/>
              <a:t>FOR AP STUDENTS</a:t>
            </a:r>
            <a:r>
              <a:rPr lang="en-US" dirty="0" smtClean="0"/>
              <a:t>:</a:t>
            </a:r>
          </a:p>
          <a:p>
            <a:endParaRPr lang="en-US" dirty="0"/>
          </a:p>
          <a:p>
            <a:r>
              <a:rPr lang="en-US" dirty="0" smtClean="0"/>
              <a:t>1. Is the ionization energy of X</a:t>
            </a:r>
            <a:r>
              <a:rPr lang="en-US" baseline="-25000" dirty="0" smtClean="0"/>
              <a:t>2</a:t>
            </a:r>
            <a:r>
              <a:rPr lang="en-US" dirty="0" smtClean="0"/>
              <a:t> greater than that of the atom, or less than that   </a:t>
            </a:r>
          </a:p>
          <a:p>
            <a:r>
              <a:rPr lang="en-US" dirty="0"/>
              <a:t> </a:t>
            </a:r>
            <a:r>
              <a:rPr lang="en-US" dirty="0" smtClean="0"/>
              <a:t>    of the atom?  Let’s compare C</a:t>
            </a:r>
            <a:r>
              <a:rPr lang="en-US" baseline="-25000" dirty="0" smtClean="0"/>
              <a:t>2</a:t>
            </a:r>
            <a:r>
              <a:rPr lang="en-US" dirty="0" smtClean="0"/>
              <a:t> and F</a:t>
            </a:r>
            <a:r>
              <a:rPr lang="en-US" baseline="-25000" dirty="0" smtClean="0"/>
              <a:t>2</a:t>
            </a:r>
            <a:r>
              <a:rPr lang="en-US" dirty="0" smtClean="0"/>
              <a:t>.</a:t>
            </a:r>
            <a:endParaRPr lang="en-US" dirty="0"/>
          </a:p>
        </p:txBody>
      </p:sp>
      <p:sp>
        <p:nvSpPr>
          <p:cNvPr id="9" name="TextBox 8"/>
          <p:cNvSpPr txBox="1"/>
          <p:nvPr/>
        </p:nvSpPr>
        <p:spPr>
          <a:xfrm>
            <a:off x="1143000" y="3423443"/>
            <a:ext cx="272376" cy="369332"/>
          </a:xfrm>
          <a:prstGeom prst="rect">
            <a:avLst/>
          </a:prstGeom>
          <a:solidFill>
            <a:schemeClr val="bg1"/>
          </a:solidFill>
        </p:spPr>
        <p:txBody>
          <a:bodyPr wrap="square" rtlCol="0">
            <a:spAutoFit/>
          </a:bodyPr>
          <a:lstStyle/>
          <a:p>
            <a:endParaRPr lang="en-US" dirty="0"/>
          </a:p>
        </p:txBody>
      </p:sp>
      <p:sp>
        <p:nvSpPr>
          <p:cNvPr id="11" name="TextBox 10"/>
          <p:cNvSpPr txBox="1"/>
          <p:nvPr/>
        </p:nvSpPr>
        <p:spPr>
          <a:xfrm>
            <a:off x="5619750" y="2526268"/>
            <a:ext cx="2495940" cy="369332"/>
          </a:xfrm>
          <a:prstGeom prst="rect">
            <a:avLst/>
          </a:prstGeom>
          <a:noFill/>
        </p:spPr>
        <p:txBody>
          <a:bodyPr wrap="none" rtlCol="0">
            <a:spAutoFit/>
          </a:bodyPr>
          <a:lstStyle/>
          <a:p>
            <a:r>
              <a:rPr lang="en-US" dirty="0" smtClean="0">
                <a:solidFill>
                  <a:srgbClr val="C00000"/>
                </a:solidFill>
              </a:rPr>
              <a:t>Energy of a free electron</a:t>
            </a:r>
            <a:endParaRPr lang="en-US" dirty="0">
              <a:solidFill>
                <a:srgbClr val="C00000"/>
              </a:solidFill>
            </a:endParaRPr>
          </a:p>
        </p:txBody>
      </p:sp>
      <p:sp>
        <p:nvSpPr>
          <p:cNvPr id="14" name="Right Brace 13"/>
          <p:cNvSpPr/>
          <p:nvPr/>
        </p:nvSpPr>
        <p:spPr>
          <a:xfrm>
            <a:off x="5619750" y="4000500"/>
            <a:ext cx="195424" cy="799384"/>
          </a:xfrm>
          <a:prstGeom prst="rightBrace">
            <a:avLst/>
          </a:prstGeom>
          <a:ln w="25400">
            <a:solidFill>
              <a:srgbClr val="CC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5867400" y="4179581"/>
            <a:ext cx="697627" cy="369332"/>
          </a:xfrm>
          <a:prstGeom prst="rect">
            <a:avLst/>
          </a:prstGeom>
          <a:noFill/>
        </p:spPr>
        <p:txBody>
          <a:bodyPr wrap="none" rtlCol="0">
            <a:spAutoFit/>
          </a:bodyPr>
          <a:lstStyle/>
          <a:p>
            <a:r>
              <a:rPr lang="en-US" dirty="0" smtClean="0">
                <a:solidFill>
                  <a:srgbClr val="C00000"/>
                </a:solidFill>
              </a:rPr>
              <a:t>IE(C</a:t>
            </a:r>
            <a:r>
              <a:rPr lang="en-US" baseline="-25000" dirty="0" smtClean="0">
                <a:solidFill>
                  <a:srgbClr val="C00000"/>
                </a:solidFill>
              </a:rPr>
              <a:t>2</a:t>
            </a:r>
            <a:r>
              <a:rPr lang="en-US" dirty="0" smtClean="0">
                <a:solidFill>
                  <a:srgbClr val="C00000"/>
                </a:solidFill>
              </a:rPr>
              <a:t>)</a:t>
            </a:r>
            <a:endParaRPr lang="en-US" dirty="0">
              <a:solidFill>
                <a:srgbClr val="C00000"/>
              </a:solidFill>
            </a:endParaRPr>
          </a:p>
        </p:txBody>
      </p:sp>
      <p:sp>
        <p:nvSpPr>
          <p:cNvPr id="18" name="TextBox 17"/>
          <p:cNvSpPr txBox="1"/>
          <p:nvPr/>
        </p:nvSpPr>
        <p:spPr>
          <a:xfrm>
            <a:off x="5076825" y="4069848"/>
            <a:ext cx="619080" cy="369332"/>
          </a:xfrm>
          <a:prstGeom prst="rect">
            <a:avLst/>
          </a:prstGeom>
          <a:noFill/>
        </p:spPr>
        <p:txBody>
          <a:bodyPr wrap="none" rtlCol="0">
            <a:spAutoFit/>
          </a:bodyPr>
          <a:lstStyle/>
          <a:p>
            <a:r>
              <a:rPr lang="en-US" dirty="0" smtClean="0">
                <a:solidFill>
                  <a:srgbClr val="C00000"/>
                </a:solidFill>
              </a:rPr>
              <a:t>IE(C)</a:t>
            </a:r>
            <a:endParaRPr lang="en-US" dirty="0">
              <a:solidFill>
                <a:srgbClr val="C00000"/>
              </a:solidFill>
            </a:endParaRPr>
          </a:p>
        </p:txBody>
      </p:sp>
      <p:sp>
        <p:nvSpPr>
          <p:cNvPr id="19" name="TextBox 18"/>
          <p:cNvSpPr txBox="1"/>
          <p:nvPr/>
        </p:nvSpPr>
        <p:spPr>
          <a:xfrm>
            <a:off x="6477000" y="3505199"/>
            <a:ext cx="2667000" cy="3139321"/>
          </a:xfrm>
          <a:prstGeom prst="rect">
            <a:avLst/>
          </a:prstGeom>
          <a:noFill/>
        </p:spPr>
        <p:txBody>
          <a:bodyPr wrap="square" rtlCol="0">
            <a:spAutoFit/>
          </a:bodyPr>
          <a:lstStyle/>
          <a:p>
            <a:r>
              <a:rPr lang="en-US" dirty="0" smtClean="0"/>
              <a:t>Because the HOMO of the C</a:t>
            </a:r>
            <a:r>
              <a:rPr lang="en-US" baseline="-25000" dirty="0" smtClean="0"/>
              <a:t>2</a:t>
            </a:r>
            <a:r>
              <a:rPr lang="en-US" dirty="0" smtClean="0"/>
              <a:t> molecule is a bonding orbital, that electron is held more tightly than it is in the atom.  Thus, we expect IE(C</a:t>
            </a:r>
            <a:r>
              <a:rPr lang="en-US" baseline="-25000" dirty="0" smtClean="0"/>
              <a:t>2</a:t>
            </a:r>
            <a:r>
              <a:rPr lang="en-US" dirty="0" smtClean="0"/>
              <a:t>) &gt; IE(C).</a:t>
            </a:r>
          </a:p>
          <a:p>
            <a:endParaRPr lang="en-US" dirty="0"/>
          </a:p>
          <a:p>
            <a:r>
              <a:rPr lang="en-US" dirty="0" smtClean="0"/>
              <a:t>Experimentally:</a:t>
            </a:r>
          </a:p>
          <a:p>
            <a:r>
              <a:rPr lang="en-US" dirty="0"/>
              <a:t> </a:t>
            </a:r>
            <a:r>
              <a:rPr lang="en-US" dirty="0" smtClean="0"/>
              <a:t>  IE(C</a:t>
            </a:r>
            <a:r>
              <a:rPr lang="en-US" baseline="-25000" dirty="0" smtClean="0"/>
              <a:t>2</a:t>
            </a:r>
            <a:r>
              <a:rPr lang="en-US" dirty="0" smtClean="0"/>
              <a:t>) = 11.866 eV</a:t>
            </a:r>
          </a:p>
          <a:p>
            <a:r>
              <a:rPr lang="en-US" dirty="0" smtClean="0"/>
              <a:t>   IE(C)   = 11.260 eV</a:t>
            </a:r>
          </a:p>
          <a:p>
            <a:r>
              <a:rPr lang="en-US" dirty="0" smtClean="0"/>
              <a:t>YES! Just as we predicted.</a:t>
            </a:r>
            <a:endParaRPr lang="en-US" dirty="0"/>
          </a:p>
        </p:txBody>
      </p:sp>
      <p:pic>
        <p:nvPicPr>
          <p:cNvPr id="20" name="Picture 19"/>
          <p:cNvPicPr>
            <a:picLocks noChangeAspect="1"/>
          </p:cNvPicPr>
          <p:nvPr/>
        </p:nvPicPr>
        <p:blipFill rotWithShape="1">
          <a:blip r:embed="rId2" cstate="print">
            <a:extLst>
              <a:ext uri="{28A0092B-C50C-407E-A947-70E740481C1C}">
                <a14:useLocalDpi xmlns:a14="http://schemas.microsoft.com/office/drawing/2010/main" val="0"/>
              </a:ext>
            </a:extLst>
          </a:blip>
          <a:srcRect r="55614"/>
          <a:stretch/>
        </p:blipFill>
        <p:spPr>
          <a:xfrm>
            <a:off x="401036" y="2780615"/>
            <a:ext cx="4628163" cy="3536596"/>
          </a:xfrm>
          <a:prstGeom prst="rect">
            <a:avLst/>
          </a:prstGeom>
        </p:spPr>
      </p:pic>
      <p:sp>
        <p:nvSpPr>
          <p:cNvPr id="16" name="Right Brace 15"/>
          <p:cNvSpPr/>
          <p:nvPr/>
        </p:nvSpPr>
        <p:spPr>
          <a:xfrm>
            <a:off x="4836235" y="4042248"/>
            <a:ext cx="195424" cy="424532"/>
          </a:xfrm>
          <a:prstGeom prst="rightBrace">
            <a:avLst/>
          </a:prstGeom>
          <a:ln w="25400">
            <a:solidFill>
              <a:srgbClr val="CC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Freeform 3"/>
          <p:cNvSpPr/>
          <p:nvPr/>
        </p:nvSpPr>
        <p:spPr>
          <a:xfrm>
            <a:off x="4533900" y="2710934"/>
            <a:ext cx="1085850" cy="1289566"/>
          </a:xfrm>
          <a:custGeom>
            <a:avLst/>
            <a:gdLst>
              <a:gd name="connsiteX0" fmla="*/ 0 w 1085850"/>
              <a:gd name="connsiteY0" fmla="*/ 1028700 h 1028700"/>
              <a:gd name="connsiteX1" fmla="*/ 276225 w 1085850"/>
              <a:gd name="connsiteY1" fmla="*/ 857250 h 1028700"/>
              <a:gd name="connsiteX2" fmla="*/ 400050 w 1085850"/>
              <a:gd name="connsiteY2" fmla="*/ 552450 h 1028700"/>
              <a:gd name="connsiteX3" fmla="*/ 533400 w 1085850"/>
              <a:gd name="connsiteY3" fmla="*/ 200025 h 1028700"/>
              <a:gd name="connsiteX4" fmla="*/ 1085850 w 1085850"/>
              <a:gd name="connsiteY4" fmla="*/ 0 h 102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0" h="1028700">
                <a:moveTo>
                  <a:pt x="0" y="1028700"/>
                </a:moveTo>
                <a:cubicBezTo>
                  <a:pt x="104775" y="982662"/>
                  <a:pt x="209550" y="936625"/>
                  <a:pt x="276225" y="857250"/>
                </a:cubicBezTo>
                <a:cubicBezTo>
                  <a:pt x="342900" y="777875"/>
                  <a:pt x="357188" y="661987"/>
                  <a:pt x="400050" y="552450"/>
                </a:cubicBezTo>
                <a:cubicBezTo>
                  <a:pt x="442912" y="442913"/>
                  <a:pt x="419100" y="292100"/>
                  <a:pt x="533400" y="200025"/>
                </a:cubicBezTo>
                <a:cubicBezTo>
                  <a:pt x="647700" y="107950"/>
                  <a:pt x="1085850" y="0"/>
                  <a:pt x="1085850" y="0"/>
                </a:cubicBezTo>
              </a:path>
            </a:pathLst>
          </a:custGeom>
          <a:noFill/>
          <a:ln>
            <a:solidFill>
              <a:srgbClr val="C00000"/>
            </a:solidFill>
            <a:head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2773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 y="2570708"/>
            <a:ext cx="5486400" cy="4108632"/>
          </a:xfrm>
          <a:prstGeom prst="rect">
            <a:avLst/>
          </a:prstGeom>
        </p:spPr>
      </p:pic>
      <p:sp>
        <p:nvSpPr>
          <p:cNvPr id="2" name="Title 1"/>
          <p:cNvSpPr>
            <a:spLocks noGrp="1"/>
          </p:cNvSpPr>
          <p:nvPr>
            <p:ph type="title"/>
          </p:nvPr>
        </p:nvSpPr>
        <p:spPr>
          <a:xfrm>
            <a:off x="533400" y="16933"/>
            <a:ext cx="8229600" cy="1143000"/>
          </a:xfrm>
        </p:spPr>
        <p:txBody>
          <a:bodyPr>
            <a:normAutofit/>
          </a:bodyPr>
          <a:lstStyle/>
          <a:p>
            <a:r>
              <a:rPr lang="en-US" dirty="0" err="1" smtClean="0">
                <a:solidFill>
                  <a:srgbClr val="C00000"/>
                </a:solidFill>
                <a:latin typeface="Times New Roman" panose="02020603050405020304" pitchFamily="18" charset="0"/>
                <a:cs typeface="Times New Roman" panose="02020603050405020304" pitchFamily="18" charset="0"/>
              </a:rPr>
              <a:t>Homonuclear</a:t>
            </a:r>
            <a:r>
              <a:rPr lang="en-US" dirty="0" smtClean="0">
                <a:solidFill>
                  <a:srgbClr val="C00000"/>
                </a:solidFill>
                <a:latin typeface="Times New Roman" panose="02020603050405020304" pitchFamily="18" charset="0"/>
                <a:cs typeface="Times New Roman" panose="02020603050405020304" pitchFamily="18" charset="0"/>
              </a:rPr>
              <a:t> Diatomic Molecules</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762000" y="1219200"/>
            <a:ext cx="7696200" cy="1200329"/>
          </a:xfrm>
          <a:prstGeom prst="rect">
            <a:avLst/>
          </a:prstGeom>
          <a:noFill/>
        </p:spPr>
        <p:txBody>
          <a:bodyPr wrap="square" rtlCol="0">
            <a:spAutoFit/>
          </a:bodyPr>
          <a:lstStyle/>
          <a:p>
            <a:r>
              <a:rPr lang="en-US" u="sng" dirty="0" smtClean="0"/>
              <a:t>QUESTIONS </a:t>
            </a:r>
            <a:r>
              <a:rPr lang="en-US" u="sng" dirty="0"/>
              <a:t>FOR AP STUDENTS</a:t>
            </a:r>
            <a:r>
              <a:rPr lang="en-US" dirty="0" smtClean="0"/>
              <a:t>:</a:t>
            </a:r>
          </a:p>
          <a:p>
            <a:endParaRPr lang="en-US" dirty="0"/>
          </a:p>
          <a:p>
            <a:r>
              <a:rPr lang="en-US" dirty="0" smtClean="0"/>
              <a:t>1. Is the ionization energy of X</a:t>
            </a:r>
            <a:r>
              <a:rPr lang="en-US" baseline="-25000" dirty="0" smtClean="0"/>
              <a:t>2</a:t>
            </a:r>
            <a:r>
              <a:rPr lang="en-US" dirty="0" smtClean="0"/>
              <a:t> greater than that of the atom, or less than that   </a:t>
            </a:r>
          </a:p>
          <a:p>
            <a:r>
              <a:rPr lang="en-US" dirty="0"/>
              <a:t> </a:t>
            </a:r>
            <a:r>
              <a:rPr lang="en-US" dirty="0" smtClean="0"/>
              <a:t>    of the atom?  Let’s compare C</a:t>
            </a:r>
            <a:r>
              <a:rPr lang="en-US" baseline="-25000" dirty="0" smtClean="0"/>
              <a:t>2</a:t>
            </a:r>
            <a:r>
              <a:rPr lang="en-US" dirty="0" smtClean="0"/>
              <a:t> and F</a:t>
            </a:r>
            <a:r>
              <a:rPr lang="en-US" baseline="-25000" dirty="0" smtClean="0"/>
              <a:t>2</a:t>
            </a:r>
            <a:r>
              <a:rPr lang="en-US" dirty="0" smtClean="0"/>
              <a:t>.</a:t>
            </a:r>
            <a:endParaRPr lang="en-US" dirty="0"/>
          </a:p>
        </p:txBody>
      </p:sp>
      <p:sp>
        <p:nvSpPr>
          <p:cNvPr id="9" name="TextBox 8"/>
          <p:cNvSpPr txBox="1"/>
          <p:nvPr/>
        </p:nvSpPr>
        <p:spPr>
          <a:xfrm>
            <a:off x="1143000" y="3423443"/>
            <a:ext cx="272376" cy="369332"/>
          </a:xfrm>
          <a:prstGeom prst="rect">
            <a:avLst/>
          </a:prstGeom>
          <a:solidFill>
            <a:schemeClr val="bg1"/>
          </a:solidFill>
        </p:spPr>
        <p:txBody>
          <a:bodyPr wrap="square" rtlCol="0">
            <a:spAutoFit/>
          </a:bodyPr>
          <a:lstStyle/>
          <a:p>
            <a:endParaRPr lang="en-US" dirty="0"/>
          </a:p>
        </p:txBody>
      </p:sp>
      <p:sp>
        <p:nvSpPr>
          <p:cNvPr id="10" name="TextBox 9"/>
          <p:cNvSpPr txBox="1"/>
          <p:nvPr/>
        </p:nvSpPr>
        <p:spPr>
          <a:xfrm>
            <a:off x="6400800" y="2323404"/>
            <a:ext cx="2495940" cy="369332"/>
          </a:xfrm>
          <a:prstGeom prst="rect">
            <a:avLst/>
          </a:prstGeom>
          <a:noFill/>
        </p:spPr>
        <p:txBody>
          <a:bodyPr wrap="none" rtlCol="0">
            <a:spAutoFit/>
          </a:bodyPr>
          <a:lstStyle/>
          <a:p>
            <a:r>
              <a:rPr lang="en-US" dirty="0" smtClean="0">
                <a:solidFill>
                  <a:srgbClr val="C00000"/>
                </a:solidFill>
              </a:rPr>
              <a:t>Energy of a free electron</a:t>
            </a:r>
            <a:endParaRPr lang="en-US" dirty="0">
              <a:solidFill>
                <a:srgbClr val="C00000"/>
              </a:solidFill>
            </a:endParaRPr>
          </a:p>
        </p:txBody>
      </p:sp>
      <p:sp>
        <p:nvSpPr>
          <p:cNvPr id="12" name="Right Brace 11"/>
          <p:cNvSpPr/>
          <p:nvPr/>
        </p:nvSpPr>
        <p:spPr>
          <a:xfrm>
            <a:off x="5062376" y="3261608"/>
            <a:ext cx="195424" cy="986347"/>
          </a:xfrm>
          <a:prstGeom prst="rightBrace">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e 12"/>
          <p:cNvSpPr/>
          <p:nvPr/>
        </p:nvSpPr>
        <p:spPr>
          <a:xfrm>
            <a:off x="3962400" y="3266279"/>
            <a:ext cx="195424" cy="848521"/>
          </a:xfrm>
          <a:prstGeom prst="rightBrace">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4270103" y="3505873"/>
            <a:ext cx="679994" cy="369332"/>
          </a:xfrm>
          <a:prstGeom prst="rect">
            <a:avLst/>
          </a:prstGeom>
          <a:noFill/>
        </p:spPr>
        <p:txBody>
          <a:bodyPr wrap="none" rtlCol="0">
            <a:spAutoFit/>
          </a:bodyPr>
          <a:lstStyle/>
          <a:p>
            <a:r>
              <a:rPr lang="en-US" dirty="0" smtClean="0">
                <a:solidFill>
                  <a:srgbClr val="C00000"/>
                </a:solidFill>
              </a:rPr>
              <a:t>IE(F</a:t>
            </a:r>
            <a:r>
              <a:rPr lang="en-US" baseline="-25000" dirty="0" smtClean="0">
                <a:solidFill>
                  <a:srgbClr val="C00000"/>
                </a:solidFill>
              </a:rPr>
              <a:t>2</a:t>
            </a:r>
            <a:r>
              <a:rPr lang="en-US" dirty="0" smtClean="0">
                <a:solidFill>
                  <a:srgbClr val="C00000"/>
                </a:solidFill>
              </a:rPr>
              <a:t>)</a:t>
            </a:r>
            <a:endParaRPr lang="en-US" dirty="0">
              <a:solidFill>
                <a:srgbClr val="C00000"/>
              </a:solidFill>
            </a:endParaRPr>
          </a:p>
        </p:txBody>
      </p:sp>
      <p:sp>
        <p:nvSpPr>
          <p:cNvPr id="15" name="TextBox 14"/>
          <p:cNvSpPr txBox="1"/>
          <p:nvPr/>
        </p:nvSpPr>
        <p:spPr>
          <a:xfrm>
            <a:off x="5315796" y="3570115"/>
            <a:ext cx="601447" cy="369332"/>
          </a:xfrm>
          <a:prstGeom prst="rect">
            <a:avLst/>
          </a:prstGeom>
          <a:noFill/>
        </p:spPr>
        <p:txBody>
          <a:bodyPr wrap="none" rtlCol="0">
            <a:spAutoFit/>
          </a:bodyPr>
          <a:lstStyle/>
          <a:p>
            <a:r>
              <a:rPr lang="en-US" dirty="0" smtClean="0">
                <a:solidFill>
                  <a:srgbClr val="C00000"/>
                </a:solidFill>
              </a:rPr>
              <a:t>IE(F)</a:t>
            </a:r>
            <a:endParaRPr lang="en-US" dirty="0">
              <a:solidFill>
                <a:srgbClr val="C00000"/>
              </a:solidFill>
            </a:endParaRPr>
          </a:p>
        </p:txBody>
      </p:sp>
      <p:sp>
        <p:nvSpPr>
          <p:cNvPr id="16" name="TextBox 15"/>
          <p:cNvSpPr txBox="1"/>
          <p:nvPr/>
        </p:nvSpPr>
        <p:spPr>
          <a:xfrm>
            <a:off x="6296025" y="3121622"/>
            <a:ext cx="2819400" cy="3139321"/>
          </a:xfrm>
          <a:prstGeom prst="rect">
            <a:avLst/>
          </a:prstGeom>
          <a:noFill/>
        </p:spPr>
        <p:txBody>
          <a:bodyPr wrap="square" rtlCol="0">
            <a:spAutoFit/>
          </a:bodyPr>
          <a:lstStyle/>
          <a:p>
            <a:r>
              <a:rPr lang="en-US" dirty="0" smtClean="0"/>
              <a:t>Because the HOMO of the F</a:t>
            </a:r>
            <a:r>
              <a:rPr lang="en-US" baseline="-25000" dirty="0" smtClean="0"/>
              <a:t>2</a:t>
            </a:r>
            <a:r>
              <a:rPr lang="en-US" dirty="0" smtClean="0"/>
              <a:t> molecule is an </a:t>
            </a:r>
            <a:r>
              <a:rPr lang="en-US" dirty="0" smtClean="0">
                <a:solidFill>
                  <a:srgbClr val="C00000"/>
                </a:solidFill>
              </a:rPr>
              <a:t>antibonding</a:t>
            </a:r>
            <a:r>
              <a:rPr lang="en-US" dirty="0" smtClean="0"/>
              <a:t> orbital, that electron is held less tightly than it is in the atom.  Thus, we expect IE(F</a:t>
            </a:r>
            <a:r>
              <a:rPr lang="en-US" baseline="-25000" dirty="0" smtClean="0"/>
              <a:t>2</a:t>
            </a:r>
            <a:r>
              <a:rPr lang="en-US" dirty="0" smtClean="0"/>
              <a:t>) &lt; IE(F).</a:t>
            </a:r>
          </a:p>
          <a:p>
            <a:endParaRPr lang="en-US" dirty="0"/>
          </a:p>
          <a:p>
            <a:r>
              <a:rPr lang="en-US" dirty="0" smtClean="0"/>
              <a:t>Experimentally:</a:t>
            </a:r>
          </a:p>
          <a:p>
            <a:r>
              <a:rPr lang="en-US" dirty="0"/>
              <a:t> </a:t>
            </a:r>
            <a:r>
              <a:rPr lang="en-US" dirty="0" smtClean="0"/>
              <a:t>  IE(F</a:t>
            </a:r>
            <a:r>
              <a:rPr lang="en-US" baseline="-25000" dirty="0" smtClean="0"/>
              <a:t>2</a:t>
            </a:r>
            <a:r>
              <a:rPr lang="en-US" dirty="0" smtClean="0"/>
              <a:t>) = 15.70 eV</a:t>
            </a:r>
          </a:p>
          <a:p>
            <a:r>
              <a:rPr lang="en-US" dirty="0" smtClean="0"/>
              <a:t>   IE(F)   = 17.42 eV</a:t>
            </a:r>
          </a:p>
          <a:p>
            <a:r>
              <a:rPr lang="en-US" dirty="0" smtClean="0"/>
              <a:t>YES! Just as we predicted.</a:t>
            </a:r>
            <a:endParaRPr lang="en-US" dirty="0"/>
          </a:p>
        </p:txBody>
      </p:sp>
      <p:sp>
        <p:nvSpPr>
          <p:cNvPr id="19" name="Freeform 18"/>
          <p:cNvSpPr/>
          <p:nvPr/>
        </p:nvSpPr>
        <p:spPr>
          <a:xfrm>
            <a:off x="5257800" y="2539761"/>
            <a:ext cx="1085850" cy="449935"/>
          </a:xfrm>
          <a:custGeom>
            <a:avLst/>
            <a:gdLst>
              <a:gd name="connsiteX0" fmla="*/ 0 w 1085850"/>
              <a:gd name="connsiteY0" fmla="*/ 1028700 h 1028700"/>
              <a:gd name="connsiteX1" fmla="*/ 276225 w 1085850"/>
              <a:gd name="connsiteY1" fmla="*/ 857250 h 1028700"/>
              <a:gd name="connsiteX2" fmla="*/ 400050 w 1085850"/>
              <a:gd name="connsiteY2" fmla="*/ 552450 h 1028700"/>
              <a:gd name="connsiteX3" fmla="*/ 533400 w 1085850"/>
              <a:gd name="connsiteY3" fmla="*/ 200025 h 1028700"/>
              <a:gd name="connsiteX4" fmla="*/ 1085850 w 1085850"/>
              <a:gd name="connsiteY4" fmla="*/ 0 h 102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0" h="1028700">
                <a:moveTo>
                  <a:pt x="0" y="1028700"/>
                </a:moveTo>
                <a:cubicBezTo>
                  <a:pt x="104775" y="982662"/>
                  <a:pt x="209550" y="936625"/>
                  <a:pt x="276225" y="857250"/>
                </a:cubicBezTo>
                <a:cubicBezTo>
                  <a:pt x="342900" y="777875"/>
                  <a:pt x="357188" y="661987"/>
                  <a:pt x="400050" y="552450"/>
                </a:cubicBezTo>
                <a:cubicBezTo>
                  <a:pt x="442912" y="442913"/>
                  <a:pt x="419100" y="292100"/>
                  <a:pt x="533400" y="200025"/>
                </a:cubicBezTo>
                <a:cubicBezTo>
                  <a:pt x="647700" y="107950"/>
                  <a:pt x="1085850" y="0"/>
                  <a:pt x="1085850" y="0"/>
                </a:cubicBezTo>
              </a:path>
            </a:pathLst>
          </a:custGeom>
          <a:noFill/>
          <a:ln>
            <a:solidFill>
              <a:srgbClr val="C00000"/>
            </a:solidFill>
            <a:head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1092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933"/>
            <a:ext cx="8229600" cy="1143000"/>
          </a:xfrm>
        </p:spPr>
        <p:txBody>
          <a:bodyPr>
            <a:normAutofit/>
          </a:bodyPr>
          <a:lstStyle/>
          <a:p>
            <a:r>
              <a:rPr lang="en-US" dirty="0" err="1" smtClean="0">
                <a:solidFill>
                  <a:srgbClr val="C00000"/>
                </a:solidFill>
                <a:latin typeface="Times New Roman" panose="02020603050405020304" pitchFamily="18" charset="0"/>
                <a:cs typeface="Times New Roman" panose="02020603050405020304" pitchFamily="18" charset="0"/>
              </a:rPr>
              <a:t>Homonuclear</a:t>
            </a:r>
            <a:r>
              <a:rPr lang="en-US" dirty="0" smtClean="0">
                <a:solidFill>
                  <a:srgbClr val="C00000"/>
                </a:solidFill>
                <a:latin typeface="Times New Roman" panose="02020603050405020304" pitchFamily="18" charset="0"/>
                <a:cs typeface="Times New Roman" panose="02020603050405020304" pitchFamily="18" charset="0"/>
              </a:rPr>
              <a:t> Diatomic Molecules</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flipH="1">
            <a:off x="4267200" y="4114296"/>
            <a:ext cx="423786" cy="434617"/>
          </a:xfrm>
          <a:prstGeom prst="rect">
            <a:avLst/>
          </a:prstGeom>
          <a:solidFill>
            <a:schemeClr val="bg1"/>
          </a:solidFill>
        </p:spPr>
        <p:txBody>
          <a:bodyPr wrap="square" rtlCol="0">
            <a:spAutoFit/>
          </a:bodyPr>
          <a:lstStyle/>
          <a:p>
            <a:endParaRPr lang="en-US" sz="1600" dirty="0"/>
          </a:p>
        </p:txBody>
      </p:sp>
      <p:sp>
        <p:nvSpPr>
          <p:cNvPr id="3" name="TextBox 2"/>
          <p:cNvSpPr txBox="1"/>
          <p:nvPr/>
        </p:nvSpPr>
        <p:spPr>
          <a:xfrm>
            <a:off x="762000" y="1219200"/>
            <a:ext cx="7696200" cy="1200329"/>
          </a:xfrm>
          <a:prstGeom prst="rect">
            <a:avLst/>
          </a:prstGeom>
          <a:noFill/>
        </p:spPr>
        <p:txBody>
          <a:bodyPr wrap="square" rtlCol="0">
            <a:spAutoFit/>
          </a:bodyPr>
          <a:lstStyle/>
          <a:p>
            <a:r>
              <a:rPr lang="en-US" u="sng" dirty="0" smtClean="0"/>
              <a:t>QUESTIONS </a:t>
            </a:r>
            <a:r>
              <a:rPr lang="en-US" u="sng" dirty="0"/>
              <a:t>FOR AP STUDENTS</a:t>
            </a:r>
            <a:r>
              <a:rPr lang="en-US" dirty="0" smtClean="0"/>
              <a:t>:</a:t>
            </a:r>
          </a:p>
          <a:p>
            <a:endParaRPr lang="en-US" dirty="0"/>
          </a:p>
          <a:p>
            <a:r>
              <a:rPr lang="en-US" dirty="0"/>
              <a:t>2</a:t>
            </a:r>
            <a:r>
              <a:rPr lang="en-US" dirty="0" smtClean="0"/>
              <a:t>. Is the bond energy of X</a:t>
            </a:r>
            <a:r>
              <a:rPr lang="en-US" baseline="-25000" dirty="0" smtClean="0"/>
              <a:t>2</a:t>
            </a:r>
            <a:r>
              <a:rPr lang="en-US" dirty="0" smtClean="0"/>
              <a:t> greater than that of X</a:t>
            </a:r>
            <a:r>
              <a:rPr lang="en-US" baseline="-25000" dirty="0" smtClean="0"/>
              <a:t>2</a:t>
            </a:r>
            <a:r>
              <a:rPr lang="en-US" baseline="30000" dirty="0" smtClean="0"/>
              <a:t>+</a:t>
            </a:r>
            <a:r>
              <a:rPr lang="en-US" dirty="0" smtClean="0"/>
              <a:t>, or less? Let’s compare F</a:t>
            </a:r>
            <a:r>
              <a:rPr lang="en-US" baseline="-25000" dirty="0" smtClean="0"/>
              <a:t>2</a:t>
            </a:r>
            <a:r>
              <a:rPr lang="en-US" dirty="0" smtClean="0"/>
              <a:t> and F</a:t>
            </a:r>
            <a:r>
              <a:rPr lang="en-US" baseline="-25000" dirty="0" smtClean="0"/>
              <a:t>2</a:t>
            </a:r>
            <a:r>
              <a:rPr lang="en-US" baseline="30000" dirty="0" smtClean="0"/>
              <a:t>+</a:t>
            </a:r>
            <a:r>
              <a:rPr lang="en-US" dirty="0" smtClean="0"/>
              <a:t>.</a:t>
            </a:r>
            <a:endParaRPr lang="en-US" dirty="0"/>
          </a:p>
        </p:txBody>
      </p:sp>
      <p:sp>
        <p:nvSpPr>
          <p:cNvPr id="9" name="TextBox 8"/>
          <p:cNvSpPr txBox="1"/>
          <p:nvPr/>
        </p:nvSpPr>
        <p:spPr>
          <a:xfrm>
            <a:off x="1143000" y="3423443"/>
            <a:ext cx="272376" cy="369332"/>
          </a:xfrm>
          <a:prstGeom prst="rect">
            <a:avLst/>
          </a:prstGeom>
          <a:solidFill>
            <a:schemeClr val="bg1"/>
          </a:solidFill>
        </p:spPr>
        <p:txBody>
          <a:bodyPr wrap="square" rtlCol="0">
            <a:spAutoFit/>
          </a:bodyPr>
          <a:lstStyle/>
          <a:p>
            <a:endParaRPr lang="en-US" dirty="0"/>
          </a:p>
        </p:txBody>
      </p:sp>
      <p:sp>
        <p:nvSpPr>
          <p:cNvPr id="4" name="TextBox 3"/>
          <p:cNvSpPr txBox="1"/>
          <p:nvPr/>
        </p:nvSpPr>
        <p:spPr>
          <a:xfrm>
            <a:off x="5124450" y="2362200"/>
            <a:ext cx="3886200" cy="3693319"/>
          </a:xfrm>
          <a:prstGeom prst="rect">
            <a:avLst/>
          </a:prstGeom>
          <a:noFill/>
        </p:spPr>
        <p:txBody>
          <a:bodyPr wrap="square" rtlCol="0">
            <a:spAutoFit/>
          </a:bodyPr>
          <a:lstStyle/>
          <a:p>
            <a:r>
              <a:rPr lang="en-US" dirty="0" smtClean="0"/>
              <a:t>For F</a:t>
            </a:r>
            <a:r>
              <a:rPr lang="en-US" baseline="-25000" dirty="0" smtClean="0"/>
              <a:t>2</a:t>
            </a:r>
            <a:r>
              <a:rPr lang="en-US" dirty="0" smtClean="0"/>
              <a:t>, the bond order is 1, because </a:t>
            </a:r>
          </a:p>
          <a:p>
            <a:r>
              <a:rPr lang="en-US" dirty="0" smtClean="0"/>
              <a:t>there are 8 bonding electrons and </a:t>
            </a:r>
          </a:p>
          <a:p>
            <a:r>
              <a:rPr lang="en-US" dirty="0" smtClean="0"/>
              <a:t>6 antibonding electrons.  When it is </a:t>
            </a:r>
          </a:p>
          <a:p>
            <a:r>
              <a:rPr lang="en-US" dirty="0" smtClean="0"/>
              <a:t>ionized, we remove an antibonding </a:t>
            </a:r>
          </a:p>
          <a:p>
            <a:r>
              <a:rPr lang="en-US" dirty="0" smtClean="0"/>
              <a:t>electron, so the bond order of F</a:t>
            </a:r>
            <a:r>
              <a:rPr lang="en-US" baseline="-25000" dirty="0" smtClean="0"/>
              <a:t>2</a:t>
            </a:r>
            <a:r>
              <a:rPr lang="en-US" baseline="30000" dirty="0" smtClean="0"/>
              <a:t>+</a:t>
            </a:r>
            <a:r>
              <a:rPr lang="en-US" dirty="0" smtClean="0"/>
              <a:t> is 1.5.</a:t>
            </a:r>
          </a:p>
          <a:p>
            <a:endParaRPr lang="en-US" dirty="0"/>
          </a:p>
          <a:p>
            <a:r>
              <a:rPr lang="en-US" dirty="0" smtClean="0">
                <a:solidFill>
                  <a:srgbClr val="C00000"/>
                </a:solidFill>
              </a:rPr>
              <a:t>The bond dissociation energy of F</a:t>
            </a:r>
            <a:r>
              <a:rPr lang="en-US" baseline="-25000" dirty="0" smtClean="0">
                <a:solidFill>
                  <a:srgbClr val="C00000"/>
                </a:solidFill>
              </a:rPr>
              <a:t>2</a:t>
            </a:r>
            <a:r>
              <a:rPr lang="en-US" baseline="30000" dirty="0">
                <a:solidFill>
                  <a:srgbClr val="C00000"/>
                </a:solidFill>
              </a:rPr>
              <a:t>+</a:t>
            </a:r>
            <a:r>
              <a:rPr lang="en-US" dirty="0">
                <a:solidFill>
                  <a:srgbClr val="C00000"/>
                </a:solidFill>
              </a:rPr>
              <a:t> </a:t>
            </a:r>
            <a:endParaRPr lang="en-US" dirty="0" smtClean="0">
              <a:solidFill>
                <a:srgbClr val="C00000"/>
              </a:solidFill>
            </a:endParaRPr>
          </a:p>
          <a:p>
            <a:r>
              <a:rPr lang="en-US" dirty="0" smtClean="0">
                <a:solidFill>
                  <a:srgbClr val="C00000"/>
                </a:solidFill>
              </a:rPr>
              <a:t>should be greater than that of F</a:t>
            </a:r>
            <a:r>
              <a:rPr lang="en-US" baseline="-25000" dirty="0" smtClean="0">
                <a:solidFill>
                  <a:srgbClr val="C00000"/>
                </a:solidFill>
              </a:rPr>
              <a:t>2</a:t>
            </a:r>
            <a:r>
              <a:rPr lang="en-US" dirty="0" smtClean="0">
                <a:solidFill>
                  <a:srgbClr val="C00000"/>
                </a:solidFill>
              </a:rPr>
              <a:t>.</a:t>
            </a:r>
          </a:p>
          <a:p>
            <a:endParaRPr lang="en-US" dirty="0"/>
          </a:p>
          <a:p>
            <a:r>
              <a:rPr lang="en-US" dirty="0" smtClean="0"/>
              <a:t>Experimentally, the bond energies are:</a:t>
            </a:r>
          </a:p>
          <a:p>
            <a:r>
              <a:rPr lang="en-US" dirty="0" smtClean="0"/>
              <a:t>F</a:t>
            </a:r>
            <a:r>
              <a:rPr lang="en-US" baseline="-25000" dirty="0" smtClean="0"/>
              <a:t>2</a:t>
            </a:r>
            <a:r>
              <a:rPr lang="en-US" dirty="0" smtClean="0"/>
              <a:t>	</a:t>
            </a:r>
            <a:r>
              <a:rPr lang="en-US" dirty="0"/>
              <a:t> </a:t>
            </a:r>
            <a:r>
              <a:rPr lang="en-US" dirty="0" smtClean="0"/>
              <a:t>D</a:t>
            </a:r>
            <a:r>
              <a:rPr lang="en-US" baseline="-25000" dirty="0" smtClean="0"/>
              <a:t>0</a:t>
            </a:r>
            <a:r>
              <a:rPr lang="en-US" dirty="0" smtClean="0"/>
              <a:t>(F</a:t>
            </a:r>
            <a:r>
              <a:rPr lang="en-US" baseline="-25000" dirty="0" smtClean="0"/>
              <a:t>2</a:t>
            </a:r>
            <a:r>
              <a:rPr lang="en-US" dirty="0"/>
              <a:t>) </a:t>
            </a:r>
            <a:r>
              <a:rPr lang="en-US" dirty="0" smtClean="0"/>
              <a:t> = 1.63 eV</a:t>
            </a:r>
            <a:endParaRPr lang="en-US" baseline="-25000" dirty="0" smtClean="0"/>
          </a:p>
          <a:p>
            <a:r>
              <a:rPr lang="en-US" dirty="0" smtClean="0"/>
              <a:t>F</a:t>
            </a:r>
            <a:r>
              <a:rPr lang="en-US" baseline="-25000" dirty="0" smtClean="0"/>
              <a:t>2</a:t>
            </a:r>
            <a:r>
              <a:rPr lang="en-US" baseline="30000" dirty="0" smtClean="0"/>
              <a:t>+</a:t>
            </a:r>
            <a:r>
              <a:rPr lang="en-US" dirty="0" smtClean="0"/>
              <a:t>  	</a:t>
            </a:r>
            <a:r>
              <a:rPr lang="en-US" dirty="0"/>
              <a:t> </a:t>
            </a:r>
            <a:r>
              <a:rPr lang="en-US" dirty="0" smtClean="0"/>
              <a:t>D</a:t>
            </a:r>
            <a:r>
              <a:rPr lang="en-US" baseline="-25000" dirty="0" smtClean="0"/>
              <a:t>0</a:t>
            </a:r>
            <a:r>
              <a:rPr lang="en-US" dirty="0" smtClean="0"/>
              <a:t>(F</a:t>
            </a:r>
            <a:r>
              <a:rPr lang="en-US" baseline="-25000" dirty="0" smtClean="0"/>
              <a:t>2</a:t>
            </a:r>
            <a:r>
              <a:rPr lang="en-US" baseline="30000" dirty="0"/>
              <a:t>+</a:t>
            </a:r>
            <a:r>
              <a:rPr lang="en-US" dirty="0"/>
              <a:t>) </a:t>
            </a:r>
            <a:r>
              <a:rPr lang="en-US" dirty="0" smtClean="0"/>
              <a:t>= 3.35 eV</a:t>
            </a:r>
          </a:p>
          <a:p>
            <a:r>
              <a:rPr lang="en-US" dirty="0" smtClean="0">
                <a:solidFill>
                  <a:srgbClr val="C00000"/>
                </a:solidFill>
              </a:rPr>
              <a:t>EXACTLY AS EXPECTED!</a:t>
            </a:r>
            <a:endParaRPr lang="en-US" dirty="0">
              <a:solidFill>
                <a:srgbClr val="C00000"/>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362200"/>
            <a:ext cx="4972050" cy="4108632"/>
          </a:xfrm>
          <a:prstGeom prst="rect">
            <a:avLst/>
          </a:prstGeom>
        </p:spPr>
      </p:pic>
      <p:sp>
        <p:nvSpPr>
          <p:cNvPr id="5" name="TextBox 4"/>
          <p:cNvSpPr txBox="1"/>
          <p:nvPr/>
        </p:nvSpPr>
        <p:spPr>
          <a:xfrm>
            <a:off x="304800" y="6248400"/>
            <a:ext cx="8705850" cy="369332"/>
          </a:xfrm>
          <a:prstGeom prst="rect">
            <a:avLst/>
          </a:prstGeom>
          <a:noFill/>
        </p:spPr>
        <p:txBody>
          <a:bodyPr wrap="square" rtlCol="0">
            <a:spAutoFit/>
          </a:bodyPr>
          <a:lstStyle/>
          <a:p>
            <a:r>
              <a:rPr lang="en-US" dirty="0" smtClean="0"/>
              <a:t>These quantities are linked by a thermochemical cycle:     D</a:t>
            </a:r>
            <a:r>
              <a:rPr lang="en-US" baseline="-25000" dirty="0" smtClean="0"/>
              <a:t>0</a:t>
            </a:r>
            <a:r>
              <a:rPr lang="en-US" dirty="0" smtClean="0"/>
              <a:t>(X</a:t>
            </a:r>
            <a:r>
              <a:rPr lang="en-US" baseline="-25000" dirty="0" smtClean="0"/>
              <a:t>2</a:t>
            </a:r>
            <a:r>
              <a:rPr lang="en-US" dirty="0" smtClean="0"/>
              <a:t>) + IE(X) = IE(X</a:t>
            </a:r>
            <a:r>
              <a:rPr lang="en-US" baseline="-25000" dirty="0" smtClean="0"/>
              <a:t>2</a:t>
            </a:r>
            <a:r>
              <a:rPr lang="en-US" dirty="0" smtClean="0"/>
              <a:t>) + D</a:t>
            </a:r>
            <a:r>
              <a:rPr lang="en-US" baseline="-25000" dirty="0" smtClean="0"/>
              <a:t>0</a:t>
            </a:r>
            <a:r>
              <a:rPr lang="en-US" dirty="0" smtClean="0"/>
              <a:t>(X</a:t>
            </a:r>
            <a:r>
              <a:rPr lang="en-US" baseline="-25000" dirty="0" smtClean="0"/>
              <a:t>2</a:t>
            </a:r>
            <a:r>
              <a:rPr lang="en-US" baseline="30000" dirty="0" smtClean="0"/>
              <a:t>+</a:t>
            </a:r>
            <a:r>
              <a:rPr lang="en-US" dirty="0" smtClean="0"/>
              <a:t>)</a:t>
            </a:r>
            <a:endParaRPr lang="en-US" dirty="0"/>
          </a:p>
        </p:txBody>
      </p:sp>
    </p:spTree>
    <p:extLst>
      <p:ext uri="{BB962C8B-B14F-4D97-AF65-F5344CB8AC3E}">
        <p14:creationId xmlns:p14="http://schemas.microsoft.com/office/powerpoint/2010/main" val="1943792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933"/>
            <a:ext cx="8229600" cy="1143000"/>
          </a:xfrm>
        </p:spPr>
        <p:txBody>
          <a:bodyPr>
            <a:normAutofit/>
          </a:bodyPr>
          <a:lstStyle/>
          <a:p>
            <a:r>
              <a:rPr lang="en-US" dirty="0" err="1" smtClean="0">
                <a:solidFill>
                  <a:srgbClr val="C00000"/>
                </a:solidFill>
                <a:latin typeface="Times New Roman" panose="02020603050405020304" pitchFamily="18" charset="0"/>
                <a:cs typeface="Times New Roman" panose="02020603050405020304" pitchFamily="18" charset="0"/>
              </a:rPr>
              <a:t>Homonuclear</a:t>
            </a:r>
            <a:r>
              <a:rPr lang="en-US" dirty="0" smtClean="0">
                <a:solidFill>
                  <a:srgbClr val="C00000"/>
                </a:solidFill>
                <a:latin typeface="Times New Roman" panose="02020603050405020304" pitchFamily="18" charset="0"/>
                <a:cs typeface="Times New Roman" panose="02020603050405020304" pitchFamily="18" charset="0"/>
              </a:rPr>
              <a:t> Diatomic Molecules</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flipH="1">
            <a:off x="4267200" y="4114296"/>
            <a:ext cx="423786" cy="434617"/>
          </a:xfrm>
          <a:prstGeom prst="rect">
            <a:avLst/>
          </a:prstGeom>
          <a:solidFill>
            <a:schemeClr val="bg1"/>
          </a:solidFill>
        </p:spPr>
        <p:txBody>
          <a:bodyPr wrap="square" rtlCol="0">
            <a:spAutoFit/>
          </a:bodyPr>
          <a:lstStyle/>
          <a:p>
            <a:endParaRPr lang="en-US" sz="1600" dirty="0"/>
          </a:p>
        </p:txBody>
      </p:sp>
      <p:sp>
        <p:nvSpPr>
          <p:cNvPr id="3" name="TextBox 2"/>
          <p:cNvSpPr txBox="1"/>
          <p:nvPr/>
        </p:nvSpPr>
        <p:spPr>
          <a:xfrm>
            <a:off x="762000" y="1219200"/>
            <a:ext cx="7696200" cy="1200329"/>
          </a:xfrm>
          <a:prstGeom prst="rect">
            <a:avLst/>
          </a:prstGeom>
          <a:noFill/>
        </p:spPr>
        <p:txBody>
          <a:bodyPr wrap="square" rtlCol="0">
            <a:spAutoFit/>
          </a:bodyPr>
          <a:lstStyle/>
          <a:p>
            <a:r>
              <a:rPr lang="en-US" u="sng" dirty="0" smtClean="0"/>
              <a:t>QUESTIONS FOR AP STUDENTS</a:t>
            </a:r>
            <a:r>
              <a:rPr lang="en-US" dirty="0" smtClean="0"/>
              <a:t>:</a:t>
            </a:r>
          </a:p>
          <a:p>
            <a:endParaRPr lang="en-US" dirty="0"/>
          </a:p>
          <a:p>
            <a:r>
              <a:rPr lang="en-US" dirty="0" smtClean="0"/>
              <a:t>3. Is X</a:t>
            </a:r>
            <a:r>
              <a:rPr lang="en-US" baseline="-25000" dirty="0" smtClean="0"/>
              <a:t>2</a:t>
            </a:r>
            <a:r>
              <a:rPr lang="en-US" dirty="0" smtClean="0"/>
              <a:t> </a:t>
            </a:r>
            <a:r>
              <a:rPr lang="en-US" u="sng" dirty="0" smtClean="0">
                <a:solidFill>
                  <a:srgbClr val="C00000"/>
                </a:solidFill>
              </a:rPr>
              <a:t>diamagnetic</a:t>
            </a:r>
            <a:r>
              <a:rPr lang="en-US" dirty="0" smtClean="0"/>
              <a:t> (weakly repelled by a magnetic field) or </a:t>
            </a:r>
            <a:r>
              <a:rPr lang="en-US" u="sng" dirty="0" smtClean="0">
                <a:solidFill>
                  <a:srgbClr val="C00000"/>
                </a:solidFill>
              </a:rPr>
              <a:t>paramagnetic</a:t>
            </a:r>
            <a:r>
              <a:rPr lang="en-US" dirty="0" smtClean="0"/>
              <a:t>    </a:t>
            </a:r>
          </a:p>
          <a:p>
            <a:r>
              <a:rPr lang="en-US" dirty="0"/>
              <a:t> </a:t>
            </a:r>
            <a:r>
              <a:rPr lang="en-US" dirty="0" smtClean="0"/>
              <a:t>   (attracted into a magnetic field).</a:t>
            </a:r>
            <a:endParaRPr lang="en-US" dirty="0"/>
          </a:p>
        </p:txBody>
      </p:sp>
      <p:sp>
        <p:nvSpPr>
          <p:cNvPr id="9" name="TextBox 8"/>
          <p:cNvSpPr txBox="1"/>
          <p:nvPr/>
        </p:nvSpPr>
        <p:spPr>
          <a:xfrm>
            <a:off x="1143000" y="3423443"/>
            <a:ext cx="272376" cy="369332"/>
          </a:xfrm>
          <a:prstGeom prst="rect">
            <a:avLst/>
          </a:prstGeom>
          <a:solidFill>
            <a:schemeClr val="bg1"/>
          </a:solidFill>
        </p:spPr>
        <p:txBody>
          <a:bodyPr wrap="square" rtlCol="0">
            <a:spAutoFit/>
          </a:bodyPr>
          <a:lstStyle/>
          <a:p>
            <a:endParaRPr lang="en-US" dirty="0"/>
          </a:p>
        </p:txBody>
      </p:sp>
      <p:sp>
        <p:nvSpPr>
          <p:cNvPr id="4" name="TextBox 3"/>
          <p:cNvSpPr txBox="1"/>
          <p:nvPr/>
        </p:nvSpPr>
        <p:spPr>
          <a:xfrm>
            <a:off x="986053" y="2623444"/>
            <a:ext cx="7876643" cy="4247317"/>
          </a:xfrm>
          <a:prstGeom prst="rect">
            <a:avLst/>
          </a:prstGeom>
          <a:noFill/>
        </p:spPr>
        <p:txBody>
          <a:bodyPr wrap="none" rtlCol="0">
            <a:spAutoFit/>
          </a:bodyPr>
          <a:lstStyle/>
          <a:p>
            <a:r>
              <a:rPr lang="en-US" dirty="0" smtClean="0"/>
              <a:t>This is just a hidden way of asking if the molecule has unpaired electrons.</a:t>
            </a:r>
          </a:p>
          <a:p>
            <a:r>
              <a:rPr lang="en-US" dirty="0" smtClean="0"/>
              <a:t>If it has unpaired electrons, the unpaired spin causes it to be paramagnetic.</a:t>
            </a:r>
          </a:p>
          <a:p>
            <a:endParaRPr lang="en-US" dirty="0"/>
          </a:p>
          <a:p>
            <a:r>
              <a:rPr lang="en-US" u="sng" dirty="0" smtClean="0">
                <a:solidFill>
                  <a:srgbClr val="C00000"/>
                </a:solidFill>
              </a:rPr>
              <a:t>Examples of paramagnetic molecules that are stable [ignoring core electrons]:</a:t>
            </a:r>
          </a:p>
          <a:p>
            <a:endParaRPr lang="en-US" dirty="0"/>
          </a:p>
          <a:p>
            <a:r>
              <a:rPr lang="en-US" dirty="0" smtClean="0"/>
              <a:t>O</a:t>
            </a:r>
            <a:r>
              <a:rPr lang="en-US" baseline="-25000" dirty="0" smtClean="0"/>
              <a:t>2 </a:t>
            </a:r>
            <a:r>
              <a:rPr lang="en-US" dirty="0" smtClean="0"/>
              <a:t> 2</a:t>
            </a:r>
            <a:r>
              <a:rPr lang="en-US" dirty="0" smtClean="0">
                <a:latin typeface="Symbol" panose="05050102010706020507" pitchFamily="18" charset="2"/>
              </a:rPr>
              <a:t>s</a:t>
            </a:r>
            <a:r>
              <a:rPr lang="en-US" baseline="-25000" dirty="0" smtClean="0"/>
              <a:t>g</a:t>
            </a:r>
            <a:r>
              <a:rPr lang="en-US" baseline="30000" dirty="0" smtClean="0"/>
              <a:t>2</a:t>
            </a:r>
            <a:r>
              <a:rPr lang="en-US" dirty="0" smtClean="0"/>
              <a:t> 2</a:t>
            </a:r>
            <a:r>
              <a:rPr lang="en-US" dirty="0" smtClean="0">
                <a:latin typeface="Symbol" panose="05050102010706020507" pitchFamily="18" charset="2"/>
              </a:rPr>
              <a:t>s</a:t>
            </a:r>
            <a:r>
              <a:rPr lang="en-US" baseline="-25000" dirty="0" smtClean="0"/>
              <a:t>u</a:t>
            </a:r>
            <a:r>
              <a:rPr lang="en-US" baseline="30000" dirty="0" smtClean="0"/>
              <a:t>2 </a:t>
            </a:r>
            <a:r>
              <a:rPr lang="en-US" dirty="0" smtClean="0"/>
              <a:t>3</a:t>
            </a:r>
            <a:r>
              <a:rPr lang="en-US" dirty="0" smtClean="0">
                <a:latin typeface="Symbol" panose="05050102010706020507" pitchFamily="18" charset="2"/>
              </a:rPr>
              <a:t>s</a:t>
            </a:r>
            <a:r>
              <a:rPr lang="en-US" baseline="-25000" dirty="0" smtClean="0"/>
              <a:t>g</a:t>
            </a:r>
            <a:r>
              <a:rPr lang="en-US" baseline="30000" dirty="0" smtClean="0"/>
              <a:t>2</a:t>
            </a:r>
            <a:r>
              <a:rPr lang="en-US" dirty="0" smtClean="0"/>
              <a:t> 1</a:t>
            </a:r>
            <a:r>
              <a:rPr lang="en-US" dirty="0" smtClean="0">
                <a:latin typeface="Symbol" panose="05050102010706020507" pitchFamily="18" charset="2"/>
              </a:rPr>
              <a:t>p</a:t>
            </a:r>
            <a:r>
              <a:rPr lang="en-US" baseline="-25000" dirty="0" smtClean="0"/>
              <a:t>u</a:t>
            </a:r>
            <a:r>
              <a:rPr lang="en-US" baseline="30000" dirty="0" smtClean="0"/>
              <a:t>4</a:t>
            </a:r>
            <a:r>
              <a:rPr lang="en-US" dirty="0" smtClean="0">
                <a:latin typeface="Symbol" panose="05050102010706020507" pitchFamily="18" charset="2"/>
              </a:rPr>
              <a:t> 1p</a:t>
            </a:r>
            <a:r>
              <a:rPr lang="en-US" baseline="-25000" dirty="0" smtClean="0"/>
              <a:t>g</a:t>
            </a:r>
            <a:r>
              <a:rPr lang="en-US" baseline="30000" dirty="0" smtClean="0"/>
              <a:t>2 </a:t>
            </a:r>
            <a:r>
              <a:rPr lang="en-US" dirty="0" smtClean="0"/>
              <a:t> (Here the last two 1</a:t>
            </a:r>
            <a:r>
              <a:rPr lang="en-US" dirty="0" smtClean="0">
                <a:latin typeface="Symbol" panose="05050102010706020507" pitchFamily="18" charset="2"/>
              </a:rPr>
              <a:t>p</a:t>
            </a:r>
            <a:r>
              <a:rPr lang="en-US" baseline="-25000" dirty="0" smtClean="0"/>
              <a:t>g</a:t>
            </a:r>
            <a:r>
              <a:rPr lang="en-US" dirty="0" smtClean="0"/>
              <a:t> electrons go into the 1</a:t>
            </a:r>
            <a:r>
              <a:rPr lang="en-US" dirty="0" smtClean="0">
                <a:latin typeface="Symbol" panose="05050102010706020507" pitchFamily="18" charset="2"/>
              </a:rPr>
              <a:t>p</a:t>
            </a:r>
            <a:r>
              <a:rPr lang="en-US" baseline="-25000" dirty="0" smtClean="0"/>
              <a:t>g</a:t>
            </a:r>
            <a:r>
              <a:rPr lang="en-US" dirty="0" smtClean="0"/>
              <a:t> </a:t>
            </a:r>
          </a:p>
          <a:p>
            <a:r>
              <a:rPr lang="en-US" dirty="0" smtClean="0"/>
              <a:t>orbitals with parallel spins, causing O</a:t>
            </a:r>
            <a:r>
              <a:rPr lang="en-US" baseline="-25000" dirty="0" smtClean="0"/>
              <a:t>2</a:t>
            </a:r>
            <a:r>
              <a:rPr lang="en-US" dirty="0" smtClean="0"/>
              <a:t> to be a high spin molecule that is attracted </a:t>
            </a:r>
          </a:p>
          <a:p>
            <a:r>
              <a:rPr lang="en-US" dirty="0" smtClean="0"/>
              <a:t>into a magnetic field.)</a:t>
            </a:r>
          </a:p>
          <a:p>
            <a:endParaRPr lang="en-US" dirty="0"/>
          </a:p>
          <a:p>
            <a:r>
              <a:rPr lang="en-US" dirty="0" smtClean="0"/>
              <a:t>NO 3</a:t>
            </a:r>
            <a:r>
              <a:rPr lang="en-US" dirty="0" smtClean="0">
                <a:latin typeface="Symbol" panose="05050102010706020507" pitchFamily="18" charset="2"/>
              </a:rPr>
              <a:t>s</a:t>
            </a:r>
            <a:r>
              <a:rPr lang="en-US" baseline="30000" dirty="0" smtClean="0"/>
              <a:t>2</a:t>
            </a:r>
            <a:r>
              <a:rPr lang="en-US" dirty="0" smtClean="0"/>
              <a:t> 4</a:t>
            </a:r>
            <a:r>
              <a:rPr lang="en-US" dirty="0" smtClean="0">
                <a:latin typeface="Symbol" panose="05050102010706020507" pitchFamily="18" charset="2"/>
              </a:rPr>
              <a:t>s</a:t>
            </a:r>
            <a:r>
              <a:rPr lang="en-US" baseline="30000" dirty="0" smtClean="0"/>
              <a:t>2 </a:t>
            </a:r>
            <a:r>
              <a:rPr lang="en-US" dirty="0" smtClean="0"/>
              <a:t>5</a:t>
            </a:r>
            <a:r>
              <a:rPr lang="en-US" dirty="0" smtClean="0">
                <a:latin typeface="Symbol" panose="05050102010706020507" pitchFamily="18" charset="2"/>
              </a:rPr>
              <a:t>s</a:t>
            </a:r>
            <a:r>
              <a:rPr lang="en-US" baseline="30000" dirty="0" smtClean="0"/>
              <a:t>2</a:t>
            </a:r>
            <a:r>
              <a:rPr lang="en-US" dirty="0" smtClean="0"/>
              <a:t> 1</a:t>
            </a:r>
            <a:r>
              <a:rPr lang="en-US" dirty="0" smtClean="0">
                <a:latin typeface="Symbol" panose="05050102010706020507" pitchFamily="18" charset="2"/>
              </a:rPr>
              <a:t>p</a:t>
            </a:r>
            <a:r>
              <a:rPr lang="en-US" baseline="30000" dirty="0" smtClean="0"/>
              <a:t>4</a:t>
            </a:r>
            <a:r>
              <a:rPr lang="en-US" dirty="0" smtClean="0">
                <a:latin typeface="Symbol" panose="05050102010706020507" pitchFamily="18" charset="2"/>
              </a:rPr>
              <a:t> </a:t>
            </a:r>
            <a:r>
              <a:rPr lang="en-US" dirty="0" smtClean="0"/>
              <a:t>2</a:t>
            </a:r>
            <a:r>
              <a:rPr lang="en-US" dirty="0" smtClean="0">
                <a:latin typeface="Symbol" panose="05050102010706020507" pitchFamily="18" charset="2"/>
              </a:rPr>
              <a:t>p</a:t>
            </a:r>
            <a:r>
              <a:rPr lang="en-US" baseline="30000" dirty="0" smtClean="0"/>
              <a:t>1 </a:t>
            </a:r>
            <a:r>
              <a:rPr lang="en-US" dirty="0" smtClean="0"/>
              <a:t>(Here there is only one unpaired electron, but that is </a:t>
            </a:r>
          </a:p>
          <a:p>
            <a:r>
              <a:rPr lang="en-US" dirty="0" smtClean="0"/>
              <a:t>enough!  NO is a paramagnetic molecule.)</a:t>
            </a:r>
          </a:p>
          <a:p>
            <a:endParaRPr lang="en-US" dirty="0"/>
          </a:p>
          <a:p>
            <a:r>
              <a:rPr lang="en-US" dirty="0" smtClean="0">
                <a:solidFill>
                  <a:srgbClr val="CC0000"/>
                </a:solidFill>
              </a:rPr>
              <a:t>All radicals (molecules with unpaired spins) are paramagnetic</a:t>
            </a:r>
            <a:r>
              <a:rPr lang="en-US" dirty="0" smtClean="0"/>
              <a:t>.</a:t>
            </a:r>
          </a:p>
          <a:p>
            <a:endParaRPr lang="en-US" dirty="0"/>
          </a:p>
          <a:p>
            <a:endParaRPr lang="en-US" dirty="0"/>
          </a:p>
        </p:txBody>
      </p:sp>
    </p:spTree>
    <p:extLst>
      <p:ext uri="{BB962C8B-B14F-4D97-AF65-F5344CB8AC3E}">
        <p14:creationId xmlns:p14="http://schemas.microsoft.com/office/powerpoint/2010/main" val="2886439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600200"/>
            <a:ext cx="7315200" cy="1200329"/>
          </a:xfrm>
          <a:prstGeom prst="rect">
            <a:avLst/>
          </a:prstGeom>
          <a:noFill/>
        </p:spPr>
        <p:txBody>
          <a:bodyPr wrap="square" rtlCol="0">
            <a:spAutoFit/>
          </a:bodyPr>
          <a:lstStyle/>
          <a:p>
            <a:r>
              <a:rPr lang="en-US" sz="3600" dirty="0" smtClean="0">
                <a:solidFill>
                  <a:srgbClr val="CC0000"/>
                </a:solidFill>
              </a:rPr>
              <a:t>If the equations are too complicated to be soluble, what can we do?</a:t>
            </a:r>
            <a:endParaRPr lang="en-US" sz="3600" dirty="0">
              <a:solidFill>
                <a:srgbClr val="CC0000"/>
              </a:solidFill>
            </a:endParaRPr>
          </a:p>
        </p:txBody>
      </p:sp>
    </p:spTree>
    <p:extLst>
      <p:ext uri="{BB962C8B-B14F-4D97-AF65-F5344CB8AC3E}">
        <p14:creationId xmlns:p14="http://schemas.microsoft.com/office/powerpoint/2010/main" val="31440924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088" y="4174957"/>
            <a:ext cx="1415376" cy="791393"/>
          </a:xfrm>
          <a:prstGeom prst="rect">
            <a:avLst/>
          </a:prstGeom>
        </p:spPr>
      </p:pic>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6341" y="4174957"/>
            <a:ext cx="1415376" cy="791393"/>
          </a:xfrm>
          <a:prstGeom prst="rect">
            <a:avLst/>
          </a:prstGeom>
        </p:spPr>
      </p:pic>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088" y="2668891"/>
            <a:ext cx="1415376" cy="791393"/>
          </a:xfrm>
          <a:prstGeom prst="rect">
            <a:avLst/>
          </a:prstGeom>
        </p:spPr>
      </p:pic>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6341" y="2668891"/>
            <a:ext cx="1415376" cy="791393"/>
          </a:xfrm>
          <a:prstGeom prst="rect">
            <a:avLst/>
          </a:prstGeom>
        </p:spPr>
      </p:pic>
      <p:sp>
        <p:nvSpPr>
          <p:cNvPr id="2" name="Title 1"/>
          <p:cNvSpPr>
            <a:spLocks noGrp="1"/>
          </p:cNvSpPr>
          <p:nvPr>
            <p:ph type="title"/>
          </p:nvPr>
        </p:nvSpPr>
        <p:spPr>
          <a:xfrm>
            <a:off x="533400" y="16933"/>
            <a:ext cx="8229600" cy="1143000"/>
          </a:xfrm>
        </p:spPr>
        <p:txBody>
          <a:bodyPr>
            <a:normAutofit/>
          </a:bodyPr>
          <a:lstStyle/>
          <a:p>
            <a:r>
              <a:rPr lang="en-US" dirty="0">
                <a:solidFill>
                  <a:srgbClr val="C00000"/>
                </a:solidFill>
                <a:latin typeface="Times New Roman" panose="02020603050405020304" pitchFamily="18" charset="0"/>
                <a:cs typeface="Times New Roman" panose="02020603050405020304" pitchFamily="18" charset="0"/>
              </a:rPr>
              <a:t>d</a:t>
            </a:r>
            <a:r>
              <a:rPr lang="en-US" dirty="0" smtClean="0">
                <a:solidFill>
                  <a:srgbClr val="C00000"/>
                </a:solidFill>
                <a:latin typeface="Times New Roman" panose="02020603050405020304" pitchFamily="18" charset="0"/>
                <a:cs typeface="Times New Roman" panose="02020603050405020304" pitchFamily="18" charset="0"/>
              </a:rPr>
              <a:t>-orbital bonding</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762000" y="1219200"/>
            <a:ext cx="7696200" cy="1200329"/>
          </a:xfrm>
          <a:prstGeom prst="rect">
            <a:avLst/>
          </a:prstGeom>
          <a:noFill/>
        </p:spPr>
        <p:txBody>
          <a:bodyPr wrap="square" rtlCol="0">
            <a:spAutoFit/>
          </a:bodyPr>
          <a:lstStyle/>
          <a:p>
            <a:r>
              <a:rPr lang="en-US" dirty="0" smtClean="0"/>
              <a:t>If the bonding is between transition metals, you can get d-orbital bonding.</a:t>
            </a:r>
          </a:p>
          <a:p>
            <a:r>
              <a:rPr lang="en-US" dirty="0"/>
              <a:t>For the </a:t>
            </a:r>
            <a:r>
              <a:rPr lang="en-US" dirty="0" err="1"/>
              <a:t>internuclear</a:t>
            </a:r>
            <a:r>
              <a:rPr lang="en-US" dirty="0"/>
              <a:t> axis defined as the z-axis, you can combine the d</a:t>
            </a:r>
            <a:r>
              <a:rPr lang="en-US" baseline="-25000" dirty="0"/>
              <a:t>z</a:t>
            </a:r>
            <a:r>
              <a:rPr lang="en-US" sz="1100" dirty="0"/>
              <a:t>2</a:t>
            </a:r>
            <a:r>
              <a:rPr lang="en-US" dirty="0"/>
              <a:t> </a:t>
            </a:r>
            <a:r>
              <a:rPr lang="en-US" dirty="0" err="1"/>
              <a:t>orbtals</a:t>
            </a:r>
            <a:r>
              <a:rPr lang="en-US" dirty="0"/>
              <a:t> to get bonding and antibonding d</a:t>
            </a:r>
            <a:r>
              <a:rPr lang="en-US" dirty="0">
                <a:latin typeface="Symbol" panose="05050102010706020507" pitchFamily="18" charset="2"/>
              </a:rPr>
              <a:t>s</a:t>
            </a:r>
            <a:r>
              <a:rPr lang="en-US" dirty="0"/>
              <a:t> orbitals:</a:t>
            </a:r>
            <a:endParaRPr lang="en-US" sz="1100" dirty="0">
              <a:latin typeface="Symbol" panose="05050102010706020507" pitchFamily="18" charset="2"/>
            </a:endParaRPr>
          </a:p>
          <a:p>
            <a:endParaRPr lang="en-US" dirty="0"/>
          </a:p>
        </p:txBody>
      </p:sp>
      <p:sp>
        <p:nvSpPr>
          <p:cNvPr id="9" name="TextBox 8"/>
          <p:cNvSpPr txBox="1"/>
          <p:nvPr/>
        </p:nvSpPr>
        <p:spPr>
          <a:xfrm>
            <a:off x="1143000" y="3423443"/>
            <a:ext cx="272376" cy="369332"/>
          </a:xfrm>
          <a:prstGeom prst="rect">
            <a:avLst/>
          </a:prstGeom>
          <a:solidFill>
            <a:schemeClr val="bg1"/>
          </a:solidFill>
        </p:spPr>
        <p:txBody>
          <a:bodyPr wrap="square" rtlCol="0">
            <a:spAutoFit/>
          </a:bodyPr>
          <a:lstStyle/>
          <a:p>
            <a:endParaRPr lang="en-US" dirty="0"/>
          </a:p>
        </p:txBody>
      </p:sp>
      <p:sp>
        <p:nvSpPr>
          <p:cNvPr id="4" name="TextBox 3"/>
          <p:cNvSpPr txBox="1"/>
          <p:nvPr/>
        </p:nvSpPr>
        <p:spPr>
          <a:xfrm>
            <a:off x="2257382" y="2845705"/>
            <a:ext cx="300082" cy="369332"/>
          </a:xfrm>
          <a:prstGeom prst="rect">
            <a:avLst/>
          </a:prstGeom>
          <a:noFill/>
        </p:spPr>
        <p:txBody>
          <a:bodyPr wrap="none" rtlCol="0">
            <a:spAutoFit/>
          </a:bodyPr>
          <a:lstStyle/>
          <a:p>
            <a:r>
              <a:rPr lang="en-US" dirty="0" smtClean="0"/>
              <a:t>+</a:t>
            </a:r>
            <a:endParaRPr lang="en-US" dirty="0"/>
          </a:p>
        </p:txBody>
      </p:sp>
      <p:sp>
        <p:nvSpPr>
          <p:cNvPr id="5" name="TextBox 4"/>
          <p:cNvSpPr txBox="1"/>
          <p:nvPr/>
        </p:nvSpPr>
        <p:spPr>
          <a:xfrm>
            <a:off x="3866725" y="2845705"/>
            <a:ext cx="300082" cy="369332"/>
          </a:xfrm>
          <a:prstGeom prst="rect">
            <a:avLst/>
          </a:prstGeom>
          <a:noFill/>
        </p:spPr>
        <p:txBody>
          <a:bodyPr wrap="none" rtlCol="0">
            <a:spAutoFit/>
          </a:bodyPr>
          <a:lstStyle/>
          <a:p>
            <a:r>
              <a:rPr lang="en-US" dirty="0" smtClean="0"/>
              <a:t>=</a:t>
            </a:r>
            <a:endParaRPr lang="en-US" dirty="0"/>
          </a:p>
        </p:txBody>
      </p:sp>
      <p:sp>
        <p:nvSpPr>
          <p:cNvPr id="16" name="TextBox 15"/>
          <p:cNvSpPr txBox="1"/>
          <p:nvPr/>
        </p:nvSpPr>
        <p:spPr>
          <a:xfrm>
            <a:off x="2288298" y="4362905"/>
            <a:ext cx="255198" cy="369332"/>
          </a:xfrm>
          <a:prstGeom prst="rect">
            <a:avLst/>
          </a:prstGeom>
          <a:noFill/>
        </p:spPr>
        <p:txBody>
          <a:bodyPr wrap="none" rtlCol="0">
            <a:spAutoFit/>
          </a:bodyPr>
          <a:lstStyle/>
          <a:p>
            <a:r>
              <a:rPr lang="en-US" dirty="0" smtClean="0"/>
              <a:t>-</a:t>
            </a:r>
            <a:endParaRPr lang="en-US" dirty="0"/>
          </a:p>
        </p:txBody>
      </p:sp>
      <p:sp>
        <p:nvSpPr>
          <p:cNvPr id="18" name="TextBox 17"/>
          <p:cNvSpPr txBox="1"/>
          <p:nvPr/>
        </p:nvSpPr>
        <p:spPr>
          <a:xfrm>
            <a:off x="3897641" y="4362905"/>
            <a:ext cx="300082" cy="369332"/>
          </a:xfrm>
          <a:prstGeom prst="rect">
            <a:avLst/>
          </a:prstGeom>
          <a:noFill/>
        </p:spPr>
        <p:txBody>
          <a:bodyPr wrap="none" rtlCol="0">
            <a:spAutoFit/>
          </a:bodyPr>
          <a:lstStyle/>
          <a:p>
            <a:r>
              <a:rPr lang="en-US" dirty="0" smtClean="0"/>
              <a:t>=</a:t>
            </a:r>
            <a:endParaRPr lang="en-US" dirty="0"/>
          </a:p>
        </p:txBody>
      </p:sp>
      <p:sp>
        <p:nvSpPr>
          <p:cNvPr id="12" name="TextBox 11"/>
          <p:cNvSpPr txBox="1"/>
          <p:nvPr/>
        </p:nvSpPr>
        <p:spPr>
          <a:xfrm>
            <a:off x="5791200" y="2845705"/>
            <a:ext cx="1937133" cy="369332"/>
          </a:xfrm>
          <a:prstGeom prst="rect">
            <a:avLst/>
          </a:prstGeom>
          <a:noFill/>
        </p:spPr>
        <p:txBody>
          <a:bodyPr wrap="none" rtlCol="0">
            <a:spAutoFit/>
          </a:bodyPr>
          <a:lstStyle/>
          <a:p>
            <a:r>
              <a:rPr lang="en-US" dirty="0"/>
              <a:t>d</a:t>
            </a:r>
            <a:r>
              <a:rPr lang="en-US" dirty="0" smtClean="0">
                <a:latin typeface="Symbol" panose="05050102010706020507" pitchFamily="18" charset="2"/>
              </a:rPr>
              <a:t>s</a:t>
            </a:r>
            <a:r>
              <a:rPr lang="en-US" dirty="0" smtClean="0"/>
              <a:t> bonding orbital</a:t>
            </a:r>
            <a:endParaRPr lang="en-US" dirty="0"/>
          </a:p>
        </p:txBody>
      </p:sp>
      <p:sp>
        <p:nvSpPr>
          <p:cNvPr id="19" name="Rectangle 18"/>
          <p:cNvSpPr/>
          <p:nvPr/>
        </p:nvSpPr>
        <p:spPr>
          <a:xfrm>
            <a:off x="5867400" y="4362904"/>
            <a:ext cx="2412712" cy="369332"/>
          </a:xfrm>
          <a:prstGeom prst="rect">
            <a:avLst/>
          </a:prstGeom>
        </p:spPr>
        <p:txBody>
          <a:bodyPr wrap="none">
            <a:spAutoFit/>
          </a:bodyPr>
          <a:lstStyle/>
          <a:p>
            <a:r>
              <a:rPr lang="en-US" dirty="0"/>
              <a:t>d</a:t>
            </a:r>
            <a:r>
              <a:rPr lang="en-US" dirty="0" smtClean="0">
                <a:latin typeface="Symbol" panose="05050102010706020507" pitchFamily="18" charset="2"/>
              </a:rPr>
              <a:t>s*</a:t>
            </a:r>
            <a:r>
              <a:rPr lang="en-US" dirty="0" smtClean="0"/>
              <a:t> antibonding </a:t>
            </a:r>
            <a:r>
              <a:rPr lang="en-US" dirty="0"/>
              <a:t>orbital</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6807" y="2675241"/>
            <a:ext cx="1279188" cy="715245"/>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6807" y="4181307"/>
            <a:ext cx="1279188" cy="715244"/>
          </a:xfrm>
          <a:prstGeom prst="rect">
            <a:avLst/>
          </a:prstGeom>
          <a:scene3d>
            <a:camera prst="orthographicFront">
              <a:rot lat="0" lon="0" rev="10800000"/>
            </a:camera>
            <a:lightRig rig="threePt" dir="t"/>
          </a:scene3d>
        </p:spPr>
      </p:pic>
    </p:spTree>
    <p:extLst>
      <p:ext uri="{BB962C8B-B14F-4D97-AF65-F5344CB8AC3E}">
        <p14:creationId xmlns:p14="http://schemas.microsoft.com/office/powerpoint/2010/main" val="3681634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81" y="5048738"/>
            <a:ext cx="1605014" cy="897427"/>
          </a:xfrm>
          <a:prstGeom prst="rect">
            <a:avLst/>
          </a:prstGeom>
        </p:spPr>
      </p:pic>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9951" y="5048739"/>
            <a:ext cx="1605014" cy="897427"/>
          </a:xfrm>
          <a:prstGeom prst="rect">
            <a:avLst/>
          </a:prstGeom>
        </p:spPr>
      </p:pic>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9171" y="2884141"/>
            <a:ext cx="1674170" cy="936095"/>
          </a:xfrm>
          <a:prstGeom prst="rect">
            <a:avLst/>
          </a:prstGeom>
        </p:spPr>
      </p:pic>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902" y="2903475"/>
            <a:ext cx="1605014" cy="897427"/>
          </a:xfrm>
          <a:prstGeom prst="rect">
            <a:avLst/>
          </a:prstGeom>
        </p:spPr>
      </p:pic>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0172" y="2903476"/>
            <a:ext cx="1605014" cy="897427"/>
          </a:xfrm>
          <a:prstGeom prst="rect">
            <a:avLst/>
          </a:prstGeom>
        </p:spPr>
      </p:pic>
      <p:sp>
        <p:nvSpPr>
          <p:cNvPr id="2" name="Title 1"/>
          <p:cNvSpPr>
            <a:spLocks noGrp="1"/>
          </p:cNvSpPr>
          <p:nvPr>
            <p:ph type="title"/>
          </p:nvPr>
        </p:nvSpPr>
        <p:spPr>
          <a:xfrm>
            <a:off x="533400" y="16933"/>
            <a:ext cx="8229600" cy="1143000"/>
          </a:xfrm>
        </p:spPr>
        <p:txBody>
          <a:bodyPr>
            <a:normAutofit/>
          </a:bodyPr>
          <a:lstStyle/>
          <a:p>
            <a:r>
              <a:rPr lang="en-US" dirty="0">
                <a:solidFill>
                  <a:srgbClr val="C00000"/>
                </a:solidFill>
                <a:latin typeface="Times New Roman" panose="02020603050405020304" pitchFamily="18" charset="0"/>
                <a:cs typeface="Times New Roman" panose="02020603050405020304" pitchFamily="18" charset="0"/>
              </a:rPr>
              <a:t>d</a:t>
            </a:r>
            <a:r>
              <a:rPr lang="en-US" dirty="0" smtClean="0">
                <a:solidFill>
                  <a:srgbClr val="C00000"/>
                </a:solidFill>
                <a:latin typeface="Times New Roman" panose="02020603050405020304" pitchFamily="18" charset="0"/>
                <a:cs typeface="Times New Roman" panose="02020603050405020304" pitchFamily="18" charset="0"/>
              </a:rPr>
              <a:t>-orbital bonding</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762000" y="1219200"/>
            <a:ext cx="7696200" cy="646331"/>
          </a:xfrm>
          <a:prstGeom prst="rect">
            <a:avLst/>
          </a:prstGeom>
          <a:noFill/>
        </p:spPr>
        <p:txBody>
          <a:bodyPr wrap="square" rtlCol="0">
            <a:spAutoFit/>
          </a:bodyPr>
          <a:lstStyle/>
          <a:p>
            <a:r>
              <a:rPr lang="en-US" dirty="0" smtClean="0"/>
              <a:t>If you combine the </a:t>
            </a:r>
            <a:r>
              <a:rPr lang="en-US" dirty="0" err="1" smtClean="0"/>
              <a:t>d</a:t>
            </a:r>
            <a:r>
              <a:rPr lang="en-US" baseline="-25000" dirty="0" err="1" smtClean="0"/>
              <a:t>xz</a:t>
            </a:r>
            <a:r>
              <a:rPr lang="en-US" dirty="0" smtClean="0"/>
              <a:t> orbitals (or the </a:t>
            </a:r>
            <a:r>
              <a:rPr lang="en-US" dirty="0" err="1" smtClean="0"/>
              <a:t>d</a:t>
            </a:r>
            <a:r>
              <a:rPr lang="en-US" baseline="-25000" dirty="0" err="1" smtClean="0"/>
              <a:t>yz</a:t>
            </a:r>
            <a:r>
              <a:rPr lang="en-US" dirty="0"/>
              <a:t> </a:t>
            </a:r>
            <a:r>
              <a:rPr lang="en-US" dirty="0" smtClean="0"/>
              <a:t>orbitals), you can get </a:t>
            </a:r>
            <a:r>
              <a:rPr lang="en-US" dirty="0" err="1" smtClean="0"/>
              <a:t>d</a:t>
            </a:r>
            <a:r>
              <a:rPr lang="en-US" dirty="0" err="1" smtClean="0">
                <a:latin typeface="Symbol" panose="05050102010706020507" pitchFamily="18" charset="2"/>
              </a:rPr>
              <a:t>p</a:t>
            </a:r>
            <a:r>
              <a:rPr lang="en-US" dirty="0" smtClean="0"/>
              <a:t> bonding and antibonding orbitals.</a:t>
            </a:r>
            <a:endParaRPr lang="en-US" dirty="0"/>
          </a:p>
        </p:txBody>
      </p:sp>
      <p:grpSp>
        <p:nvGrpSpPr>
          <p:cNvPr id="13" name="Group 12"/>
          <p:cNvGrpSpPr/>
          <p:nvPr/>
        </p:nvGrpSpPr>
        <p:grpSpPr>
          <a:xfrm>
            <a:off x="517188" y="1935802"/>
            <a:ext cx="4261652" cy="967675"/>
            <a:chOff x="517188" y="1935802"/>
            <a:chExt cx="4261652" cy="967675"/>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190" y="1935802"/>
              <a:ext cx="1730650" cy="967675"/>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3897" y="2010073"/>
              <a:ext cx="1524000" cy="85212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7188" y="1993576"/>
              <a:ext cx="1524000" cy="852129"/>
            </a:xfrm>
            <a:prstGeom prst="rect">
              <a:avLst/>
            </a:prstGeom>
          </p:spPr>
        </p:pic>
        <p:sp>
          <p:nvSpPr>
            <p:cNvPr id="4" name="TextBox 3"/>
            <p:cNvSpPr txBox="1"/>
            <p:nvPr/>
          </p:nvSpPr>
          <p:spPr>
            <a:xfrm>
              <a:off x="1741106" y="2234974"/>
              <a:ext cx="255198" cy="369332"/>
            </a:xfrm>
            <a:prstGeom prst="rect">
              <a:avLst/>
            </a:prstGeom>
            <a:noFill/>
          </p:spPr>
          <p:txBody>
            <a:bodyPr wrap="none" rtlCol="0">
              <a:spAutoFit/>
            </a:bodyPr>
            <a:lstStyle/>
            <a:p>
              <a:r>
                <a:rPr lang="en-US" dirty="0" smtClean="0"/>
                <a:t>-</a:t>
              </a:r>
              <a:endParaRPr lang="en-US" dirty="0"/>
            </a:p>
          </p:txBody>
        </p:sp>
        <p:sp>
          <p:nvSpPr>
            <p:cNvPr id="5" name="TextBox 4"/>
            <p:cNvSpPr txBox="1"/>
            <p:nvPr/>
          </p:nvSpPr>
          <p:spPr>
            <a:xfrm>
              <a:off x="3027856" y="2234974"/>
              <a:ext cx="300082" cy="369332"/>
            </a:xfrm>
            <a:prstGeom prst="rect">
              <a:avLst/>
            </a:prstGeom>
            <a:noFill/>
          </p:spPr>
          <p:txBody>
            <a:bodyPr wrap="none" rtlCol="0">
              <a:spAutoFit/>
            </a:bodyPr>
            <a:lstStyle/>
            <a:p>
              <a:r>
                <a:rPr lang="en-US" dirty="0" smtClean="0"/>
                <a:t>=</a:t>
              </a:r>
              <a:endParaRPr lang="en-US" dirty="0"/>
            </a:p>
          </p:txBody>
        </p:sp>
      </p:grpSp>
      <p:sp>
        <p:nvSpPr>
          <p:cNvPr id="12" name="TextBox 11"/>
          <p:cNvSpPr txBox="1"/>
          <p:nvPr/>
        </p:nvSpPr>
        <p:spPr>
          <a:xfrm>
            <a:off x="5410200" y="2231428"/>
            <a:ext cx="1919500" cy="369332"/>
          </a:xfrm>
          <a:prstGeom prst="rect">
            <a:avLst/>
          </a:prstGeom>
          <a:noFill/>
        </p:spPr>
        <p:txBody>
          <a:bodyPr wrap="none" rtlCol="0">
            <a:spAutoFit/>
          </a:bodyPr>
          <a:lstStyle/>
          <a:p>
            <a:r>
              <a:rPr lang="en-US" dirty="0" err="1" smtClean="0"/>
              <a:t>d</a:t>
            </a:r>
            <a:r>
              <a:rPr lang="en-US" dirty="0" err="1" smtClean="0">
                <a:latin typeface="Symbol" panose="05050102010706020507" pitchFamily="18" charset="2"/>
              </a:rPr>
              <a:t>p</a:t>
            </a:r>
            <a:r>
              <a:rPr lang="en-US" dirty="0" smtClean="0"/>
              <a:t> bonding orbital</a:t>
            </a:r>
            <a:endParaRPr lang="en-US" dirty="0"/>
          </a:p>
        </p:txBody>
      </p:sp>
      <p:sp>
        <p:nvSpPr>
          <p:cNvPr id="19" name="Rectangle 18"/>
          <p:cNvSpPr/>
          <p:nvPr/>
        </p:nvSpPr>
        <p:spPr>
          <a:xfrm>
            <a:off x="5445551" y="4217800"/>
            <a:ext cx="2399888" cy="369332"/>
          </a:xfrm>
          <a:prstGeom prst="rect">
            <a:avLst/>
          </a:prstGeom>
        </p:spPr>
        <p:txBody>
          <a:bodyPr wrap="none">
            <a:spAutoFit/>
          </a:bodyPr>
          <a:lstStyle/>
          <a:p>
            <a:r>
              <a:rPr lang="en-US" dirty="0" err="1"/>
              <a:t>d</a:t>
            </a:r>
            <a:r>
              <a:rPr lang="en-US" dirty="0" err="1" smtClean="0">
                <a:latin typeface="Symbol" panose="05050102010706020507" pitchFamily="18" charset="2"/>
              </a:rPr>
              <a:t>p</a:t>
            </a:r>
            <a:r>
              <a:rPr lang="en-US" dirty="0" smtClean="0">
                <a:latin typeface="Symbol" panose="05050102010706020507" pitchFamily="18" charset="2"/>
              </a:rPr>
              <a:t>*</a:t>
            </a:r>
            <a:r>
              <a:rPr lang="en-US" dirty="0" smtClean="0"/>
              <a:t> antibonding </a:t>
            </a:r>
            <a:r>
              <a:rPr lang="en-US" dirty="0"/>
              <a:t>orbital</a:t>
            </a:r>
          </a:p>
        </p:txBody>
      </p:sp>
      <p:grpSp>
        <p:nvGrpSpPr>
          <p:cNvPr id="26" name="Group 25"/>
          <p:cNvGrpSpPr/>
          <p:nvPr/>
        </p:nvGrpSpPr>
        <p:grpSpPr>
          <a:xfrm>
            <a:off x="536827" y="3896732"/>
            <a:ext cx="4242013" cy="1011468"/>
            <a:chOff x="517188" y="1935802"/>
            <a:chExt cx="4339973" cy="1011468"/>
          </a:xfrm>
        </p:grpSpPr>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190" y="1935802"/>
              <a:ext cx="1808971" cy="1011468"/>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53897" y="2010073"/>
              <a:ext cx="1524000" cy="852129"/>
            </a:xfrm>
            <a:prstGeom prst="rect">
              <a:avLst/>
            </a:prstGeom>
          </p:spPr>
        </p:pic>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7188" y="1993576"/>
              <a:ext cx="1524000" cy="852129"/>
            </a:xfrm>
            <a:prstGeom prst="rect">
              <a:avLst/>
            </a:prstGeom>
          </p:spPr>
        </p:pic>
        <p:sp>
          <p:nvSpPr>
            <p:cNvPr id="30" name="TextBox 29"/>
            <p:cNvSpPr txBox="1"/>
            <p:nvPr/>
          </p:nvSpPr>
          <p:spPr>
            <a:xfrm>
              <a:off x="1741106" y="2234974"/>
              <a:ext cx="300082" cy="369332"/>
            </a:xfrm>
            <a:prstGeom prst="rect">
              <a:avLst/>
            </a:prstGeom>
            <a:noFill/>
          </p:spPr>
          <p:txBody>
            <a:bodyPr wrap="none" rtlCol="0">
              <a:spAutoFit/>
            </a:bodyPr>
            <a:lstStyle/>
            <a:p>
              <a:r>
                <a:rPr lang="en-US" dirty="0" smtClean="0"/>
                <a:t>+</a:t>
              </a:r>
              <a:endParaRPr lang="en-US" dirty="0"/>
            </a:p>
          </p:txBody>
        </p:sp>
        <p:sp>
          <p:nvSpPr>
            <p:cNvPr id="31" name="TextBox 30"/>
            <p:cNvSpPr txBox="1"/>
            <p:nvPr/>
          </p:nvSpPr>
          <p:spPr>
            <a:xfrm>
              <a:off x="3027856" y="2234974"/>
              <a:ext cx="300082" cy="369332"/>
            </a:xfrm>
            <a:prstGeom prst="rect">
              <a:avLst/>
            </a:prstGeom>
            <a:noFill/>
          </p:spPr>
          <p:txBody>
            <a:bodyPr wrap="none" rtlCol="0">
              <a:spAutoFit/>
            </a:bodyPr>
            <a:lstStyle/>
            <a:p>
              <a:r>
                <a:rPr lang="en-US" dirty="0" smtClean="0"/>
                <a:t>=</a:t>
              </a:r>
              <a:endParaRPr lang="en-US" dirty="0"/>
            </a:p>
          </p:txBody>
        </p:sp>
      </p:grpSp>
      <p:sp>
        <p:nvSpPr>
          <p:cNvPr id="34" name="TextBox 33"/>
          <p:cNvSpPr txBox="1"/>
          <p:nvPr/>
        </p:nvSpPr>
        <p:spPr>
          <a:xfrm>
            <a:off x="1692690" y="3167523"/>
            <a:ext cx="255198" cy="369332"/>
          </a:xfrm>
          <a:prstGeom prst="rect">
            <a:avLst/>
          </a:prstGeom>
          <a:noFill/>
        </p:spPr>
        <p:txBody>
          <a:bodyPr wrap="none" rtlCol="0">
            <a:spAutoFit/>
          </a:bodyPr>
          <a:lstStyle/>
          <a:p>
            <a:r>
              <a:rPr lang="en-US" dirty="0" smtClean="0"/>
              <a:t>-</a:t>
            </a:r>
            <a:endParaRPr lang="en-US" dirty="0"/>
          </a:p>
        </p:txBody>
      </p:sp>
      <p:sp>
        <p:nvSpPr>
          <p:cNvPr id="35" name="TextBox 34"/>
          <p:cNvSpPr txBox="1"/>
          <p:nvPr/>
        </p:nvSpPr>
        <p:spPr>
          <a:xfrm>
            <a:off x="3048190" y="3167523"/>
            <a:ext cx="300082" cy="369332"/>
          </a:xfrm>
          <a:prstGeom prst="rect">
            <a:avLst/>
          </a:prstGeom>
          <a:noFill/>
        </p:spPr>
        <p:txBody>
          <a:bodyPr wrap="none" rtlCol="0">
            <a:spAutoFit/>
          </a:bodyPr>
          <a:lstStyle/>
          <a:p>
            <a:r>
              <a:rPr lang="en-US" dirty="0" smtClean="0"/>
              <a:t>=</a:t>
            </a:r>
            <a:endParaRPr lang="en-US" dirty="0"/>
          </a:p>
        </p:txBody>
      </p:sp>
      <p:sp>
        <p:nvSpPr>
          <p:cNvPr id="37" name="TextBox 36"/>
          <p:cNvSpPr txBox="1"/>
          <p:nvPr/>
        </p:nvSpPr>
        <p:spPr>
          <a:xfrm>
            <a:off x="5408629" y="3167522"/>
            <a:ext cx="1919500" cy="369332"/>
          </a:xfrm>
          <a:prstGeom prst="rect">
            <a:avLst/>
          </a:prstGeom>
          <a:noFill/>
        </p:spPr>
        <p:txBody>
          <a:bodyPr wrap="none" rtlCol="0">
            <a:spAutoFit/>
          </a:bodyPr>
          <a:lstStyle/>
          <a:p>
            <a:r>
              <a:rPr lang="en-US" dirty="0" err="1" smtClean="0"/>
              <a:t>d</a:t>
            </a:r>
            <a:r>
              <a:rPr lang="en-US" dirty="0" err="1" smtClean="0">
                <a:latin typeface="Symbol" panose="05050102010706020507" pitchFamily="18" charset="2"/>
              </a:rPr>
              <a:t>p</a:t>
            </a:r>
            <a:r>
              <a:rPr lang="en-US" dirty="0" smtClean="0"/>
              <a:t> bonding orbital</a:t>
            </a:r>
            <a:endParaRPr lang="en-US" dirty="0"/>
          </a:p>
        </p:txBody>
      </p:sp>
      <p:sp>
        <p:nvSpPr>
          <p:cNvPr id="42" name="TextBox 41"/>
          <p:cNvSpPr txBox="1"/>
          <p:nvPr/>
        </p:nvSpPr>
        <p:spPr>
          <a:xfrm>
            <a:off x="1713480" y="5312786"/>
            <a:ext cx="293309" cy="369332"/>
          </a:xfrm>
          <a:prstGeom prst="rect">
            <a:avLst/>
          </a:prstGeom>
          <a:noFill/>
        </p:spPr>
        <p:txBody>
          <a:bodyPr wrap="none" rtlCol="0">
            <a:spAutoFit/>
          </a:bodyPr>
          <a:lstStyle/>
          <a:p>
            <a:r>
              <a:rPr lang="en-US" dirty="0" smtClean="0"/>
              <a:t>+</a:t>
            </a:r>
            <a:endParaRPr lang="en-US" dirty="0"/>
          </a:p>
        </p:txBody>
      </p:sp>
      <p:sp>
        <p:nvSpPr>
          <p:cNvPr id="43" name="TextBox 42"/>
          <p:cNvSpPr txBox="1"/>
          <p:nvPr/>
        </p:nvSpPr>
        <p:spPr>
          <a:xfrm>
            <a:off x="2971186" y="5312786"/>
            <a:ext cx="293309" cy="369332"/>
          </a:xfrm>
          <a:prstGeom prst="rect">
            <a:avLst/>
          </a:prstGeom>
          <a:noFill/>
        </p:spPr>
        <p:txBody>
          <a:bodyPr wrap="none" rtlCol="0">
            <a:spAutoFit/>
          </a:bodyPr>
          <a:lstStyle/>
          <a:p>
            <a:r>
              <a:rPr lang="en-US" dirty="0" smtClean="0"/>
              <a:t>=</a:t>
            </a:r>
            <a:endParaRPr lang="en-US" dirty="0"/>
          </a:p>
        </p:txBody>
      </p:sp>
      <p:sp>
        <p:nvSpPr>
          <p:cNvPr id="44" name="Rectangle 43"/>
          <p:cNvSpPr/>
          <p:nvPr/>
        </p:nvSpPr>
        <p:spPr>
          <a:xfrm>
            <a:off x="5445551" y="5312786"/>
            <a:ext cx="2399888" cy="369332"/>
          </a:xfrm>
          <a:prstGeom prst="rect">
            <a:avLst/>
          </a:prstGeom>
        </p:spPr>
        <p:txBody>
          <a:bodyPr wrap="none">
            <a:spAutoFit/>
          </a:bodyPr>
          <a:lstStyle/>
          <a:p>
            <a:r>
              <a:rPr lang="en-US" dirty="0" err="1"/>
              <a:t>d</a:t>
            </a:r>
            <a:r>
              <a:rPr lang="en-US" dirty="0" err="1" smtClean="0">
                <a:latin typeface="Symbol" panose="05050102010706020507" pitchFamily="18" charset="2"/>
              </a:rPr>
              <a:t>p</a:t>
            </a:r>
            <a:r>
              <a:rPr lang="en-US" dirty="0" smtClean="0">
                <a:latin typeface="Symbol" panose="05050102010706020507" pitchFamily="18" charset="2"/>
              </a:rPr>
              <a:t>*</a:t>
            </a:r>
            <a:r>
              <a:rPr lang="en-US" dirty="0" smtClean="0"/>
              <a:t> antibonding </a:t>
            </a:r>
            <a:r>
              <a:rPr lang="en-US" dirty="0"/>
              <a:t>orbital</a:t>
            </a:r>
          </a:p>
        </p:txBody>
      </p:sp>
      <p:pic>
        <p:nvPicPr>
          <p:cNvPr id="36" name="Picture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71186" y="4965856"/>
            <a:ext cx="1901473" cy="1063189"/>
          </a:xfrm>
          <a:prstGeom prst="rect">
            <a:avLst/>
          </a:prstGeom>
        </p:spPr>
      </p:pic>
      <p:sp>
        <p:nvSpPr>
          <p:cNvPr id="38" name="TextBox 37"/>
          <p:cNvSpPr txBox="1"/>
          <p:nvPr/>
        </p:nvSpPr>
        <p:spPr>
          <a:xfrm>
            <a:off x="2909919" y="5312786"/>
            <a:ext cx="293309"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2461649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738667" y="5156600"/>
            <a:ext cx="2148085" cy="681703"/>
            <a:chOff x="763805" y="3011337"/>
            <a:chExt cx="2148085" cy="681703"/>
          </a:xfrm>
        </p:grpSpPr>
        <p:pic>
          <p:nvPicPr>
            <p:cNvPr id="49" name="Picture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2690" y="3011337"/>
              <a:ext cx="1219200" cy="681703"/>
            </a:xfrm>
            <a:prstGeom prst="rect">
              <a:avLst/>
            </a:prstGeom>
          </p:spPr>
        </p:pic>
        <p:pic>
          <p:nvPicPr>
            <p:cNvPr id="50" name="Picture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805" y="3011337"/>
              <a:ext cx="1219200" cy="681703"/>
            </a:xfrm>
            <a:prstGeom prst="rect">
              <a:avLst/>
            </a:prstGeom>
          </p:spPr>
        </p:pic>
      </p:grpSp>
      <p:grpSp>
        <p:nvGrpSpPr>
          <p:cNvPr id="16" name="Group 15"/>
          <p:cNvGrpSpPr/>
          <p:nvPr/>
        </p:nvGrpSpPr>
        <p:grpSpPr>
          <a:xfrm>
            <a:off x="763805" y="3011337"/>
            <a:ext cx="2148085" cy="681703"/>
            <a:chOff x="763805" y="3011337"/>
            <a:chExt cx="2148085" cy="681703"/>
          </a:xfrm>
        </p:grpSpPr>
        <p:pic>
          <p:nvPicPr>
            <p:cNvPr id="47" name="Picture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2690" y="3011337"/>
              <a:ext cx="1219200" cy="681703"/>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805" y="3011337"/>
              <a:ext cx="1219200" cy="681703"/>
            </a:xfrm>
            <a:prstGeom prst="rect">
              <a:avLst/>
            </a:prstGeom>
          </p:spPr>
        </p:pic>
      </p:grpSp>
      <p:grpSp>
        <p:nvGrpSpPr>
          <p:cNvPr id="10" name="Group 9"/>
          <p:cNvGrpSpPr/>
          <p:nvPr/>
        </p:nvGrpSpPr>
        <p:grpSpPr>
          <a:xfrm>
            <a:off x="878105" y="2139152"/>
            <a:ext cx="1932784" cy="557430"/>
            <a:chOff x="878105" y="2139152"/>
            <a:chExt cx="1932784" cy="55743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105" y="2139152"/>
              <a:ext cx="990600" cy="553884"/>
            </a:xfrm>
            <a:prstGeom prst="rect">
              <a:avLst/>
            </a:prstGeom>
          </p:spPr>
        </p:pic>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0289" y="2142698"/>
              <a:ext cx="990600" cy="553884"/>
            </a:xfrm>
            <a:prstGeom prst="rect">
              <a:avLst/>
            </a:prstGeom>
          </p:spPr>
        </p:pic>
      </p:grpSp>
      <p:sp>
        <p:nvSpPr>
          <p:cNvPr id="2" name="Title 1"/>
          <p:cNvSpPr>
            <a:spLocks noGrp="1"/>
          </p:cNvSpPr>
          <p:nvPr>
            <p:ph type="title"/>
          </p:nvPr>
        </p:nvSpPr>
        <p:spPr>
          <a:xfrm>
            <a:off x="533400" y="16933"/>
            <a:ext cx="8229600" cy="1143000"/>
          </a:xfrm>
        </p:spPr>
        <p:txBody>
          <a:bodyPr>
            <a:normAutofit/>
          </a:bodyPr>
          <a:lstStyle/>
          <a:p>
            <a:r>
              <a:rPr lang="en-US" dirty="0">
                <a:solidFill>
                  <a:srgbClr val="C00000"/>
                </a:solidFill>
                <a:latin typeface="Times New Roman" panose="02020603050405020304" pitchFamily="18" charset="0"/>
                <a:cs typeface="Times New Roman" panose="02020603050405020304" pitchFamily="18" charset="0"/>
              </a:rPr>
              <a:t>d</a:t>
            </a:r>
            <a:r>
              <a:rPr lang="en-US" dirty="0" smtClean="0">
                <a:solidFill>
                  <a:srgbClr val="C00000"/>
                </a:solidFill>
                <a:latin typeface="Times New Roman" panose="02020603050405020304" pitchFamily="18" charset="0"/>
                <a:cs typeface="Times New Roman" panose="02020603050405020304" pitchFamily="18" charset="0"/>
              </a:rPr>
              <a:t>-orbital bonding</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762000" y="1219200"/>
            <a:ext cx="7696200" cy="646331"/>
          </a:xfrm>
          <a:prstGeom prst="rect">
            <a:avLst/>
          </a:prstGeom>
          <a:noFill/>
        </p:spPr>
        <p:txBody>
          <a:bodyPr wrap="square" rtlCol="0">
            <a:spAutoFit/>
          </a:bodyPr>
          <a:lstStyle/>
          <a:p>
            <a:r>
              <a:rPr lang="en-US" dirty="0" smtClean="0"/>
              <a:t>If you combine the </a:t>
            </a:r>
            <a:r>
              <a:rPr lang="en-US" dirty="0" err="1" smtClean="0"/>
              <a:t>d</a:t>
            </a:r>
            <a:r>
              <a:rPr lang="en-US" baseline="-25000" dirty="0" err="1" smtClean="0"/>
              <a:t>xy</a:t>
            </a:r>
            <a:r>
              <a:rPr lang="en-US" dirty="0" smtClean="0"/>
              <a:t> orbitals (or the d</a:t>
            </a:r>
            <a:r>
              <a:rPr lang="en-US" baseline="-25000" dirty="0" smtClean="0"/>
              <a:t>x2-y2</a:t>
            </a:r>
            <a:r>
              <a:rPr lang="en-US" dirty="0" smtClean="0"/>
              <a:t> orbitals), you can get </a:t>
            </a:r>
            <a:r>
              <a:rPr lang="en-US" dirty="0" err="1" smtClean="0"/>
              <a:t>d</a:t>
            </a:r>
            <a:r>
              <a:rPr lang="en-US" dirty="0" err="1" smtClean="0">
                <a:latin typeface="Symbol" panose="05050102010706020507" pitchFamily="18" charset="2"/>
              </a:rPr>
              <a:t>d</a:t>
            </a:r>
            <a:r>
              <a:rPr lang="en-US" dirty="0" smtClean="0"/>
              <a:t> bonding and antibonding orbitals.</a:t>
            </a:r>
            <a:endParaRPr lang="en-US" dirty="0"/>
          </a:p>
        </p:txBody>
      </p:sp>
      <p:sp>
        <p:nvSpPr>
          <p:cNvPr id="4" name="TextBox 3"/>
          <p:cNvSpPr txBox="1"/>
          <p:nvPr/>
        </p:nvSpPr>
        <p:spPr>
          <a:xfrm>
            <a:off x="1741106" y="2234974"/>
            <a:ext cx="300082" cy="369332"/>
          </a:xfrm>
          <a:prstGeom prst="rect">
            <a:avLst/>
          </a:prstGeom>
          <a:noFill/>
        </p:spPr>
        <p:txBody>
          <a:bodyPr wrap="none" rtlCol="0">
            <a:spAutoFit/>
          </a:bodyPr>
          <a:lstStyle/>
          <a:p>
            <a:r>
              <a:rPr lang="en-US" dirty="0" smtClean="0"/>
              <a:t>+</a:t>
            </a:r>
            <a:endParaRPr lang="en-US" dirty="0"/>
          </a:p>
        </p:txBody>
      </p:sp>
      <p:sp>
        <p:nvSpPr>
          <p:cNvPr id="5" name="TextBox 4"/>
          <p:cNvSpPr txBox="1"/>
          <p:nvPr/>
        </p:nvSpPr>
        <p:spPr>
          <a:xfrm>
            <a:off x="3027856" y="2234974"/>
            <a:ext cx="300082" cy="369332"/>
          </a:xfrm>
          <a:prstGeom prst="rect">
            <a:avLst/>
          </a:prstGeom>
          <a:noFill/>
        </p:spPr>
        <p:txBody>
          <a:bodyPr wrap="none" rtlCol="0">
            <a:spAutoFit/>
          </a:bodyPr>
          <a:lstStyle/>
          <a:p>
            <a:r>
              <a:rPr lang="en-US" dirty="0" smtClean="0"/>
              <a:t>=</a:t>
            </a:r>
            <a:endParaRPr lang="en-US" dirty="0"/>
          </a:p>
        </p:txBody>
      </p:sp>
      <p:sp>
        <p:nvSpPr>
          <p:cNvPr id="12" name="TextBox 11"/>
          <p:cNvSpPr txBox="1"/>
          <p:nvPr/>
        </p:nvSpPr>
        <p:spPr>
          <a:xfrm>
            <a:off x="4410406" y="2218502"/>
            <a:ext cx="2020490" cy="369332"/>
          </a:xfrm>
          <a:prstGeom prst="rect">
            <a:avLst/>
          </a:prstGeom>
          <a:noFill/>
        </p:spPr>
        <p:txBody>
          <a:bodyPr wrap="none" rtlCol="0">
            <a:spAutoFit/>
          </a:bodyPr>
          <a:lstStyle/>
          <a:p>
            <a:r>
              <a:rPr lang="en-US" dirty="0" err="1" smtClean="0"/>
              <a:t>d</a:t>
            </a:r>
            <a:r>
              <a:rPr lang="en-US" dirty="0" err="1" smtClean="0">
                <a:latin typeface="Symbol" panose="05050102010706020507" pitchFamily="18" charset="2"/>
              </a:rPr>
              <a:t>d</a:t>
            </a:r>
            <a:r>
              <a:rPr lang="en-US" baseline="-25000" dirty="0" err="1" smtClean="0"/>
              <a:t>g</a:t>
            </a:r>
            <a:r>
              <a:rPr lang="en-US" dirty="0" smtClean="0"/>
              <a:t> bonding orbital</a:t>
            </a:r>
            <a:endParaRPr lang="en-US" dirty="0"/>
          </a:p>
        </p:txBody>
      </p:sp>
      <p:sp>
        <p:nvSpPr>
          <p:cNvPr id="19" name="Rectangle 18"/>
          <p:cNvSpPr/>
          <p:nvPr/>
        </p:nvSpPr>
        <p:spPr>
          <a:xfrm>
            <a:off x="4430405" y="4123751"/>
            <a:ext cx="2404697" cy="369332"/>
          </a:xfrm>
          <a:prstGeom prst="rect">
            <a:avLst/>
          </a:prstGeom>
        </p:spPr>
        <p:txBody>
          <a:bodyPr wrap="none">
            <a:spAutoFit/>
          </a:bodyPr>
          <a:lstStyle/>
          <a:p>
            <a:r>
              <a:rPr lang="en-US" dirty="0" err="1" smtClean="0"/>
              <a:t>d</a:t>
            </a:r>
            <a:r>
              <a:rPr lang="en-US" dirty="0" err="1" smtClean="0">
                <a:latin typeface="Symbol" panose="05050102010706020507" pitchFamily="18" charset="2"/>
              </a:rPr>
              <a:t>d</a:t>
            </a:r>
            <a:r>
              <a:rPr lang="en-US" baseline="-25000" dirty="0" err="1" smtClean="0"/>
              <a:t>u</a:t>
            </a:r>
            <a:r>
              <a:rPr lang="en-US" dirty="0" smtClean="0"/>
              <a:t> antibonding </a:t>
            </a:r>
            <a:r>
              <a:rPr lang="en-US" dirty="0"/>
              <a:t>orbital</a:t>
            </a:r>
          </a:p>
        </p:txBody>
      </p:sp>
      <p:sp>
        <p:nvSpPr>
          <p:cNvPr id="30" name="TextBox 29"/>
          <p:cNvSpPr txBox="1"/>
          <p:nvPr/>
        </p:nvSpPr>
        <p:spPr>
          <a:xfrm>
            <a:off x="1733119" y="4195904"/>
            <a:ext cx="255198" cy="369332"/>
          </a:xfrm>
          <a:prstGeom prst="rect">
            <a:avLst/>
          </a:prstGeom>
          <a:noFill/>
        </p:spPr>
        <p:txBody>
          <a:bodyPr wrap="none" rtlCol="0">
            <a:spAutoFit/>
          </a:bodyPr>
          <a:lstStyle/>
          <a:p>
            <a:r>
              <a:rPr lang="en-US" dirty="0"/>
              <a:t>-</a:t>
            </a:r>
          </a:p>
        </p:txBody>
      </p:sp>
      <p:sp>
        <p:nvSpPr>
          <p:cNvPr id="31" name="TextBox 30"/>
          <p:cNvSpPr txBox="1"/>
          <p:nvPr/>
        </p:nvSpPr>
        <p:spPr>
          <a:xfrm>
            <a:off x="2990825" y="4195904"/>
            <a:ext cx="293309" cy="369332"/>
          </a:xfrm>
          <a:prstGeom prst="rect">
            <a:avLst/>
          </a:prstGeom>
          <a:noFill/>
        </p:spPr>
        <p:txBody>
          <a:bodyPr wrap="none" rtlCol="0">
            <a:spAutoFit/>
          </a:bodyPr>
          <a:lstStyle/>
          <a:p>
            <a:r>
              <a:rPr lang="en-US" dirty="0" smtClean="0"/>
              <a:t>=</a:t>
            </a:r>
            <a:endParaRPr lang="en-US" dirty="0"/>
          </a:p>
        </p:txBody>
      </p:sp>
      <p:sp>
        <p:nvSpPr>
          <p:cNvPr id="34" name="TextBox 33"/>
          <p:cNvSpPr txBox="1"/>
          <p:nvPr/>
        </p:nvSpPr>
        <p:spPr>
          <a:xfrm>
            <a:off x="1692690" y="3167523"/>
            <a:ext cx="300082" cy="369332"/>
          </a:xfrm>
          <a:prstGeom prst="rect">
            <a:avLst/>
          </a:prstGeom>
          <a:noFill/>
        </p:spPr>
        <p:txBody>
          <a:bodyPr wrap="none" rtlCol="0">
            <a:spAutoFit/>
          </a:bodyPr>
          <a:lstStyle/>
          <a:p>
            <a:r>
              <a:rPr lang="en-US" dirty="0" smtClean="0"/>
              <a:t>+</a:t>
            </a:r>
            <a:endParaRPr lang="en-US" dirty="0"/>
          </a:p>
        </p:txBody>
      </p:sp>
      <p:sp>
        <p:nvSpPr>
          <p:cNvPr id="35" name="TextBox 34"/>
          <p:cNvSpPr txBox="1"/>
          <p:nvPr/>
        </p:nvSpPr>
        <p:spPr>
          <a:xfrm>
            <a:off x="3048190" y="3167523"/>
            <a:ext cx="300082" cy="369332"/>
          </a:xfrm>
          <a:prstGeom prst="rect">
            <a:avLst/>
          </a:prstGeom>
          <a:noFill/>
        </p:spPr>
        <p:txBody>
          <a:bodyPr wrap="none" rtlCol="0">
            <a:spAutoFit/>
          </a:bodyPr>
          <a:lstStyle/>
          <a:p>
            <a:r>
              <a:rPr lang="en-US" dirty="0" smtClean="0"/>
              <a:t>=</a:t>
            </a:r>
            <a:endParaRPr lang="en-US" dirty="0"/>
          </a:p>
        </p:txBody>
      </p:sp>
      <p:sp>
        <p:nvSpPr>
          <p:cNvPr id="37" name="TextBox 36"/>
          <p:cNvSpPr txBox="1"/>
          <p:nvPr/>
        </p:nvSpPr>
        <p:spPr>
          <a:xfrm>
            <a:off x="4419600" y="3114481"/>
            <a:ext cx="2044534" cy="369332"/>
          </a:xfrm>
          <a:prstGeom prst="rect">
            <a:avLst/>
          </a:prstGeom>
          <a:noFill/>
        </p:spPr>
        <p:txBody>
          <a:bodyPr wrap="none" rtlCol="0">
            <a:spAutoFit/>
          </a:bodyPr>
          <a:lstStyle/>
          <a:p>
            <a:r>
              <a:rPr lang="en-US" dirty="0" err="1" smtClean="0"/>
              <a:t>d</a:t>
            </a:r>
            <a:r>
              <a:rPr lang="en-US" dirty="0" err="1" smtClean="0">
                <a:latin typeface="Symbol" panose="05050102010706020507" pitchFamily="18" charset="2"/>
              </a:rPr>
              <a:t>d</a:t>
            </a:r>
            <a:r>
              <a:rPr lang="en-US" baseline="-25000" dirty="0" err="1" smtClean="0"/>
              <a:t>g</a:t>
            </a:r>
            <a:r>
              <a:rPr lang="en-US" dirty="0" smtClean="0"/>
              <a:t> bonding orbital</a:t>
            </a:r>
            <a:endParaRPr lang="en-US" dirty="0"/>
          </a:p>
        </p:txBody>
      </p:sp>
      <p:sp>
        <p:nvSpPr>
          <p:cNvPr id="42" name="TextBox 41"/>
          <p:cNvSpPr txBox="1"/>
          <p:nvPr/>
        </p:nvSpPr>
        <p:spPr>
          <a:xfrm>
            <a:off x="1713480" y="5312786"/>
            <a:ext cx="255198" cy="369332"/>
          </a:xfrm>
          <a:prstGeom prst="rect">
            <a:avLst/>
          </a:prstGeom>
          <a:noFill/>
        </p:spPr>
        <p:txBody>
          <a:bodyPr wrap="none" rtlCol="0">
            <a:spAutoFit/>
          </a:bodyPr>
          <a:lstStyle/>
          <a:p>
            <a:r>
              <a:rPr lang="en-US" dirty="0"/>
              <a:t>-</a:t>
            </a:r>
          </a:p>
        </p:txBody>
      </p:sp>
      <p:sp>
        <p:nvSpPr>
          <p:cNvPr id="43" name="TextBox 42"/>
          <p:cNvSpPr txBox="1"/>
          <p:nvPr/>
        </p:nvSpPr>
        <p:spPr>
          <a:xfrm>
            <a:off x="2971186" y="5312786"/>
            <a:ext cx="293309" cy="369332"/>
          </a:xfrm>
          <a:prstGeom prst="rect">
            <a:avLst/>
          </a:prstGeom>
          <a:noFill/>
        </p:spPr>
        <p:txBody>
          <a:bodyPr wrap="none" rtlCol="0">
            <a:spAutoFit/>
          </a:bodyPr>
          <a:lstStyle/>
          <a:p>
            <a:r>
              <a:rPr lang="en-US" dirty="0" smtClean="0"/>
              <a:t>=</a:t>
            </a:r>
            <a:endParaRPr lang="en-US" dirty="0"/>
          </a:p>
        </p:txBody>
      </p:sp>
      <p:sp>
        <p:nvSpPr>
          <p:cNvPr id="44" name="Rectangle 43"/>
          <p:cNvSpPr/>
          <p:nvPr/>
        </p:nvSpPr>
        <p:spPr>
          <a:xfrm>
            <a:off x="4419600" y="5312785"/>
            <a:ext cx="2351798" cy="369332"/>
          </a:xfrm>
          <a:prstGeom prst="rect">
            <a:avLst/>
          </a:prstGeom>
        </p:spPr>
        <p:txBody>
          <a:bodyPr wrap="none">
            <a:spAutoFit/>
          </a:bodyPr>
          <a:lstStyle/>
          <a:p>
            <a:r>
              <a:rPr lang="en-US" dirty="0" err="1" smtClean="0"/>
              <a:t>d</a:t>
            </a:r>
            <a:r>
              <a:rPr lang="en-US" dirty="0" err="1" smtClean="0">
                <a:latin typeface="Symbol" panose="05050102010706020507" pitchFamily="18" charset="2"/>
              </a:rPr>
              <a:t>d</a:t>
            </a:r>
            <a:r>
              <a:rPr lang="en-US" baseline="-25000" dirty="0" err="1" smtClean="0"/>
              <a:t>u</a:t>
            </a:r>
            <a:r>
              <a:rPr lang="en-US" dirty="0" smtClean="0"/>
              <a:t> antibonding </a:t>
            </a:r>
            <a:r>
              <a:rPr lang="en-US" dirty="0"/>
              <a:t>orbital</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7439" y="2084764"/>
            <a:ext cx="1197826" cy="669752"/>
          </a:xfrm>
          <a:prstGeom prst="rect">
            <a:avLst/>
          </a:prstGeom>
        </p:spPr>
      </p:pic>
      <p:grpSp>
        <p:nvGrpSpPr>
          <p:cNvPr id="39" name="Group 38"/>
          <p:cNvGrpSpPr/>
          <p:nvPr/>
        </p:nvGrpSpPr>
        <p:grpSpPr>
          <a:xfrm>
            <a:off x="878105" y="4123751"/>
            <a:ext cx="1932784" cy="557430"/>
            <a:chOff x="878105" y="2139152"/>
            <a:chExt cx="1932784" cy="557430"/>
          </a:xfrm>
        </p:grpSpPr>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105" y="2139152"/>
              <a:ext cx="990600" cy="553884"/>
            </a:xfrm>
            <a:prstGeom prst="rect">
              <a:avLst/>
            </a:prstGeom>
          </p:spPr>
        </p:pic>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0289" y="2142698"/>
              <a:ext cx="990600" cy="553884"/>
            </a:xfrm>
            <a:prstGeom prst="rect">
              <a:avLst/>
            </a:prstGeom>
          </p:spPr>
        </p:pic>
      </p:gr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4495" y="4045694"/>
            <a:ext cx="1197826" cy="669752"/>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78635" y="2968224"/>
            <a:ext cx="1183686" cy="661846"/>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14060" y="5113489"/>
            <a:ext cx="1373405" cy="767925"/>
          </a:xfrm>
          <a:prstGeom prst="rect">
            <a:avLst/>
          </a:prstGeom>
        </p:spPr>
      </p:pic>
      <p:sp>
        <p:nvSpPr>
          <p:cNvPr id="32" name="TextBox 31"/>
          <p:cNvSpPr txBox="1"/>
          <p:nvPr/>
        </p:nvSpPr>
        <p:spPr>
          <a:xfrm>
            <a:off x="1763548" y="4195904"/>
            <a:ext cx="255198" cy="369332"/>
          </a:xfrm>
          <a:prstGeom prst="rect">
            <a:avLst/>
          </a:prstGeom>
          <a:noFill/>
        </p:spPr>
        <p:txBody>
          <a:bodyPr wrap="none" rtlCol="0">
            <a:spAutoFit/>
          </a:bodyPr>
          <a:lstStyle/>
          <a:p>
            <a:r>
              <a:rPr lang="en-US" dirty="0"/>
              <a:t>-</a:t>
            </a:r>
          </a:p>
        </p:txBody>
      </p:sp>
      <p:sp>
        <p:nvSpPr>
          <p:cNvPr id="46" name="TextBox 45"/>
          <p:cNvSpPr txBox="1"/>
          <p:nvPr/>
        </p:nvSpPr>
        <p:spPr>
          <a:xfrm>
            <a:off x="7543800" y="2234974"/>
            <a:ext cx="1219200" cy="1169551"/>
          </a:xfrm>
          <a:prstGeom prst="rect">
            <a:avLst/>
          </a:prstGeom>
          <a:noFill/>
        </p:spPr>
        <p:txBody>
          <a:bodyPr wrap="square" rtlCol="0">
            <a:spAutoFit/>
          </a:bodyPr>
          <a:lstStyle/>
          <a:p>
            <a:r>
              <a:rPr lang="en-US" sz="1400" u="sng" dirty="0" smtClean="0"/>
              <a:t>Looking down the axis</a:t>
            </a:r>
            <a:r>
              <a:rPr lang="en-US" sz="1400" dirty="0" smtClean="0"/>
              <a:t>: </a:t>
            </a:r>
            <a:r>
              <a:rPr lang="en-US" sz="1400" dirty="0" smtClean="0">
                <a:solidFill>
                  <a:srgbClr val="C00000"/>
                </a:solidFill>
              </a:rPr>
              <a:t>Two nodal planes make these </a:t>
            </a:r>
            <a:r>
              <a:rPr lang="en-US" sz="1400" dirty="0" smtClean="0">
                <a:solidFill>
                  <a:srgbClr val="C00000"/>
                </a:solidFill>
                <a:latin typeface="Symbol" panose="05050102010706020507" pitchFamily="18" charset="2"/>
              </a:rPr>
              <a:t>d</a:t>
            </a:r>
            <a:r>
              <a:rPr lang="en-US" sz="1400" dirty="0" smtClean="0">
                <a:solidFill>
                  <a:srgbClr val="C00000"/>
                </a:solidFill>
              </a:rPr>
              <a:t> orbitals</a:t>
            </a:r>
            <a:endParaRPr lang="en-US" sz="1400" dirty="0">
              <a:solidFill>
                <a:srgbClr val="C00000"/>
              </a:solidFill>
            </a:endParaRPr>
          </a:p>
        </p:txBody>
      </p:sp>
      <p:grpSp>
        <p:nvGrpSpPr>
          <p:cNvPr id="54" name="Group 53"/>
          <p:cNvGrpSpPr/>
          <p:nvPr/>
        </p:nvGrpSpPr>
        <p:grpSpPr>
          <a:xfrm>
            <a:off x="7018629" y="3343508"/>
            <a:ext cx="2040941" cy="1188720"/>
            <a:chOff x="7063593" y="3639021"/>
            <a:chExt cx="2040941" cy="1188720"/>
          </a:xfrm>
        </p:grpSpPr>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63593" y="3639021"/>
              <a:ext cx="2040941" cy="1188720"/>
            </a:xfrm>
            <a:prstGeom prst="rect">
              <a:avLst/>
            </a:prstGeom>
          </p:spPr>
        </p:pic>
        <p:cxnSp>
          <p:nvCxnSpPr>
            <p:cNvPr id="21" name="Straight Connector 20"/>
            <p:cNvCxnSpPr/>
            <p:nvPr/>
          </p:nvCxnSpPr>
          <p:spPr>
            <a:xfrm>
              <a:off x="7543800" y="3693040"/>
              <a:ext cx="1066800" cy="1022406"/>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7534276" y="3693040"/>
              <a:ext cx="1152524" cy="1010164"/>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7069686" y="4532228"/>
            <a:ext cx="2040942" cy="1188720"/>
            <a:chOff x="7069686" y="4903091"/>
            <a:chExt cx="2040942" cy="1188720"/>
          </a:xfrm>
        </p:grpSpPr>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69686" y="4903091"/>
              <a:ext cx="2040942" cy="1188720"/>
            </a:xfrm>
            <a:prstGeom prst="rect">
              <a:avLst/>
            </a:prstGeom>
          </p:spPr>
        </p:pic>
        <p:cxnSp>
          <p:nvCxnSpPr>
            <p:cNvPr id="52" name="Straight Connector 51"/>
            <p:cNvCxnSpPr/>
            <p:nvPr/>
          </p:nvCxnSpPr>
          <p:spPr>
            <a:xfrm>
              <a:off x="8039100" y="5010849"/>
              <a:ext cx="76200" cy="973204"/>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505700" y="5508109"/>
              <a:ext cx="1143000"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014755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933"/>
            <a:ext cx="8229600" cy="1143000"/>
          </a:xfrm>
        </p:spPr>
        <p:txBody>
          <a:bodyPr>
            <a:normAutofit/>
          </a:bodyPr>
          <a:lstStyle/>
          <a:p>
            <a:r>
              <a:rPr lang="en-US" dirty="0">
                <a:solidFill>
                  <a:srgbClr val="C00000"/>
                </a:solidFill>
                <a:latin typeface="Times New Roman" panose="02020603050405020304" pitchFamily="18" charset="0"/>
                <a:cs typeface="Times New Roman" panose="02020603050405020304" pitchFamily="18" charset="0"/>
              </a:rPr>
              <a:t>d</a:t>
            </a:r>
            <a:r>
              <a:rPr lang="en-US" dirty="0" smtClean="0">
                <a:solidFill>
                  <a:srgbClr val="C00000"/>
                </a:solidFill>
                <a:latin typeface="Times New Roman" panose="02020603050405020304" pitchFamily="18" charset="0"/>
                <a:cs typeface="Times New Roman" panose="02020603050405020304" pitchFamily="18" charset="0"/>
              </a:rPr>
              <a:t>-orbital bonding in W</a:t>
            </a:r>
            <a:r>
              <a:rPr lang="en-US" baseline="-25000" dirty="0" smtClean="0">
                <a:solidFill>
                  <a:srgbClr val="C00000"/>
                </a:solidFill>
                <a:latin typeface="Times New Roman" panose="02020603050405020304" pitchFamily="18" charset="0"/>
                <a:cs typeface="Times New Roman" panose="02020603050405020304" pitchFamily="18" charset="0"/>
              </a:rPr>
              <a:t>2</a:t>
            </a:r>
            <a:endParaRPr lang="en-US" baseline="-25000" dirty="0">
              <a:solidFill>
                <a:srgbClr val="C0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flipH="1">
            <a:off x="4267200" y="4114296"/>
            <a:ext cx="423786" cy="434617"/>
          </a:xfrm>
          <a:prstGeom prst="rect">
            <a:avLst/>
          </a:prstGeom>
          <a:solidFill>
            <a:schemeClr val="bg1"/>
          </a:solidFill>
        </p:spPr>
        <p:txBody>
          <a:bodyPr wrap="square" rtlCol="0">
            <a:spAutoFit/>
          </a:bodyPr>
          <a:lstStyle/>
          <a:p>
            <a:endParaRPr lang="en-US" sz="1600" dirty="0"/>
          </a:p>
        </p:txBody>
      </p:sp>
      <p:sp>
        <p:nvSpPr>
          <p:cNvPr id="9" name="TextBox 8"/>
          <p:cNvSpPr txBox="1"/>
          <p:nvPr/>
        </p:nvSpPr>
        <p:spPr>
          <a:xfrm>
            <a:off x="1143000" y="3423443"/>
            <a:ext cx="272376" cy="369332"/>
          </a:xfrm>
          <a:prstGeom prst="rect">
            <a:avLst/>
          </a:prstGeom>
          <a:solidFill>
            <a:schemeClr val="bg1"/>
          </a:solidFill>
        </p:spPr>
        <p:txBody>
          <a:bodyPr wrap="square" rtlCol="0">
            <a:spAutoFit/>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066800"/>
            <a:ext cx="7162800" cy="4027108"/>
          </a:xfrm>
          <a:prstGeom prst="rect">
            <a:avLst/>
          </a:prstGeom>
        </p:spPr>
      </p:pic>
      <p:pic>
        <p:nvPicPr>
          <p:cNvPr id="11" name="Picture 10" descr="http://www.nature.com/nature/journal/v446/n7133/images/446276a-f1.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9747" b="70341"/>
          <a:stretch/>
        </p:blipFill>
        <p:spPr bwMode="auto">
          <a:xfrm>
            <a:off x="4659200" y="2438400"/>
            <a:ext cx="609600" cy="3819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www.nature.com/nature/journal/v446/n7133/images/446276a-f1.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3105" t="5234" r="3788" b="69389"/>
          <a:stretch/>
        </p:blipFill>
        <p:spPr bwMode="auto">
          <a:xfrm>
            <a:off x="3921735" y="3792775"/>
            <a:ext cx="522401" cy="3265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www.nature.com/nature/journal/v446/n7133/images/446276a-f1.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271" t="29702" r="53631" b="38939"/>
          <a:stretch/>
        </p:blipFill>
        <p:spPr bwMode="auto">
          <a:xfrm>
            <a:off x="4964000" y="3307630"/>
            <a:ext cx="426122" cy="3370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http://www.nature.com/nature/journal/v446/n7133/images/446276a-f1.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0251" t="29419" r="2778" b="41159"/>
          <a:stretch/>
        </p:blipFill>
        <p:spPr bwMode="auto">
          <a:xfrm>
            <a:off x="3200400" y="3248712"/>
            <a:ext cx="561099" cy="3731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www.nature.com/nature/journal/v446/n7133/images/446276a-f1.2.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07" t="61373" r="52622" b="4997"/>
          <a:stretch/>
        </p:blipFill>
        <p:spPr bwMode="auto">
          <a:xfrm>
            <a:off x="4964000" y="2898701"/>
            <a:ext cx="435204" cy="3633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http://www.nature.com/nature/journal/v446/n7133/images/446276a-f1.2.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3104" t="59793" r="4799" b="4996"/>
          <a:stretch/>
        </p:blipFill>
        <p:spPr bwMode="auto">
          <a:xfrm>
            <a:off x="3260245" y="2898701"/>
            <a:ext cx="441407" cy="39196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154000" y="5029200"/>
            <a:ext cx="7620000" cy="646331"/>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Tungsten dimer has a sextuple bond!</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2501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933"/>
            <a:ext cx="8229600" cy="1143000"/>
          </a:xfrm>
        </p:spPr>
        <p:txBody>
          <a:bodyPr>
            <a:normAutofit/>
          </a:bodyPr>
          <a:lstStyle/>
          <a:p>
            <a:r>
              <a:rPr lang="en-US" dirty="0">
                <a:solidFill>
                  <a:srgbClr val="C00000"/>
                </a:solidFill>
                <a:latin typeface="Times New Roman" panose="02020603050405020304" pitchFamily="18" charset="0"/>
                <a:cs typeface="Times New Roman" panose="02020603050405020304" pitchFamily="18" charset="0"/>
              </a:rPr>
              <a:t>d</a:t>
            </a:r>
            <a:r>
              <a:rPr lang="en-US" dirty="0" smtClean="0">
                <a:solidFill>
                  <a:srgbClr val="C00000"/>
                </a:solidFill>
                <a:latin typeface="Times New Roman" panose="02020603050405020304" pitchFamily="18" charset="0"/>
                <a:cs typeface="Times New Roman" panose="02020603050405020304" pitchFamily="18" charset="0"/>
              </a:rPr>
              <a:t>-orbital bonding in W</a:t>
            </a:r>
            <a:r>
              <a:rPr lang="en-US" baseline="-25000" dirty="0" smtClean="0">
                <a:solidFill>
                  <a:srgbClr val="C00000"/>
                </a:solidFill>
                <a:latin typeface="Times New Roman" panose="02020603050405020304" pitchFamily="18" charset="0"/>
                <a:cs typeface="Times New Roman" panose="02020603050405020304" pitchFamily="18" charset="0"/>
              </a:rPr>
              <a:t>2</a:t>
            </a:r>
            <a:endParaRPr lang="en-US" baseline="-25000" dirty="0">
              <a:solidFill>
                <a:srgbClr val="C0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flipH="1">
            <a:off x="4267200" y="4114296"/>
            <a:ext cx="423786" cy="434617"/>
          </a:xfrm>
          <a:prstGeom prst="rect">
            <a:avLst/>
          </a:prstGeom>
          <a:solidFill>
            <a:schemeClr val="bg1"/>
          </a:solidFill>
        </p:spPr>
        <p:txBody>
          <a:bodyPr wrap="square" rtlCol="0">
            <a:spAutoFit/>
          </a:bodyPr>
          <a:lstStyle/>
          <a:p>
            <a:endParaRPr lang="en-US" sz="1600" dirty="0"/>
          </a:p>
        </p:txBody>
      </p:sp>
      <p:sp>
        <p:nvSpPr>
          <p:cNvPr id="9" name="TextBox 8"/>
          <p:cNvSpPr txBox="1"/>
          <p:nvPr/>
        </p:nvSpPr>
        <p:spPr>
          <a:xfrm>
            <a:off x="1143000" y="3423443"/>
            <a:ext cx="272376" cy="369332"/>
          </a:xfrm>
          <a:prstGeom prst="rect">
            <a:avLst/>
          </a:prstGeom>
          <a:solidFill>
            <a:schemeClr val="bg1"/>
          </a:solidFill>
        </p:spPr>
        <p:txBody>
          <a:bodyPr wrap="square" rtlCol="0">
            <a:spAutoFit/>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066800"/>
            <a:ext cx="7162800" cy="4027108"/>
          </a:xfrm>
          <a:prstGeom prst="rect">
            <a:avLst/>
          </a:prstGeom>
        </p:spPr>
      </p:pic>
      <p:pic>
        <p:nvPicPr>
          <p:cNvPr id="11" name="Picture 10" descr="http://www.nature.com/nature/journal/v446/n7133/images/446276a-f1.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9747" b="70341"/>
          <a:stretch/>
        </p:blipFill>
        <p:spPr bwMode="auto">
          <a:xfrm>
            <a:off x="4659200" y="2438400"/>
            <a:ext cx="609600" cy="3819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www.nature.com/nature/journal/v446/n7133/images/446276a-f1.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3105" t="5234" r="3788" b="69389"/>
          <a:stretch/>
        </p:blipFill>
        <p:spPr bwMode="auto">
          <a:xfrm>
            <a:off x="3921735" y="3792775"/>
            <a:ext cx="522401" cy="3265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www.nature.com/nature/journal/v446/n7133/images/446276a-f1.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271" t="29702" r="53631" b="38939"/>
          <a:stretch/>
        </p:blipFill>
        <p:spPr bwMode="auto">
          <a:xfrm>
            <a:off x="4964000" y="3307630"/>
            <a:ext cx="426122" cy="3370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http://www.nature.com/nature/journal/v446/n7133/images/446276a-f1.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0251" t="29419" r="2778" b="41159"/>
          <a:stretch/>
        </p:blipFill>
        <p:spPr bwMode="auto">
          <a:xfrm>
            <a:off x="3200400" y="3248712"/>
            <a:ext cx="561099" cy="3731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www.nature.com/nature/journal/v446/n7133/images/446276a-f1.2.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07" t="61373" r="52622" b="4997"/>
          <a:stretch/>
        </p:blipFill>
        <p:spPr bwMode="auto">
          <a:xfrm>
            <a:off x="4964000" y="2898701"/>
            <a:ext cx="435204" cy="3633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http://www.nature.com/nature/journal/v446/n7133/images/446276a-f1.2.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3104" t="59793" r="4799" b="4996"/>
          <a:stretch/>
        </p:blipFill>
        <p:spPr bwMode="auto">
          <a:xfrm>
            <a:off x="3260245" y="2898701"/>
            <a:ext cx="441407" cy="3919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51923" y="5187902"/>
            <a:ext cx="2186240" cy="1015663"/>
          </a:xfrm>
          <a:prstGeom prst="rect">
            <a:avLst/>
          </a:prstGeom>
          <a:noFill/>
        </p:spPr>
        <p:txBody>
          <a:bodyPr wrap="none" rtlCol="0">
            <a:spAutoFit/>
          </a:bodyPr>
          <a:lstStyle/>
          <a:p>
            <a:pPr algn="ctr"/>
            <a:r>
              <a:rPr lang="en-US" sz="6000" dirty="0" smtClean="0">
                <a:latin typeface="Times New Roman" panose="02020603050405020304" pitchFamily="18" charset="0"/>
                <a:cs typeface="Times New Roman" panose="02020603050405020304" pitchFamily="18" charset="0"/>
              </a:rPr>
              <a:t>W   </a:t>
            </a:r>
            <a:r>
              <a:rPr lang="en-US" sz="6000" dirty="0" err="1" smtClean="0">
                <a:latin typeface="Times New Roman" panose="02020603050405020304" pitchFamily="18" charset="0"/>
                <a:cs typeface="Times New Roman" panose="02020603050405020304" pitchFamily="18" charset="0"/>
              </a:rPr>
              <a:t>W</a:t>
            </a:r>
            <a:endParaRPr lang="en-US" sz="6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890721" y="5419356"/>
            <a:ext cx="575799" cy="923330"/>
          </a:xfrm>
          <a:prstGeom prst="rect">
            <a:avLst/>
          </a:prstGeom>
          <a:noFill/>
        </p:spPr>
        <p:txBody>
          <a:bodyPr wrap="none" rtlCol="0">
            <a:spAutoFit/>
          </a:bodyPr>
          <a:lstStyle/>
          <a:p>
            <a:pPr algn="ctr"/>
            <a:r>
              <a:rPr lang="en-US" sz="5400" dirty="0" smtClean="0">
                <a:latin typeface="Times New Roman" panose="02020603050405020304" pitchFamily="18" charset="0"/>
                <a:cs typeface="Times New Roman" panose="02020603050405020304" pitchFamily="18" charset="0"/>
              </a:rPr>
              <a:t>≡</a:t>
            </a:r>
            <a:endParaRPr lang="en-US" sz="54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3892271" y="5076312"/>
            <a:ext cx="575799" cy="923330"/>
          </a:xfrm>
          <a:prstGeom prst="rect">
            <a:avLst/>
          </a:prstGeom>
          <a:noFill/>
        </p:spPr>
        <p:txBody>
          <a:bodyPr wrap="none" rtlCol="0">
            <a:spAutoFit/>
          </a:bodyPr>
          <a:lstStyle/>
          <a:p>
            <a:pPr algn="ctr"/>
            <a:r>
              <a:rPr lang="en-US" sz="5400" dirty="0" smtClean="0">
                <a:latin typeface="Times New Roman" panose="02020603050405020304" pitchFamily="18" charset="0"/>
                <a:cs typeface="Times New Roman" panose="02020603050405020304" pitchFamily="18" charset="0"/>
              </a:rPr>
              <a:t>≡</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1605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186" y="0"/>
            <a:ext cx="8991600" cy="1447800"/>
          </a:xfrm>
        </p:spPr>
        <p:txBody>
          <a:bodyPr>
            <a:normAutofit/>
          </a:bodyPr>
          <a:lstStyle/>
          <a:p>
            <a:r>
              <a:rPr lang="en-US" dirty="0" smtClean="0">
                <a:solidFill>
                  <a:srgbClr val="C00000"/>
                </a:solidFill>
                <a:latin typeface="Times New Roman" panose="02020603050405020304" pitchFamily="18" charset="0"/>
                <a:cs typeface="Times New Roman" panose="02020603050405020304" pitchFamily="18" charset="0"/>
              </a:rPr>
              <a:t>Rules for combining atomic orbitals:</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flipH="1">
            <a:off x="4267200" y="4114296"/>
            <a:ext cx="423786" cy="434617"/>
          </a:xfrm>
          <a:prstGeom prst="rect">
            <a:avLst/>
          </a:prstGeom>
          <a:solidFill>
            <a:schemeClr val="bg1"/>
          </a:solidFill>
        </p:spPr>
        <p:txBody>
          <a:bodyPr wrap="square" rtlCol="0">
            <a:spAutoFit/>
          </a:bodyPr>
          <a:lstStyle/>
          <a:p>
            <a:endParaRPr lang="en-US" sz="1600" dirty="0"/>
          </a:p>
        </p:txBody>
      </p:sp>
      <p:sp>
        <p:nvSpPr>
          <p:cNvPr id="9" name="TextBox 8"/>
          <p:cNvSpPr txBox="1"/>
          <p:nvPr/>
        </p:nvSpPr>
        <p:spPr>
          <a:xfrm>
            <a:off x="1143000" y="3423443"/>
            <a:ext cx="272376" cy="369332"/>
          </a:xfrm>
          <a:prstGeom prst="rect">
            <a:avLst/>
          </a:prstGeom>
          <a:solidFill>
            <a:schemeClr val="bg1"/>
          </a:solidFill>
        </p:spPr>
        <p:txBody>
          <a:bodyPr wrap="square" rtlCol="0">
            <a:spAutoFit/>
          </a:bodyPr>
          <a:lstStyle/>
          <a:p>
            <a:endParaRPr lang="en-US" dirty="0"/>
          </a:p>
        </p:txBody>
      </p:sp>
      <p:sp>
        <p:nvSpPr>
          <p:cNvPr id="4" name="TextBox 3"/>
          <p:cNvSpPr txBox="1"/>
          <p:nvPr/>
        </p:nvSpPr>
        <p:spPr>
          <a:xfrm>
            <a:off x="958269" y="1524000"/>
            <a:ext cx="6776920" cy="2246769"/>
          </a:xfrm>
          <a:prstGeom prst="rect">
            <a:avLst/>
          </a:prstGeom>
          <a:noFill/>
        </p:spPr>
        <p:txBody>
          <a:bodyPr wrap="none" rtlCol="0">
            <a:spAutoFit/>
          </a:bodyPr>
          <a:lstStyle/>
          <a:p>
            <a:pPr marL="514350" indent="-514350">
              <a:buAutoNum type="arabicPeriod"/>
            </a:pPr>
            <a:r>
              <a:rPr lang="en-US" sz="2800" dirty="0" smtClean="0"/>
              <a:t>Orbitals must be relatively close in energy</a:t>
            </a:r>
          </a:p>
          <a:p>
            <a:pPr marL="514350" indent="-514350">
              <a:buAutoNum type="arabicPeriod"/>
            </a:pPr>
            <a:r>
              <a:rPr lang="en-US" sz="2800" dirty="0" smtClean="0"/>
              <a:t>Orbitals must overlap significantly</a:t>
            </a:r>
          </a:p>
          <a:p>
            <a:pPr marL="514350" indent="-514350">
              <a:buAutoNum type="arabicPeriod"/>
            </a:pPr>
            <a:r>
              <a:rPr lang="en-US" sz="2800" dirty="0" smtClean="0"/>
              <a:t>Orbitals must have the same symmetry</a:t>
            </a:r>
            <a:br>
              <a:rPr lang="en-US" sz="2800" dirty="0" smtClean="0"/>
            </a:br>
            <a:endParaRPr lang="en-US" sz="2800" dirty="0" smtClean="0"/>
          </a:p>
          <a:p>
            <a:r>
              <a:rPr lang="en-US" sz="2800" dirty="0" smtClean="0"/>
              <a:t>       That’s it.</a:t>
            </a:r>
            <a:endParaRPr lang="en-US" sz="2800" dirty="0"/>
          </a:p>
        </p:txBody>
      </p:sp>
    </p:spTree>
    <p:extLst>
      <p:ext uri="{BB962C8B-B14F-4D97-AF65-F5344CB8AC3E}">
        <p14:creationId xmlns:p14="http://schemas.microsoft.com/office/powerpoint/2010/main" val="20763971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100" y="1345942"/>
            <a:ext cx="5067300" cy="49786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9013" y="5753942"/>
            <a:ext cx="941973" cy="548640"/>
          </a:xfrm>
          <a:prstGeom prst="rect">
            <a:avLst/>
          </a:prstGeom>
        </p:spPr>
      </p:pic>
      <p:sp>
        <p:nvSpPr>
          <p:cNvPr id="2" name="Title 1"/>
          <p:cNvSpPr>
            <a:spLocks noGrp="1"/>
          </p:cNvSpPr>
          <p:nvPr>
            <p:ph type="title"/>
          </p:nvPr>
        </p:nvSpPr>
        <p:spPr>
          <a:xfrm>
            <a:off x="533400" y="16933"/>
            <a:ext cx="8229600" cy="1143000"/>
          </a:xfrm>
        </p:spPr>
        <p:txBody>
          <a:bodyPr>
            <a:normAutofit/>
          </a:bodyPr>
          <a:lstStyle/>
          <a:p>
            <a:r>
              <a:rPr lang="en-US" sz="3600" dirty="0" smtClean="0">
                <a:solidFill>
                  <a:srgbClr val="C00000"/>
                </a:solidFill>
                <a:latin typeface="Times New Roman" panose="02020603050405020304" pitchFamily="18" charset="0"/>
                <a:cs typeface="Times New Roman" panose="02020603050405020304" pitchFamily="18" charset="0"/>
              </a:rPr>
              <a:t>Heteronuclear Diatomic Molecules: HF</a:t>
            </a:r>
            <a:endParaRPr lang="en-US" sz="3600" dirty="0">
              <a:solidFill>
                <a:srgbClr val="C0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flipH="1">
            <a:off x="4267200" y="4114296"/>
            <a:ext cx="423786" cy="434617"/>
          </a:xfrm>
          <a:prstGeom prst="rect">
            <a:avLst/>
          </a:prstGeom>
          <a:solidFill>
            <a:schemeClr val="bg1"/>
          </a:solidFill>
        </p:spPr>
        <p:txBody>
          <a:bodyPr wrap="square" rtlCol="0">
            <a:spAutoFit/>
          </a:bodyPr>
          <a:lstStyle/>
          <a:p>
            <a:endParaRPr lang="en-US" sz="1600" dirty="0"/>
          </a:p>
        </p:txBody>
      </p:sp>
      <p:sp>
        <p:nvSpPr>
          <p:cNvPr id="9" name="TextBox 8"/>
          <p:cNvSpPr txBox="1"/>
          <p:nvPr/>
        </p:nvSpPr>
        <p:spPr>
          <a:xfrm>
            <a:off x="1143000" y="3423443"/>
            <a:ext cx="272376" cy="369332"/>
          </a:xfrm>
          <a:prstGeom prst="rect">
            <a:avLst/>
          </a:prstGeom>
          <a:solidFill>
            <a:schemeClr val="bg1"/>
          </a:solidFill>
        </p:spPr>
        <p:txBody>
          <a:bodyPr wrap="square" rtlCol="0">
            <a:spAutoFit/>
          </a:bodyPr>
          <a:lstStyle/>
          <a:p>
            <a:endParaRPr lang="en-US" dirty="0"/>
          </a:p>
        </p:txBody>
      </p:sp>
      <p:sp>
        <p:nvSpPr>
          <p:cNvPr id="3" name="TextBox 2"/>
          <p:cNvSpPr txBox="1"/>
          <p:nvPr/>
        </p:nvSpPr>
        <p:spPr>
          <a:xfrm>
            <a:off x="5105400" y="976619"/>
            <a:ext cx="4038600" cy="507831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In HF, the 2s orbital of F is so low in energy it barely combines with anything. (Rule1)</a:t>
            </a:r>
          </a:p>
          <a:p>
            <a:r>
              <a:rPr lang="en-US" dirty="0"/>
              <a:t> </a:t>
            </a:r>
            <a:r>
              <a:rPr lang="en-US" dirty="0" smtClean="0"/>
              <a:t>     As a result, the 2</a:t>
            </a:r>
            <a:r>
              <a:rPr lang="el-GR" dirty="0" smtClean="0"/>
              <a:t>σ</a:t>
            </a:r>
            <a:r>
              <a:rPr lang="en-US" dirty="0" smtClean="0"/>
              <a:t> orbital is nearly    </a:t>
            </a:r>
          </a:p>
          <a:p>
            <a:r>
              <a:rPr lang="en-US" dirty="0"/>
              <a:t> </a:t>
            </a:r>
            <a:r>
              <a:rPr lang="en-US" dirty="0" smtClean="0"/>
              <a:t>      purely 2s</a:t>
            </a:r>
            <a:r>
              <a:rPr lang="en-US" baseline="-25000" dirty="0" smtClean="0"/>
              <a:t>F</a:t>
            </a:r>
            <a:r>
              <a:rPr lang="en-US" dirty="0" smtClean="0"/>
              <a:t> in character.</a:t>
            </a:r>
          </a:p>
          <a:p>
            <a:pPr marL="285750" indent="-285750">
              <a:buFont typeface="Arial" panose="020B0604020202020204" pitchFamily="34" charset="0"/>
              <a:buChar char="•"/>
            </a:pPr>
            <a:r>
              <a:rPr lang="en-US" dirty="0" smtClean="0"/>
              <a:t>Likewise, the 2p</a:t>
            </a:r>
            <a:r>
              <a:rPr lang="en-US" baseline="-25000" dirty="0" smtClean="0"/>
              <a:t>x</a:t>
            </a:r>
            <a:r>
              <a:rPr lang="en-US" dirty="0" smtClean="0"/>
              <a:t> and 2p</a:t>
            </a:r>
            <a:r>
              <a:rPr lang="en-US" baseline="-25000" dirty="0" smtClean="0"/>
              <a:t>y</a:t>
            </a:r>
            <a:r>
              <a:rPr lang="en-US" dirty="0" smtClean="0"/>
              <a:t> orbitals on F have </a:t>
            </a:r>
            <a:r>
              <a:rPr lang="el-GR" dirty="0" smtClean="0">
                <a:latin typeface="Times New Roman"/>
                <a:cs typeface="Times New Roman"/>
              </a:rPr>
              <a:t>π</a:t>
            </a:r>
            <a:r>
              <a:rPr lang="en-US" dirty="0" smtClean="0"/>
              <a:t> symmetry (one nodal plane).  The nearest orbital on H with </a:t>
            </a:r>
            <a:r>
              <a:rPr lang="el-GR" dirty="0" smtClean="0">
                <a:latin typeface="Times New Roman"/>
                <a:cs typeface="Times New Roman"/>
              </a:rPr>
              <a:t>π</a:t>
            </a:r>
            <a:r>
              <a:rPr lang="en-US" dirty="0" smtClean="0"/>
              <a:t> symmetry is very high in energy (coming from H 2p), and can’t combine.  The 1</a:t>
            </a:r>
            <a:r>
              <a:rPr lang="el-GR" dirty="0" smtClean="0">
                <a:latin typeface="Times New Roman"/>
                <a:cs typeface="Times New Roman"/>
              </a:rPr>
              <a:t>π</a:t>
            </a:r>
            <a:r>
              <a:rPr lang="en-US" dirty="0" smtClean="0"/>
              <a:t> orbital of HF is almost purely 2p</a:t>
            </a:r>
            <a:r>
              <a:rPr lang="en-US" baseline="-25000" dirty="0" smtClean="0"/>
              <a:t>F</a:t>
            </a:r>
            <a:r>
              <a:rPr lang="en-US" dirty="0" smtClean="0"/>
              <a:t> in character.</a:t>
            </a:r>
          </a:p>
          <a:p>
            <a:pPr marL="285750" indent="-285750">
              <a:buFont typeface="Arial" panose="020B0604020202020204" pitchFamily="34" charset="0"/>
              <a:buChar char="•"/>
            </a:pPr>
            <a:r>
              <a:rPr lang="en-US" dirty="0" smtClean="0"/>
              <a:t>The bond is formed from the 1s of H interacting with the 2p</a:t>
            </a:r>
            <a:r>
              <a:rPr lang="en-US" baseline="-25000" dirty="0" smtClean="0"/>
              <a:t>z</a:t>
            </a:r>
            <a:r>
              <a:rPr lang="en-US" dirty="0" smtClean="0"/>
              <a:t> of fluorine, forming bonding (3</a:t>
            </a:r>
            <a:r>
              <a:rPr lang="el-GR" dirty="0" smtClean="0"/>
              <a:t>σ</a:t>
            </a:r>
            <a:r>
              <a:rPr lang="en-US" dirty="0" smtClean="0"/>
              <a:t>) and antibonding (4</a:t>
            </a:r>
            <a:r>
              <a:rPr lang="el-GR" dirty="0" smtClean="0"/>
              <a:t>σ</a:t>
            </a:r>
            <a:r>
              <a:rPr lang="en-US" dirty="0" smtClean="0"/>
              <a:t>) orbitals.  No g/u designations here, because there’s no center of symmetry.</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5649" y="3686175"/>
            <a:ext cx="941973" cy="54864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649" y="2438400"/>
            <a:ext cx="941973" cy="54864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57599" y="1524000"/>
            <a:ext cx="941973" cy="548640"/>
          </a:xfrm>
          <a:prstGeom prst="rect">
            <a:avLst/>
          </a:prstGeom>
        </p:spPr>
      </p:pic>
      <p:sp>
        <p:nvSpPr>
          <p:cNvPr id="12" name="Freeform 11"/>
          <p:cNvSpPr/>
          <p:nvPr/>
        </p:nvSpPr>
        <p:spPr>
          <a:xfrm>
            <a:off x="2914650" y="5610225"/>
            <a:ext cx="1104900" cy="619485"/>
          </a:xfrm>
          <a:custGeom>
            <a:avLst/>
            <a:gdLst>
              <a:gd name="connsiteX0" fmla="*/ 0 w 1104900"/>
              <a:gd name="connsiteY0" fmla="*/ 0 h 619485"/>
              <a:gd name="connsiteX1" fmla="*/ 180975 w 1104900"/>
              <a:gd name="connsiteY1" fmla="*/ 180975 h 619485"/>
              <a:gd name="connsiteX2" fmla="*/ 333375 w 1104900"/>
              <a:gd name="connsiteY2" fmla="*/ 371475 h 619485"/>
              <a:gd name="connsiteX3" fmla="*/ 457200 w 1104900"/>
              <a:gd name="connsiteY3" fmla="*/ 514350 h 619485"/>
              <a:gd name="connsiteX4" fmla="*/ 628650 w 1104900"/>
              <a:gd name="connsiteY4" fmla="*/ 600075 h 619485"/>
              <a:gd name="connsiteX5" fmla="*/ 781050 w 1104900"/>
              <a:gd name="connsiteY5" fmla="*/ 619125 h 619485"/>
              <a:gd name="connsiteX6" fmla="*/ 914400 w 1104900"/>
              <a:gd name="connsiteY6" fmla="*/ 590550 h 619485"/>
              <a:gd name="connsiteX7" fmla="*/ 1104900 w 1104900"/>
              <a:gd name="connsiteY7" fmla="*/ 504825 h 619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900" h="619485">
                <a:moveTo>
                  <a:pt x="0" y="0"/>
                </a:moveTo>
                <a:cubicBezTo>
                  <a:pt x="62706" y="59531"/>
                  <a:pt x="125413" y="119063"/>
                  <a:pt x="180975" y="180975"/>
                </a:cubicBezTo>
                <a:cubicBezTo>
                  <a:pt x="236538" y="242888"/>
                  <a:pt x="287338" y="315913"/>
                  <a:pt x="333375" y="371475"/>
                </a:cubicBezTo>
                <a:cubicBezTo>
                  <a:pt x="379412" y="427037"/>
                  <a:pt x="407988" y="476250"/>
                  <a:pt x="457200" y="514350"/>
                </a:cubicBezTo>
                <a:cubicBezTo>
                  <a:pt x="506413" y="552450"/>
                  <a:pt x="574675" y="582613"/>
                  <a:pt x="628650" y="600075"/>
                </a:cubicBezTo>
                <a:cubicBezTo>
                  <a:pt x="682625" y="617537"/>
                  <a:pt x="733425" y="620712"/>
                  <a:pt x="781050" y="619125"/>
                </a:cubicBezTo>
                <a:cubicBezTo>
                  <a:pt x="828675" y="617538"/>
                  <a:pt x="860425" y="609600"/>
                  <a:pt x="914400" y="590550"/>
                </a:cubicBezTo>
                <a:cubicBezTo>
                  <a:pt x="968375" y="571500"/>
                  <a:pt x="1036637" y="538162"/>
                  <a:pt x="1104900" y="504825"/>
                </a:cubicBezTo>
              </a:path>
            </a:pathLst>
          </a:custGeom>
          <a:noFill/>
          <a:ln>
            <a:solidFill>
              <a:srgbClr val="CC0000"/>
            </a:solidFill>
            <a:head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flipV="1">
            <a:off x="2571750" y="2426970"/>
            <a:ext cx="1447800" cy="925829"/>
          </a:xfrm>
          <a:custGeom>
            <a:avLst/>
            <a:gdLst>
              <a:gd name="connsiteX0" fmla="*/ 0 w 1104900"/>
              <a:gd name="connsiteY0" fmla="*/ 0 h 619485"/>
              <a:gd name="connsiteX1" fmla="*/ 180975 w 1104900"/>
              <a:gd name="connsiteY1" fmla="*/ 180975 h 619485"/>
              <a:gd name="connsiteX2" fmla="*/ 333375 w 1104900"/>
              <a:gd name="connsiteY2" fmla="*/ 371475 h 619485"/>
              <a:gd name="connsiteX3" fmla="*/ 457200 w 1104900"/>
              <a:gd name="connsiteY3" fmla="*/ 514350 h 619485"/>
              <a:gd name="connsiteX4" fmla="*/ 628650 w 1104900"/>
              <a:gd name="connsiteY4" fmla="*/ 600075 h 619485"/>
              <a:gd name="connsiteX5" fmla="*/ 781050 w 1104900"/>
              <a:gd name="connsiteY5" fmla="*/ 619125 h 619485"/>
              <a:gd name="connsiteX6" fmla="*/ 914400 w 1104900"/>
              <a:gd name="connsiteY6" fmla="*/ 590550 h 619485"/>
              <a:gd name="connsiteX7" fmla="*/ 1104900 w 1104900"/>
              <a:gd name="connsiteY7" fmla="*/ 504825 h 619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900" h="619485">
                <a:moveTo>
                  <a:pt x="0" y="0"/>
                </a:moveTo>
                <a:cubicBezTo>
                  <a:pt x="62706" y="59531"/>
                  <a:pt x="125413" y="119063"/>
                  <a:pt x="180975" y="180975"/>
                </a:cubicBezTo>
                <a:cubicBezTo>
                  <a:pt x="236538" y="242888"/>
                  <a:pt x="287338" y="315913"/>
                  <a:pt x="333375" y="371475"/>
                </a:cubicBezTo>
                <a:cubicBezTo>
                  <a:pt x="379412" y="427037"/>
                  <a:pt x="407988" y="476250"/>
                  <a:pt x="457200" y="514350"/>
                </a:cubicBezTo>
                <a:cubicBezTo>
                  <a:pt x="506413" y="552450"/>
                  <a:pt x="574675" y="582613"/>
                  <a:pt x="628650" y="600075"/>
                </a:cubicBezTo>
                <a:cubicBezTo>
                  <a:pt x="682625" y="617537"/>
                  <a:pt x="733425" y="620712"/>
                  <a:pt x="781050" y="619125"/>
                </a:cubicBezTo>
                <a:cubicBezTo>
                  <a:pt x="828675" y="617538"/>
                  <a:pt x="860425" y="609600"/>
                  <a:pt x="914400" y="590550"/>
                </a:cubicBezTo>
                <a:cubicBezTo>
                  <a:pt x="968375" y="571500"/>
                  <a:pt x="1036637" y="538162"/>
                  <a:pt x="1104900" y="504825"/>
                </a:cubicBezTo>
              </a:path>
            </a:pathLst>
          </a:custGeom>
          <a:noFill/>
          <a:ln>
            <a:solidFill>
              <a:srgbClr val="CC0000"/>
            </a:solidFill>
            <a:head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2901288" y="3804554"/>
            <a:ext cx="984912" cy="309742"/>
          </a:xfrm>
          <a:custGeom>
            <a:avLst/>
            <a:gdLst>
              <a:gd name="connsiteX0" fmla="*/ 0 w 1104900"/>
              <a:gd name="connsiteY0" fmla="*/ 0 h 619485"/>
              <a:gd name="connsiteX1" fmla="*/ 180975 w 1104900"/>
              <a:gd name="connsiteY1" fmla="*/ 180975 h 619485"/>
              <a:gd name="connsiteX2" fmla="*/ 333375 w 1104900"/>
              <a:gd name="connsiteY2" fmla="*/ 371475 h 619485"/>
              <a:gd name="connsiteX3" fmla="*/ 457200 w 1104900"/>
              <a:gd name="connsiteY3" fmla="*/ 514350 h 619485"/>
              <a:gd name="connsiteX4" fmla="*/ 628650 w 1104900"/>
              <a:gd name="connsiteY4" fmla="*/ 600075 h 619485"/>
              <a:gd name="connsiteX5" fmla="*/ 781050 w 1104900"/>
              <a:gd name="connsiteY5" fmla="*/ 619125 h 619485"/>
              <a:gd name="connsiteX6" fmla="*/ 914400 w 1104900"/>
              <a:gd name="connsiteY6" fmla="*/ 590550 h 619485"/>
              <a:gd name="connsiteX7" fmla="*/ 1104900 w 1104900"/>
              <a:gd name="connsiteY7" fmla="*/ 504825 h 619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900" h="619485">
                <a:moveTo>
                  <a:pt x="0" y="0"/>
                </a:moveTo>
                <a:cubicBezTo>
                  <a:pt x="62706" y="59531"/>
                  <a:pt x="125413" y="119063"/>
                  <a:pt x="180975" y="180975"/>
                </a:cubicBezTo>
                <a:cubicBezTo>
                  <a:pt x="236538" y="242888"/>
                  <a:pt x="287338" y="315913"/>
                  <a:pt x="333375" y="371475"/>
                </a:cubicBezTo>
                <a:cubicBezTo>
                  <a:pt x="379412" y="427037"/>
                  <a:pt x="407988" y="476250"/>
                  <a:pt x="457200" y="514350"/>
                </a:cubicBezTo>
                <a:cubicBezTo>
                  <a:pt x="506413" y="552450"/>
                  <a:pt x="574675" y="582613"/>
                  <a:pt x="628650" y="600075"/>
                </a:cubicBezTo>
                <a:cubicBezTo>
                  <a:pt x="682625" y="617537"/>
                  <a:pt x="733425" y="620712"/>
                  <a:pt x="781050" y="619125"/>
                </a:cubicBezTo>
                <a:cubicBezTo>
                  <a:pt x="828675" y="617538"/>
                  <a:pt x="860425" y="609600"/>
                  <a:pt x="914400" y="590550"/>
                </a:cubicBezTo>
                <a:cubicBezTo>
                  <a:pt x="968375" y="571500"/>
                  <a:pt x="1036637" y="538162"/>
                  <a:pt x="1104900" y="504825"/>
                </a:cubicBezTo>
              </a:path>
            </a:pathLst>
          </a:custGeom>
          <a:noFill/>
          <a:ln>
            <a:solidFill>
              <a:srgbClr val="CC0000"/>
            </a:solidFill>
            <a:head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2860344" y="1676399"/>
            <a:ext cx="816305" cy="452257"/>
          </a:xfrm>
          <a:custGeom>
            <a:avLst/>
            <a:gdLst>
              <a:gd name="connsiteX0" fmla="*/ 0 w 1104900"/>
              <a:gd name="connsiteY0" fmla="*/ 0 h 619485"/>
              <a:gd name="connsiteX1" fmla="*/ 180975 w 1104900"/>
              <a:gd name="connsiteY1" fmla="*/ 180975 h 619485"/>
              <a:gd name="connsiteX2" fmla="*/ 333375 w 1104900"/>
              <a:gd name="connsiteY2" fmla="*/ 371475 h 619485"/>
              <a:gd name="connsiteX3" fmla="*/ 457200 w 1104900"/>
              <a:gd name="connsiteY3" fmla="*/ 514350 h 619485"/>
              <a:gd name="connsiteX4" fmla="*/ 628650 w 1104900"/>
              <a:gd name="connsiteY4" fmla="*/ 600075 h 619485"/>
              <a:gd name="connsiteX5" fmla="*/ 781050 w 1104900"/>
              <a:gd name="connsiteY5" fmla="*/ 619125 h 619485"/>
              <a:gd name="connsiteX6" fmla="*/ 914400 w 1104900"/>
              <a:gd name="connsiteY6" fmla="*/ 590550 h 619485"/>
              <a:gd name="connsiteX7" fmla="*/ 1104900 w 1104900"/>
              <a:gd name="connsiteY7" fmla="*/ 504825 h 619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900" h="619485">
                <a:moveTo>
                  <a:pt x="0" y="0"/>
                </a:moveTo>
                <a:cubicBezTo>
                  <a:pt x="62706" y="59531"/>
                  <a:pt x="125413" y="119063"/>
                  <a:pt x="180975" y="180975"/>
                </a:cubicBezTo>
                <a:cubicBezTo>
                  <a:pt x="236538" y="242888"/>
                  <a:pt x="287338" y="315913"/>
                  <a:pt x="333375" y="371475"/>
                </a:cubicBezTo>
                <a:cubicBezTo>
                  <a:pt x="379412" y="427037"/>
                  <a:pt x="407988" y="476250"/>
                  <a:pt x="457200" y="514350"/>
                </a:cubicBezTo>
                <a:cubicBezTo>
                  <a:pt x="506413" y="552450"/>
                  <a:pt x="574675" y="582613"/>
                  <a:pt x="628650" y="600075"/>
                </a:cubicBezTo>
                <a:cubicBezTo>
                  <a:pt x="682625" y="617537"/>
                  <a:pt x="733425" y="620712"/>
                  <a:pt x="781050" y="619125"/>
                </a:cubicBezTo>
                <a:cubicBezTo>
                  <a:pt x="828675" y="617538"/>
                  <a:pt x="860425" y="609600"/>
                  <a:pt x="914400" y="590550"/>
                </a:cubicBezTo>
                <a:cubicBezTo>
                  <a:pt x="968375" y="571500"/>
                  <a:pt x="1036637" y="538162"/>
                  <a:pt x="1104900" y="504825"/>
                </a:cubicBezTo>
              </a:path>
            </a:pathLst>
          </a:custGeom>
          <a:noFill/>
          <a:ln>
            <a:solidFill>
              <a:srgbClr val="CC0000"/>
            </a:solidFill>
            <a:head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29351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933"/>
            <a:ext cx="8229600" cy="1143000"/>
          </a:xfrm>
        </p:spPr>
        <p:txBody>
          <a:bodyPr>
            <a:normAutofit/>
          </a:bodyPr>
          <a:lstStyle/>
          <a:p>
            <a:r>
              <a:rPr lang="en-US" sz="3600" dirty="0" smtClean="0">
                <a:solidFill>
                  <a:srgbClr val="C00000"/>
                </a:solidFill>
                <a:latin typeface="Times New Roman" panose="02020603050405020304" pitchFamily="18" charset="0"/>
                <a:cs typeface="Times New Roman" panose="02020603050405020304" pitchFamily="18" charset="0"/>
              </a:rPr>
              <a:t>Polyatomic Molecules: CO</a:t>
            </a:r>
            <a:r>
              <a:rPr lang="en-US" sz="3600" baseline="-25000" dirty="0" smtClean="0">
                <a:solidFill>
                  <a:srgbClr val="C00000"/>
                </a:solidFill>
                <a:latin typeface="Times New Roman" panose="02020603050405020304" pitchFamily="18" charset="0"/>
                <a:cs typeface="Times New Roman" panose="02020603050405020304" pitchFamily="18" charset="0"/>
              </a:rPr>
              <a:t>2</a:t>
            </a:r>
            <a:endParaRPr lang="en-US" sz="3600" dirty="0">
              <a:solidFill>
                <a:srgbClr val="C00000"/>
              </a:solidFill>
              <a:latin typeface="Times New Roman" panose="02020603050405020304" pitchFamily="18" charset="0"/>
              <a:cs typeface="Times New Roman" panose="02020603050405020304" pitchFamily="18" charset="0"/>
            </a:endParaRPr>
          </a:p>
        </p:txBody>
      </p:sp>
      <p:grpSp>
        <p:nvGrpSpPr>
          <p:cNvPr id="25" name="Group 24"/>
          <p:cNvGrpSpPr/>
          <p:nvPr/>
        </p:nvGrpSpPr>
        <p:grpSpPr>
          <a:xfrm>
            <a:off x="180975" y="1231013"/>
            <a:ext cx="7303795" cy="4914902"/>
            <a:chOff x="266700" y="1929368"/>
            <a:chExt cx="7303795" cy="4914902"/>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8689" t="7261" r="29506" b="17981"/>
            <a:stretch/>
          </p:blipFill>
          <p:spPr>
            <a:xfrm>
              <a:off x="266700" y="1929369"/>
              <a:ext cx="4517324" cy="4914901"/>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6419" y="4133848"/>
              <a:ext cx="529639" cy="36576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6418" y="5933314"/>
              <a:ext cx="529639" cy="36576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6419" y="6324222"/>
              <a:ext cx="529638" cy="36576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46419" y="5007929"/>
              <a:ext cx="529639" cy="365760"/>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9715" y="4569701"/>
              <a:ext cx="529640" cy="365760"/>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46420" y="3578734"/>
              <a:ext cx="529638" cy="365760"/>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46420" y="2556893"/>
              <a:ext cx="662049" cy="457200"/>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62907" y="1929368"/>
              <a:ext cx="784978" cy="457200"/>
            </a:xfrm>
            <a:prstGeom prst="rect">
              <a:avLst/>
            </a:prstGeom>
          </p:spPr>
        </p:pic>
        <p:pic>
          <p:nvPicPr>
            <p:cNvPr id="71" name="Picture 70"/>
            <p:cNvPicPr>
              <a:picLocks noChangeAspect="1"/>
            </p:cNvPicPr>
            <p:nvPr/>
          </p:nvPicPr>
          <p:blipFill rotWithShape="1">
            <a:blip r:embed="rId2" cstate="print">
              <a:extLst>
                <a:ext uri="{28A0092B-C50C-407E-A947-70E740481C1C}">
                  <a14:useLocalDpi xmlns:a14="http://schemas.microsoft.com/office/drawing/2010/main" val="0"/>
                </a:ext>
              </a:extLst>
            </a:blip>
            <a:srcRect l="75438" t="7261" r="8689" b="17981"/>
            <a:stretch/>
          </p:blipFill>
          <p:spPr>
            <a:xfrm>
              <a:off x="6410325" y="1929368"/>
              <a:ext cx="1160170" cy="4914901"/>
            </a:xfrm>
            <a:prstGeom prst="rect">
              <a:avLst/>
            </a:prstGeom>
          </p:spPr>
        </p:pic>
      </p:grpSp>
      <p:sp>
        <p:nvSpPr>
          <p:cNvPr id="26" name="Right Brace 25"/>
          <p:cNvSpPr/>
          <p:nvPr/>
        </p:nvSpPr>
        <p:spPr>
          <a:xfrm>
            <a:off x="5522744" y="5234959"/>
            <a:ext cx="154156" cy="689591"/>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p:cNvSpPr txBox="1"/>
          <p:nvPr/>
        </p:nvSpPr>
        <p:spPr>
          <a:xfrm>
            <a:off x="5723585" y="5417839"/>
            <a:ext cx="3143250" cy="646331"/>
          </a:xfrm>
          <a:prstGeom prst="rect">
            <a:avLst/>
          </a:prstGeom>
          <a:noFill/>
        </p:spPr>
        <p:txBody>
          <a:bodyPr wrap="square" rtlCol="0">
            <a:spAutoFit/>
          </a:bodyPr>
          <a:lstStyle/>
          <a:p>
            <a:r>
              <a:rPr lang="en-US" dirty="0" smtClean="0">
                <a:solidFill>
                  <a:srgbClr val="CC0000"/>
                </a:solidFill>
              </a:rPr>
              <a:t>O 2s-like, </a:t>
            </a:r>
          </a:p>
          <a:p>
            <a:r>
              <a:rPr lang="en-US" dirty="0" smtClean="0">
                <a:solidFill>
                  <a:srgbClr val="CC0000"/>
                </a:solidFill>
              </a:rPr>
              <a:t>almost core orbitals.</a:t>
            </a:r>
          </a:p>
        </p:txBody>
      </p:sp>
      <p:sp>
        <p:nvSpPr>
          <p:cNvPr id="72" name="Right Brace 71"/>
          <p:cNvSpPr/>
          <p:nvPr/>
        </p:nvSpPr>
        <p:spPr>
          <a:xfrm>
            <a:off x="5522744" y="3435493"/>
            <a:ext cx="154157" cy="1236434"/>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TextBox 72"/>
          <p:cNvSpPr txBox="1"/>
          <p:nvPr/>
        </p:nvSpPr>
        <p:spPr>
          <a:xfrm>
            <a:off x="5723585" y="3800126"/>
            <a:ext cx="1761185" cy="369332"/>
          </a:xfrm>
          <a:prstGeom prst="rect">
            <a:avLst/>
          </a:prstGeom>
          <a:noFill/>
        </p:spPr>
        <p:txBody>
          <a:bodyPr wrap="square" rtlCol="0">
            <a:spAutoFit/>
          </a:bodyPr>
          <a:lstStyle/>
          <a:p>
            <a:r>
              <a:rPr lang="en-US" dirty="0" smtClean="0">
                <a:solidFill>
                  <a:srgbClr val="CC0000"/>
                </a:solidFill>
              </a:rPr>
              <a:t>Bonding orbitals</a:t>
            </a:r>
            <a:endParaRPr lang="en-US" dirty="0">
              <a:solidFill>
                <a:srgbClr val="CC0000"/>
              </a:solidFill>
            </a:endParaRPr>
          </a:p>
        </p:txBody>
      </p:sp>
      <p:sp>
        <p:nvSpPr>
          <p:cNvPr id="74" name="Right Brace 73"/>
          <p:cNvSpPr/>
          <p:nvPr/>
        </p:nvSpPr>
        <p:spPr>
          <a:xfrm>
            <a:off x="5532706" y="2631387"/>
            <a:ext cx="154157" cy="711343"/>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TextBox 78"/>
          <p:cNvSpPr txBox="1"/>
          <p:nvPr/>
        </p:nvSpPr>
        <p:spPr>
          <a:xfrm>
            <a:off x="5676901" y="2740093"/>
            <a:ext cx="1761185" cy="646331"/>
          </a:xfrm>
          <a:prstGeom prst="rect">
            <a:avLst/>
          </a:prstGeom>
          <a:noFill/>
        </p:spPr>
        <p:txBody>
          <a:bodyPr wrap="square" rtlCol="0">
            <a:spAutoFit/>
          </a:bodyPr>
          <a:lstStyle/>
          <a:p>
            <a:r>
              <a:rPr lang="en-US" dirty="0" smtClean="0">
                <a:solidFill>
                  <a:srgbClr val="CC0000"/>
                </a:solidFill>
              </a:rPr>
              <a:t>Lone pair orbitals</a:t>
            </a:r>
            <a:endParaRPr lang="en-US" dirty="0">
              <a:solidFill>
                <a:srgbClr val="CC0000"/>
              </a:solidFill>
            </a:endParaRPr>
          </a:p>
        </p:txBody>
      </p:sp>
      <p:sp>
        <p:nvSpPr>
          <p:cNvPr id="80" name="Right Brace 79"/>
          <p:cNvSpPr/>
          <p:nvPr/>
        </p:nvSpPr>
        <p:spPr>
          <a:xfrm>
            <a:off x="5522744" y="1159018"/>
            <a:ext cx="154157" cy="1236434"/>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TextBox 80"/>
          <p:cNvSpPr txBox="1"/>
          <p:nvPr/>
        </p:nvSpPr>
        <p:spPr>
          <a:xfrm>
            <a:off x="5723585" y="1592569"/>
            <a:ext cx="2448865" cy="369332"/>
          </a:xfrm>
          <a:prstGeom prst="rect">
            <a:avLst/>
          </a:prstGeom>
          <a:noFill/>
        </p:spPr>
        <p:txBody>
          <a:bodyPr wrap="square" rtlCol="0">
            <a:spAutoFit/>
          </a:bodyPr>
          <a:lstStyle/>
          <a:p>
            <a:r>
              <a:rPr lang="en-US" dirty="0" smtClean="0">
                <a:solidFill>
                  <a:srgbClr val="CC0000"/>
                </a:solidFill>
              </a:rPr>
              <a:t>Antibonding orbitals</a:t>
            </a:r>
            <a:endParaRPr lang="en-US" dirty="0">
              <a:solidFill>
                <a:srgbClr val="CC0000"/>
              </a:solidFill>
            </a:endParaRPr>
          </a:p>
        </p:txBody>
      </p:sp>
      <p:sp>
        <p:nvSpPr>
          <p:cNvPr id="22" name="TextBox 21"/>
          <p:cNvSpPr txBox="1"/>
          <p:nvPr/>
        </p:nvSpPr>
        <p:spPr>
          <a:xfrm>
            <a:off x="1078799" y="6330581"/>
            <a:ext cx="7239000" cy="369332"/>
          </a:xfrm>
          <a:prstGeom prst="rect">
            <a:avLst/>
          </a:prstGeom>
          <a:noFill/>
        </p:spPr>
        <p:txBody>
          <a:bodyPr wrap="square" rtlCol="0">
            <a:spAutoFit/>
          </a:bodyPr>
          <a:lstStyle/>
          <a:p>
            <a:r>
              <a:rPr lang="en-US" dirty="0" smtClean="0"/>
              <a:t>The 1s orbitals are extremely low in energy, way down in the basement!</a:t>
            </a:r>
            <a:endParaRPr lang="en-US" dirty="0"/>
          </a:p>
        </p:txBody>
      </p:sp>
    </p:spTree>
    <p:extLst>
      <p:ext uri="{BB962C8B-B14F-4D97-AF65-F5344CB8AC3E}">
        <p14:creationId xmlns:p14="http://schemas.microsoft.com/office/powerpoint/2010/main" val="6631949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54398"/>
            <a:ext cx="8229600" cy="1143000"/>
          </a:xfrm>
        </p:spPr>
        <p:txBody>
          <a:bodyPr>
            <a:normAutofit fontScale="90000"/>
          </a:bodyPr>
          <a:lstStyle/>
          <a:p>
            <a:r>
              <a:rPr lang="en-US" sz="3600" dirty="0" smtClean="0">
                <a:solidFill>
                  <a:srgbClr val="C00000"/>
                </a:solidFill>
                <a:latin typeface="Times New Roman" panose="02020603050405020304" pitchFamily="18" charset="0"/>
                <a:cs typeface="Times New Roman" panose="02020603050405020304" pitchFamily="18" charset="0"/>
              </a:rPr>
              <a:t>Let’s examine some of these to understand their bonding/nonbonding/antibonding character:</a:t>
            </a:r>
            <a:br>
              <a:rPr lang="en-US" sz="3600" dirty="0" smtClean="0">
                <a:solidFill>
                  <a:srgbClr val="C00000"/>
                </a:solidFill>
                <a:latin typeface="Times New Roman" panose="02020603050405020304" pitchFamily="18" charset="0"/>
                <a:cs typeface="Times New Roman" panose="02020603050405020304" pitchFamily="18" charset="0"/>
              </a:rPr>
            </a:br>
            <a:r>
              <a:rPr lang="en-US" sz="3600" dirty="0" smtClean="0">
                <a:solidFill>
                  <a:srgbClr val="C00000"/>
                </a:solidFill>
                <a:latin typeface="Times New Roman" panose="02020603050405020304" pitchFamily="18" charset="0"/>
                <a:cs typeface="Times New Roman" panose="02020603050405020304" pitchFamily="18" charset="0"/>
              </a:rPr>
              <a:t>4</a:t>
            </a:r>
            <a:r>
              <a:rPr lang="el-GR" sz="3600" dirty="0" smtClean="0">
                <a:solidFill>
                  <a:srgbClr val="C00000"/>
                </a:solidFill>
                <a:latin typeface="Times New Roman" panose="02020603050405020304" pitchFamily="18" charset="0"/>
                <a:cs typeface="Times New Roman" panose="02020603050405020304" pitchFamily="18" charset="0"/>
              </a:rPr>
              <a:t>σ</a:t>
            </a:r>
            <a:r>
              <a:rPr lang="en-US" sz="3600" baseline="-25000" dirty="0" smtClean="0">
                <a:solidFill>
                  <a:srgbClr val="C00000"/>
                </a:solidFill>
                <a:latin typeface="+mn-lt"/>
                <a:cs typeface="Times New Roman" panose="02020603050405020304" pitchFamily="18" charset="0"/>
              </a:rPr>
              <a:t>g</a:t>
            </a:r>
            <a:r>
              <a:rPr lang="en-US" sz="3600" dirty="0" smtClean="0">
                <a:solidFill>
                  <a:srgbClr val="C00000"/>
                </a:solidFill>
                <a:latin typeface="+mn-lt"/>
                <a:cs typeface="Times New Roman" panose="02020603050405020304" pitchFamily="18" charset="0"/>
              </a:rPr>
              <a:t> </a:t>
            </a:r>
            <a:r>
              <a:rPr lang="en-US" sz="36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orbital</a:t>
            </a:r>
            <a:r>
              <a:rPr lang="en-US" sz="3600" dirty="0" smtClean="0">
                <a:solidFill>
                  <a:srgbClr val="C00000"/>
                </a:solidFill>
                <a:latin typeface="Times New Roman" panose="02020603050405020304" pitchFamily="18" charset="0"/>
                <a:cs typeface="Times New Roman" panose="02020603050405020304" pitchFamily="18" charset="0"/>
              </a:rPr>
              <a:t/>
            </a:r>
            <a:br>
              <a:rPr lang="en-US" sz="3600" dirty="0" smtClean="0">
                <a:solidFill>
                  <a:srgbClr val="C00000"/>
                </a:solidFill>
                <a:latin typeface="Times New Roman" panose="02020603050405020304" pitchFamily="18" charset="0"/>
                <a:cs typeface="Times New Roman" panose="02020603050405020304" pitchFamily="18" charset="0"/>
              </a:rPr>
            </a:br>
            <a:endParaRPr lang="en-US" sz="3600" dirty="0">
              <a:solidFill>
                <a:srgbClr val="C00000"/>
              </a:solidFill>
              <a:latin typeface="Times New Roman" panose="02020603050405020304" pitchFamily="18" charset="0"/>
              <a:cs typeface="Times New Roman" panose="02020603050405020304" pitchFamily="18" charset="0"/>
            </a:endParaRP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844" y="1846528"/>
            <a:ext cx="3673706" cy="2537001"/>
          </a:xfrm>
          <a:prstGeom prst="rect">
            <a:avLst/>
          </a:prstGeom>
        </p:spPr>
      </p:pic>
      <p:sp>
        <p:nvSpPr>
          <p:cNvPr id="8" name="TextBox 7"/>
          <p:cNvSpPr txBox="1"/>
          <p:nvPr/>
        </p:nvSpPr>
        <p:spPr>
          <a:xfrm>
            <a:off x="4895850" y="2371725"/>
            <a:ext cx="4143375" cy="1384995"/>
          </a:xfrm>
          <a:prstGeom prst="rect">
            <a:avLst/>
          </a:prstGeom>
          <a:noFill/>
        </p:spPr>
        <p:txBody>
          <a:bodyPr wrap="square" rtlCol="0">
            <a:spAutoFit/>
          </a:bodyPr>
          <a:lstStyle/>
          <a:p>
            <a:r>
              <a:rPr lang="en-US" sz="2800" dirty="0" smtClean="0"/>
              <a:t>What atomic orbitals have been used to make this molecular orbital?</a:t>
            </a:r>
            <a:endParaRPr lang="en-US" sz="2800" dirty="0"/>
          </a:p>
        </p:txBody>
      </p:sp>
      <p:cxnSp>
        <p:nvCxnSpPr>
          <p:cNvPr id="10" name="Straight Arrow Connector 9"/>
          <p:cNvCxnSpPr/>
          <p:nvPr/>
        </p:nvCxnSpPr>
        <p:spPr>
          <a:xfrm flipV="1">
            <a:off x="2182697" y="3098007"/>
            <a:ext cx="0" cy="1733197"/>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1582622" y="3115029"/>
            <a:ext cx="0" cy="1733197"/>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2801822" y="3115029"/>
            <a:ext cx="0" cy="1733197"/>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450745" y="4926989"/>
            <a:ext cx="1559156" cy="369332"/>
          </a:xfrm>
          <a:prstGeom prst="rect">
            <a:avLst/>
          </a:prstGeom>
          <a:noFill/>
        </p:spPr>
        <p:txBody>
          <a:bodyPr wrap="square" rtlCol="0">
            <a:spAutoFit/>
          </a:bodyPr>
          <a:lstStyle/>
          <a:p>
            <a:r>
              <a:rPr lang="en-US" dirty="0" smtClean="0"/>
              <a:t>O        C          O</a:t>
            </a:r>
            <a:endParaRPr lang="en-US" dirty="0"/>
          </a:p>
        </p:txBody>
      </p:sp>
    </p:spTree>
    <p:extLst>
      <p:ext uri="{BB962C8B-B14F-4D97-AF65-F5344CB8AC3E}">
        <p14:creationId xmlns:p14="http://schemas.microsoft.com/office/powerpoint/2010/main" val="25867073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54398"/>
            <a:ext cx="8229600" cy="1143000"/>
          </a:xfrm>
        </p:spPr>
        <p:txBody>
          <a:bodyPr>
            <a:normAutofit fontScale="90000"/>
          </a:bodyPr>
          <a:lstStyle/>
          <a:p>
            <a:r>
              <a:rPr lang="en-US" sz="3600" dirty="0" smtClean="0">
                <a:solidFill>
                  <a:srgbClr val="C00000"/>
                </a:solidFill>
                <a:latin typeface="Times New Roman" panose="02020603050405020304" pitchFamily="18" charset="0"/>
                <a:cs typeface="Times New Roman" panose="02020603050405020304" pitchFamily="18" charset="0"/>
              </a:rPr>
              <a:t>Let’s examine some of these to understand their bonding/nonbonding/antibonding character:</a:t>
            </a:r>
            <a:br>
              <a:rPr lang="en-US" sz="3600" dirty="0" smtClean="0">
                <a:solidFill>
                  <a:srgbClr val="C00000"/>
                </a:solidFill>
                <a:latin typeface="Times New Roman" panose="02020603050405020304" pitchFamily="18" charset="0"/>
                <a:cs typeface="Times New Roman" panose="02020603050405020304" pitchFamily="18" charset="0"/>
              </a:rPr>
            </a:br>
            <a:r>
              <a:rPr lang="en-US" sz="3600" dirty="0" smtClean="0">
                <a:solidFill>
                  <a:srgbClr val="C00000"/>
                </a:solidFill>
                <a:latin typeface="Times New Roman" panose="02020603050405020304" pitchFamily="18" charset="0"/>
                <a:cs typeface="Times New Roman" panose="02020603050405020304" pitchFamily="18" charset="0"/>
              </a:rPr>
              <a:t>4</a:t>
            </a:r>
            <a:r>
              <a:rPr lang="el-GR" sz="3600" dirty="0" smtClean="0">
                <a:solidFill>
                  <a:srgbClr val="C00000"/>
                </a:solidFill>
                <a:latin typeface="Times New Roman" panose="02020603050405020304" pitchFamily="18" charset="0"/>
                <a:cs typeface="Times New Roman" panose="02020603050405020304" pitchFamily="18" charset="0"/>
              </a:rPr>
              <a:t>σ</a:t>
            </a:r>
            <a:r>
              <a:rPr lang="en-US" sz="3600" baseline="-25000" dirty="0" smtClean="0">
                <a:solidFill>
                  <a:srgbClr val="C00000"/>
                </a:solidFill>
                <a:latin typeface="+mn-lt"/>
                <a:cs typeface="Times New Roman" panose="02020603050405020304" pitchFamily="18" charset="0"/>
              </a:rPr>
              <a:t>g</a:t>
            </a:r>
            <a:r>
              <a:rPr lang="en-US" sz="3600" dirty="0" smtClean="0">
                <a:solidFill>
                  <a:srgbClr val="C00000"/>
                </a:solidFill>
                <a:latin typeface="+mn-lt"/>
                <a:cs typeface="Times New Roman" panose="02020603050405020304" pitchFamily="18" charset="0"/>
              </a:rPr>
              <a:t> </a:t>
            </a:r>
            <a:r>
              <a:rPr lang="en-US" sz="36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orbital</a:t>
            </a:r>
            <a:r>
              <a:rPr lang="en-US" sz="3600" dirty="0" smtClean="0">
                <a:solidFill>
                  <a:srgbClr val="C00000"/>
                </a:solidFill>
                <a:latin typeface="Times New Roman" panose="02020603050405020304" pitchFamily="18" charset="0"/>
                <a:cs typeface="Times New Roman" panose="02020603050405020304" pitchFamily="18" charset="0"/>
              </a:rPr>
              <a:t/>
            </a:r>
            <a:br>
              <a:rPr lang="en-US" sz="3600" dirty="0" smtClean="0">
                <a:solidFill>
                  <a:srgbClr val="C00000"/>
                </a:solidFill>
                <a:latin typeface="Times New Roman" panose="02020603050405020304" pitchFamily="18" charset="0"/>
                <a:cs typeface="Times New Roman" panose="02020603050405020304" pitchFamily="18" charset="0"/>
              </a:rPr>
            </a:br>
            <a:endParaRPr lang="en-US" sz="3600" dirty="0">
              <a:solidFill>
                <a:srgbClr val="C00000"/>
              </a:solidFill>
              <a:latin typeface="Times New Roman" panose="02020603050405020304" pitchFamily="18" charset="0"/>
              <a:cs typeface="Times New Roman" panose="02020603050405020304" pitchFamily="18" charset="0"/>
            </a:endParaRP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844" y="1846528"/>
            <a:ext cx="3673706" cy="2537001"/>
          </a:xfrm>
          <a:prstGeom prst="rect">
            <a:avLst/>
          </a:prstGeom>
        </p:spPr>
      </p:pic>
      <p:sp>
        <p:nvSpPr>
          <p:cNvPr id="8" name="TextBox 7"/>
          <p:cNvSpPr txBox="1"/>
          <p:nvPr/>
        </p:nvSpPr>
        <p:spPr>
          <a:xfrm>
            <a:off x="4895850" y="2371725"/>
            <a:ext cx="4143375" cy="3108543"/>
          </a:xfrm>
          <a:prstGeom prst="rect">
            <a:avLst/>
          </a:prstGeom>
          <a:noFill/>
        </p:spPr>
        <p:txBody>
          <a:bodyPr wrap="square" rtlCol="0">
            <a:spAutoFit/>
          </a:bodyPr>
          <a:lstStyle/>
          <a:p>
            <a:r>
              <a:rPr lang="en-US" sz="2800" dirty="0" smtClean="0"/>
              <a:t>What atomic orbitals have been used to make this molecular orbital?</a:t>
            </a:r>
          </a:p>
          <a:p>
            <a:endParaRPr lang="en-US" sz="2800" dirty="0"/>
          </a:p>
          <a:p>
            <a:r>
              <a:rPr lang="en-US" sz="2800" dirty="0" smtClean="0"/>
              <a:t>Around the O atoms, the orbital looks like a 2p</a:t>
            </a:r>
            <a:r>
              <a:rPr lang="en-US" sz="2800" baseline="-25000" dirty="0" smtClean="0"/>
              <a:t>z</a:t>
            </a:r>
            <a:r>
              <a:rPr lang="en-US" sz="2800" dirty="0" smtClean="0"/>
              <a:t> atomic orbital.</a:t>
            </a:r>
            <a:endParaRPr lang="en-US" sz="2800" dirty="0"/>
          </a:p>
        </p:txBody>
      </p:sp>
      <p:cxnSp>
        <p:nvCxnSpPr>
          <p:cNvPr id="10" name="Straight Arrow Connector 9"/>
          <p:cNvCxnSpPr/>
          <p:nvPr/>
        </p:nvCxnSpPr>
        <p:spPr>
          <a:xfrm flipV="1">
            <a:off x="2182697" y="3098007"/>
            <a:ext cx="0" cy="1733197"/>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1582622" y="3115029"/>
            <a:ext cx="0" cy="1733197"/>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2801822" y="3115029"/>
            <a:ext cx="0" cy="1733197"/>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450745" y="4926989"/>
            <a:ext cx="1559156" cy="369332"/>
          </a:xfrm>
          <a:prstGeom prst="rect">
            <a:avLst/>
          </a:prstGeom>
          <a:noFill/>
        </p:spPr>
        <p:txBody>
          <a:bodyPr wrap="square" rtlCol="0">
            <a:spAutoFit/>
          </a:bodyPr>
          <a:lstStyle/>
          <a:p>
            <a:r>
              <a:rPr lang="en-US" dirty="0" smtClean="0"/>
              <a:t>O        C          O</a:t>
            </a:r>
            <a:endParaRPr lang="en-US" dirty="0"/>
          </a:p>
        </p:txBody>
      </p:sp>
      <p:sp>
        <p:nvSpPr>
          <p:cNvPr id="3" name="Oval 2"/>
          <p:cNvSpPr/>
          <p:nvPr/>
        </p:nvSpPr>
        <p:spPr>
          <a:xfrm>
            <a:off x="345844" y="1775881"/>
            <a:ext cx="2454159" cy="2678295"/>
          </a:xfrm>
          <a:prstGeom prst="ellipse">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00031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600200"/>
            <a:ext cx="7315200" cy="2492990"/>
          </a:xfrm>
          <a:prstGeom prst="rect">
            <a:avLst/>
          </a:prstGeom>
          <a:noFill/>
        </p:spPr>
        <p:txBody>
          <a:bodyPr wrap="square" rtlCol="0">
            <a:spAutoFit/>
          </a:bodyPr>
          <a:lstStyle/>
          <a:p>
            <a:r>
              <a:rPr lang="en-US" sz="3600" dirty="0" smtClean="0">
                <a:solidFill>
                  <a:srgbClr val="CC0000"/>
                </a:solidFill>
              </a:rPr>
              <a:t>If the equations are too complicated to be soluble, what can we do?</a:t>
            </a:r>
          </a:p>
          <a:p>
            <a:endParaRPr lang="en-US" sz="3600" dirty="0"/>
          </a:p>
          <a:p>
            <a:r>
              <a:rPr lang="en-US" sz="3600" dirty="0" smtClean="0"/>
              <a:t>     </a:t>
            </a:r>
            <a:r>
              <a:rPr lang="en-US" sz="4800" dirty="0" smtClean="0">
                <a:solidFill>
                  <a:srgbClr val="0000FF"/>
                </a:solidFill>
              </a:rPr>
              <a:t>Make approximations!</a:t>
            </a:r>
            <a:endParaRPr lang="en-US" sz="4800" dirty="0">
              <a:solidFill>
                <a:srgbClr val="0000FF"/>
              </a:solidFill>
            </a:endParaRPr>
          </a:p>
        </p:txBody>
      </p:sp>
    </p:spTree>
    <p:extLst>
      <p:ext uri="{BB962C8B-B14F-4D97-AF65-F5344CB8AC3E}">
        <p14:creationId xmlns:p14="http://schemas.microsoft.com/office/powerpoint/2010/main" val="6407404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54398"/>
            <a:ext cx="8229600" cy="1143000"/>
          </a:xfrm>
        </p:spPr>
        <p:txBody>
          <a:bodyPr>
            <a:normAutofit fontScale="90000"/>
          </a:bodyPr>
          <a:lstStyle/>
          <a:p>
            <a:r>
              <a:rPr lang="en-US" sz="3600" dirty="0" smtClean="0">
                <a:solidFill>
                  <a:srgbClr val="C00000"/>
                </a:solidFill>
                <a:latin typeface="Times New Roman" panose="02020603050405020304" pitchFamily="18" charset="0"/>
                <a:cs typeface="Times New Roman" panose="02020603050405020304" pitchFamily="18" charset="0"/>
              </a:rPr>
              <a:t>Let’s examine some of these to understand their bonding/nonbonding/antibonding character:</a:t>
            </a:r>
            <a:br>
              <a:rPr lang="en-US" sz="3600" dirty="0" smtClean="0">
                <a:solidFill>
                  <a:srgbClr val="C00000"/>
                </a:solidFill>
                <a:latin typeface="Times New Roman" panose="02020603050405020304" pitchFamily="18" charset="0"/>
                <a:cs typeface="Times New Roman" panose="02020603050405020304" pitchFamily="18" charset="0"/>
              </a:rPr>
            </a:br>
            <a:r>
              <a:rPr lang="en-US" sz="3600" dirty="0" smtClean="0">
                <a:solidFill>
                  <a:srgbClr val="C00000"/>
                </a:solidFill>
                <a:latin typeface="Times New Roman" panose="02020603050405020304" pitchFamily="18" charset="0"/>
                <a:cs typeface="Times New Roman" panose="02020603050405020304" pitchFamily="18" charset="0"/>
              </a:rPr>
              <a:t>4</a:t>
            </a:r>
            <a:r>
              <a:rPr lang="el-GR" sz="3600" dirty="0" smtClean="0">
                <a:solidFill>
                  <a:srgbClr val="C00000"/>
                </a:solidFill>
                <a:latin typeface="Times New Roman" panose="02020603050405020304" pitchFamily="18" charset="0"/>
                <a:cs typeface="Times New Roman" panose="02020603050405020304" pitchFamily="18" charset="0"/>
              </a:rPr>
              <a:t>σ</a:t>
            </a:r>
            <a:r>
              <a:rPr lang="en-US" sz="3600" baseline="-25000" dirty="0" smtClean="0">
                <a:solidFill>
                  <a:srgbClr val="C00000"/>
                </a:solidFill>
                <a:latin typeface="+mn-lt"/>
                <a:cs typeface="Times New Roman" panose="02020603050405020304" pitchFamily="18" charset="0"/>
              </a:rPr>
              <a:t>g</a:t>
            </a:r>
            <a:r>
              <a:rPr lang="en-US" sz="3600" dirty="0" smtClean="0">
                <a:solidFill>
                  <a:srgbClr val="C00000"/>
                </a:solidFill>
                <a:latin typeface="+mn-lt"/>
                <a:cs typeface="Times New Roman" panose="02020603050405020304" pitchFamily="18" charset="0"/>
              </a:rPr>
              <a:t> </a:t>
            </a:r>
            <a:r>
              <a:rPr lang="en-US" sz="36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orbital</a:t>
            </a:r>
            <a:r>
              <a:rPr lang="en-US" sz="3600" dirty="0" smtClean="0">
                <a:solidFill>
                  <a:srgbClr val="C00000"/>
                </a:solidFill>
                <a:latin typeface="Times New Roman" panose="02020603050405020304" pitchFamily="18" charset="0"/>
                <a:cs typeface="Times New Roman" panose="02020603050405020304" pitchFamily="18" charset="0"/>
              </a:rPr>
              <a:t/>
            </a:r>
            <a:br>
              <a:rPr lang="en-US" sz="3600" dirty="0" smtClean="0">
                <a:solidFill>
                  <a:srgbClr val="C00000"/>
                </a:solidFill>
                <a:latin typeface="Times New Roman" panose="02020603050405020304" pitchFamily="18" charset="0"/>
                <a:cs typeface="Times New Roman" panose="02020603050405020304" pitchFamily="18" charset="0"/>
              </a:rPr>
            </a:br>
            <a:endParaRPr lang="en-US" sz="3600" dirty="0">
              <a:solidFill>
                <a:srgbClr val="C00000"/>
              </a:solidFill>
              <a:latin typeface="Times New Roman" panose="02020603050405020304" pitchFamily="18" charset="0"/>
              <a:cs typeface="Times New Roman" panose="02020603050405020304" pitchFamily="18" charset="0"/>
            </a:endParaRP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844" y="1846528"/>
            <a:ext cx="3673706" cy="2537001"/>
          </a:xfrm>
          <a:prstGeom prst="rect">
            <a:avLst/>
          </a:prstGeom>
        </p:spPr>
      </p:pic>
      <p:sp>
        <p:nvSpPr>
          <p:cNvPr id="8" name="TextBox 7"/>
          <p:cNvSpPr txBox="1"/>
          <p:nvPr/>
        </p:nvSpPr>
        <p:spPr>
          <a:xfrm>
            <a:off x="4895850" y="2371725"/>
            <a:ext cx="4143375" cy="3108543"/>
          </a:xfrm>
          <a:prstGeom prst="rect">
            <a:avLst/>
          </a:prstGeom>
          <a:noFill/>
        </p:spPr>
        <p:txBody>
          <a:bodyPr wrap="square" rtlCol="0">
            <a:spAutoFit/>
          </a:bodyPr>
          <a:lstStyle/>
          <a:p>
            <a:r>
              <a:rPr lang="en-US" sz="2800" dirty="0" smtClean="0"/>
              <a:t>What atomic orbitals have been used to make this molecular orbital?</a:t>
            </a:r>
          </a:p>
          <a:p>
            <a:endParaRPr lang="en-US" sz="2800" dirty="0"/>
          </a:p>
          <a:p>
            <a:r>
              <a:rPr lang="en-US" sz="2800" dirty="0" smtClean="0"/>
              <a:t>Around the C atom, the orbital looks like a 2s atomic orbital.</a:t>
            </a:r>
            <a:endParaRPr lang="en-US" sz="2800" dirty="0"/>
          </a:p>
        </p:txBody>
      </p:sp>
      <p:cxnSp>
        <p:nvCxnSpPr>
          <p:cNvPr id="10" name="Straight Arrow Connector 9"/>
          <p:cNvCxnSpPr/>
          <p:nvPr/>
        </p:nvCxnSpPr>
        <p:spPr>
          <a:xfrm flipV="1">
            <a:off x="2182697" y="3098007"/>
            <a:ext cx="0" cy="1733197"/>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1582622" y="3115029"/>
            <a:ext cx="0" cy="1733197"/>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2801822" y="3115029"/>
            <a:ext cx="0" cy="1733197"/>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450745" y="4926989"/>
            <a:ext cx="1559156" cy="369332"/>
          </a:xfrm>
          <a:prstGeom prst="rect">
            <a:avLst/>
          </a:prstGeom>
          <a:noFill/>
        </p:spPr>
        <p:txBody>
          <a:bodyPr wrap="square" rtlCol="0">
            <a:spAutoFit/>
          </a:bodyPr>
          <a:lstStyle/>
          <a:p>
            <a:r>
              <a:rPr lang="en-US" dirty="0" smtClean="0"/>
              <a:t>O        C          O</a:t>
            </a:r>
            <a:endParaRPr lang="en-US" dirty="0"/>
          </a:p>
        </p:txBody>
      </p:sp>
      <p:sp>
        <p:nvSpPr>
          <p:cNvPr id="3" name="Oval 2"/>
          <p:cNvSpPr/>
          <p:nvPr/>
        </p:nvSpPr>
        <p:spPr>
          <a:xfrm>
            <a:off x="1104900" y="2009775"/>
            <a:ext cx="2181226" cy="2373754"/>
          </a:xfrm>
          <a:prstGeom prst="ellipse">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3824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9120" y="5775229"/>
            <a:ext cx="980503" cy="677120"/>
          </a:xfrm>
          <a:prstGeom prst="rect">
            <a:avLst/>
          </a:prstGeom>
        </p:spPr>
      </p:pic>
      <p:sp>
        <p:nvSpPr>
          <p:cNvPr id="2" name="Title 1"/>
          <p:cNvSpPr>
            <a:spLocks noGrp="1"/>
          </p:cNvSpPr>
          <p:nvPr>
            <p:ph type="title"/>
          </p:nvPr>
        </p:nvSpPr>
        <p:spPr>
          <a:xfrm>
            <a:off x="533400" y="554398"/>
            <a:ext cx="8229600" cy="1143000"/>
          </a:xfrm>
        </p:spPr>
        <p:txBody>
          <a:bodyPr>
            <a:normAutofit fontScale="90000"/>
          </a:bodyPr>
          <a:lstStyle/>
          <a:p>
            <a:r>
              <a:rPr lang="en-US" sz="3600" dirty="0" smtClean="0">
                <a:solidFill>
                  <a:srgbClr val="C00000"/>
                </a:solidFill>
                <a:latin typeface="Times New Roman" panose="02020603050405020304" pitchFamily="18" charset="0"/>
                <a:cs typeface="Times New Roman" panose="02020603050405020304" pitchFamily="18" charset="0"/>
              </a:rPr>
              <a:t>Let’s examine some of these to understand their bonding/nonbonding/antibonding character:</a:t>
            </a:r>
            <a:br>
              <a:rPr lang="en-US" sz="3600" dirty="0" smtClean="0">
                <a:solidFill>
                  <a:srgbClr val="C00000"/>
                </a:solidFill>
                <a:latin typeface="Times New Roman" panose="02020603050405020304" pitchFamily="18" charset="0"/>
                <a:cs typeface="Times New Roman" panose="02020603050405020304" pitchFamily="18" charset="0"/>
              </a:rPr>
            </a:br>
            <a:r>
              <a:rPr lang="en-US" sz="3600" dirty="0" smtClean="0">
                <a:solidFill>
                  <a:srgbClr val="C00000"/>
                </a:solidFill>
                <a:latin typeface="Times New Roman" panose="02020603050405020304" pitchFamily="18" charset="0"/>
                <a:cs typeface="Times New Roman" panose="02020603050405020304" pitchFamily="18" charset="0"/>
              </a:rPr>
              <a:t>4</a:t>
            </a:r>
            <a:r>
              <a:rPr lang="el-GR" sz="3600" dirty="0" smtClean="0">
                <a:solidFill>
                  <a:srgbClr val="C00000"/>
                </a:solidFill>
                <a:latin typeface="Times New Roman" panose="02020603050405020304" pitchFamily="18" charset="0"/>
                <a:cs typeface="Times New Roman" panose="02020603050405020304" pitchFamily="18" charset="0"/>
              </a:rPr>
              <a:t>σ</a:t>
            </a:r>
            <a:r>
              <a:rPr lang="en-US" sz="3600" baseline="-25000" dirty="0" smtClean="0">
                <a:solidFill>
                  <a:srgbClr val="C00000"/>
                </a:solidFill>
                <a:latin typeface="+mn-lt"/>
                <a:cs typeface="Times New Roman" panose="02020603050405020304" pitchFamily="18" charset="0"/>
              </a:rPr>
              <a:t>g</a:t>
            </a:r>
            <a:r>
              <a:rPr lang="en-US" sz="3600" dirty="0" smtClean="0">
                <a:solidFill>
                  <a:srgbClr val="C00000"/>
                </a:solidFill>
                <a:latin typeface="+mn-lt"/>
                <a:cs typeface="Times New Roman" panose="02020603050405020304" pitchFamily="18" charset="0"/>
              </a:rPr>
              <a:t> </a:t>
            </a:r>
            <a:r>
              <a:rPr lang="en-US" sz="36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orbital</a:t>
            </a:r>
            <a:r>
              <a:rPr lang="en-US" sz="3600" dirty="0" smtClean="0">
                <a:solidFill>
                  <a:srgbClr val="C00000"/>
                </a:solidFill>
                <a:latin typeface="Times New Roman" panose="02020603050405020304" pitchFamily="18" charset="0"/>
                <a:cs typeface="Times New Roman" panose="02020603050405020304" pitchFamily="18" charset="0"/>
              </a:rPr>
              <a:t/>
            </a:r>
            <a:br>
              <a:rPr lang="en-US" sz="3600" dirty="0" smtClean="0">
                <a:solidFill>
                  <a:srgbClr val="C00000"/>
                </a:solidFill>
                <a:latin typeface="Times New Roman" panose="02020603050405020304" pitchFamily="18" charset="0"/>
                <a:cs typeface="Times New Roman" panose="02020603050405020304" pitchFamily="18" charset="0"/>
              </a:rPr>
            </a:br>
            <a:endParaRPr lang="en-US" sz="3600" dirty="0">
              <a:solidFill>
                <a:srgbClr val="C00000"/>
              </a:solidFill>
              <a:latin typeface="Times New Roman" panose="02020603050405020304" pitchFamily="18" charset="0"/>
              <a:cs typeface="Times New Roman" panose="02020603050405020304" pitchFamily="18" charset="0"/>
            </a:endParaRP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844" y="1846528"/>
            <a:ext cx="3673706" cy="2537001"/>
          </a:xfrm>
          <a:prstGeom prst="rect">
            <a:avLst/>
          </a:prstGeom>
        </p:spPr>
      </p:pic>
      <p:sp>
        <p:nvSpPr>
          <p:cNvPr id="8" name="TextBox 7"/>
          <p:cNvSpPr txBox="1"/>
          <p:nvPr/>
        </p:nvSpPr>
        <p:spPr>
          <a:xfrm>
            <a:off x="4919662" y="1923710"/>
            <a:ext cx="4143375" cy="1815882"/>
          </a:xfrm>
          <a:prstGeom prst="rect">
            <a:avLst/>
          </a:prstGeom>
          <a:noFill/>
        </p:spPr>
        <p:txBody>
          <a:bodyPr wrap="square" rtlCol="0">
            <a:spAutoFit/>
          </a:bodyPr>
          <a:lstStyle/>
          <a:p>
            <a:endParaRPr lang="en-US" sz="2800" dirty="0"/>
          </a:p>
          <a:p>
            <a:r>
              <a:rPr lang="en-US" sz="2800" dirty="0" smtClean="0"/>
              <a:t>Overall, it looks like a combination of two O 2p</a:t>
            </a:r>
            <a:r>
              <a:rPr lang="en-US" sz="2800" baseline="-25000" dirty="0" smtClean="0"/>
              <a:t>z</a:t>
            </a:r>
            <a:r>
              <a:rPr lang="en-US" sz="2800" dirty="0" smtClean="0"/>
              <a:t> orbitals and a C 2s orbital:</a:t>
            </a:r>
            <a:endParaRPr lang="en-US" sz="2800" dirty="0"/>
          </a:p>
        </p:txBody>
      </p:sp>
      <p:cxnSp>
        <p:nvCxnSpPr>
          <p:cNvPr id="10" name="Straight Arrow Connector 9"/>
          <p:cNvCxnSpPr/>
          <p:nvPr/>
        </p:nvCxnSpPr>
        <p:spPr>
          <a:xfrm flipV="1">
            <a:off x="2182697" y="3098007"/>
            <a:ext cx="0" cy="1733197"/>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1582622" y="3115029"/>
            <a:ext cx="0" cy="1733197"/>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2801822" y="3115029"/>
            <a:ext cx="0" cy="1733197"/>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450745" y="4926989"/>
            <a:ext cx="1559156" cy="369332"/>
          </a:xfrm>
          <a:prstGeom prst="rect">
            <a:avLst/>
          </a:prstGeom>
          <a:noFill/>
        </p:spPr>
        <p:txBody>
          <a:bodyPr wrap="square" rtlCol="0">
            <a:spAutoFit/>
          </a:bodyPr>
          <a:lstStyle/>
          <a:p>
            <a:r>
              <a:rPr lang="en-US" dirty="0" smtClean="0"/>
              <a:t>O        C          O</a:t>
            </a:r>
            <a:endParaRPr lang="en-US" dirty="0"/>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9025" r="26530"/>
          <a:stretch/>
        </p:blipFill>
        <p:spPr>
          <a:xfrm>
            <a:off x="6500812" y="3845255"/>
            <a:ext cx="466725" cy="611635"/>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25630" r="25834"/>
          <a:stretch/>
        </p:blipFill>
        <p:spPr>
          <a:xfrm>
            <a:off x="7277100" y="3739592"/>
            <a:ext cx="685800" cy="822960"/>
          </a:xfrm>
          <a:prstGeom prst="rect">
            <a:avLst/>
          </a:prstGeom>
        </p:spPr>
      </p:pic>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l="24942" r="21128"/>
          <a:stretch/>
        </p:blipFill>
        <p:spPr>
          <a:xfrm>
            <a:off x="5381625" y="3758596"/>
            <a:ext cx="762000" cy="822960"/>
          </a:xfrm>
          <a:prstGeom prst="rect">
            <a:avLst/>
          </a:prstGeom>
          <a:scene3d>
            <a:camera prst="orthographicFront">
              <a:rot lat="0" lon="0" rev="10800000"/>
            </a:camera>
            <a:lightRig rig="threePt" dir="t"/>
          </a:scene3d>
        </p:spPr>
      </p:pic>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29025" r="26530"/>
          <a:stretch/>
        </p:blipFill>
        <p:spPr>
          <a:xfrm>
            <a:off x="6567484" y="4897160"/>
            <a:ext cx="466725" cy="611635"/>
          </a:xfrm>
          <a:prstGeom prst="rect">
            <a:avLst/>
          </a:prstGeom>
        </p:spPr>
      </p:pic>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l="25630" r="25834"/>
          <a:stretch/>
        </p:blipFill>
        <p:spPr>
          <a:xfrm>
            <a:off x="7010397" y="4791497"/>
            <a:ext cx="685800" cy="822960"/>
          </a:xfrm>
          <a:prstGeom prst="rect">
            <a:avLst/>
          </a:prstGeom>
        </p:spPr>
      </p:pic>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l="24942" r="21128"/>
          <a:stretch/>
        </p:blipFill>
        <p:spPr>
          <a:xfrm>
            <a:off x="5838822" y="4791497"/>
            <a:ext cx="762000" cy="822960"/>
          </a:xfrm>
          <a:prstGeom prst="rect">
            <a:avLst/>
          </a:prstGeom>
          <a:scene3d>
            <a:camera prst="orthographicFront">
              <a:rot lat="0" lon="0" rev="10800000"/>
            </a:camera>
            <a:lightRig rig="threePt" dir="t"/>
          </a:scene3d>
        </p:spPr>
      </p:pic>
      <p:sp>
        <p:nvSpPr>
          <p:cNvPr id="6" name="TextBox 5"/>
          <p:cNvSpPr txBox="1"/>
          <p:nvPr/>
        </p:nvSpPr>
        <p:spPr>
          <a:xfrm>
            <a:off x="6078744" y="4396890"/>
            <a:ext cx="1541256" cy="369332"/>
          </a:xfrm>
          <a:prstGeom prst="rect">
            <a:avLst/>
          </a:prstGeom>
          <a:noFill/>
        </p:spPr>
        <p:txBody>
          <a:bodyPr wrap="none" rtlCol="0">
            <a:spAutoFit/>
          </a:bodyPr>
          <a:lstStyle/>
          <a:p>
            <a:r>
              <a:rPr lang="en-US" dirty="0" smtClean="0"/>
              <a:t>Exploded view</a:t>
            </a:r>
            <a:endParaRPr lang="en-US" dirty="0"/>
          </a:p>
        </p:txBody>
      </p:sp>
      <p:sp>
        <p:nvSpPr>
          <p:cNvPr id="25" name="TextBox 24"/>
          <p:cNvSpPr txBox="1"/>
          <p:nvPr/>
        </p:nvSpPr>
        <p:spPr>
          <a:xfrm>
            <a:off x="5556798" y="5508795"/>
            <a:ext cx="2821478" cy="369332"/>
          </a:xfrm>
          <a:prstGeom prst="rect">
            <a:avLst/>
          </a:prstGeom>
          <a:noFill/>
        </p:spPr>
        <p:txBody>
          <a:bodyPr wrap="none" rtlCol="0">
            <a:spAutoFit/>
          </a:bodyPr>
          <a:lstStyle/>
          <a:p>
            <a:r>
              <a:rPr lang="en-US" dirty="0" smtClean="0"/>
              <a:t>Bringing the atoms together</a:t>
            </a:r>
            <a:endParaRPr lang="en-US" dirty="0"/>
          </a:p>
        </p:txBody>
      </p:sp>
      <p:sp>
        <p:nvSpPr>
          <p:cNvPr id="31" name="TextBox 30"/>
          <p:cNvSpPr txBox="1"/>
          <p:nvPr/>
        </p:nvSpPr>
        <p:spPr>
          <a:xfrm>
            <a:off x="5556798" y="6368397"/>
            <a:ext cx="3002681" cy="369332"/>
          </a:xfrm>
          <a:prstGeom prst="rect">
            <a:avLst/>
          </a:prstGeom>
          <a:noFill/>
        </p:spPr>
        <p:txBody>
          <a:bodyPr wrap="none" rtlCol="0">
            <a:spAutoFit/>
          </a:bodyPr>
          <a:lstStyle/>
          <a:p>
            <a:r>
              <a:rPr lang="en-US" dirty="0" smtClean="0"/>
              <a:t>Fully overlapped and bonded</a:t>
            </a:r>
            <a:endParaRPr lang="en-US" dirty="0"/>
          </a:p>
        </p:txBody>
      </p:sp>
      <p:sp>
        <p:nvSpPr>
          <p:cNvPr id="7" name="TextBox 6"/>
          <p:cNvSpPr txBox="1"/>
          <p:nvPr/>
        </p:nvSpPr>
        <p:spPr>
          <a:xfrm>
            <a:off x="3372465" y="4782049"/>
            <a:ext cx="2009160" cy="923330"/>
          </a:xfrm>
          <a:prstGeom prst="rect">
            <a:avLst/>
          </a:prstGeom>
          <a:noFill/>
        </p:spPr>
        <p:txBody>
          <a:bodyPr wrap="square" rtlCol="0">
            <a:spAutoFit/>
          </a:bodyPr>
          <a:lstStyle/>
          <a:p>
            <a:r>
              <a:rPr lang="en-US" dirty="0" smtClean="0"/>
              <a:t>Good overlap makes this a good bonding orbital!</a:t>
            </a:r>
            <a:endParaRPr lang="en-US" dirty="0"/>
          </a:p>
        </p:txBody>
      </p:sp>
      <p:sp>
        <p:nvSpPr>
          <p:cNvPr id="9" name="Freeform 8"/>
          <p:cNvSpPr/>
          <p:nvPr/>
        </p:nvSpPr>
        <p:spPr>
          <a:xfrm>
            <a:off x="5181600" y="4797119"/>
            <a:ext cx="1385884" cy="472971"/>
          </a:xfrm>
          <a:custGeom>
            <a:avLst/>
            <a:gdLst>
              <a:gd name="connsiteX0" fmla="*/ 1071716 w 1071716"/>
              <a:gd name="connsiteY0" fmla="*/ 178004 h 472971"/>
              <a:gd name="connsiteX1" fmla="*/ 1022555 w 1071716"/>
              <a:gd name="connsiteY1" fmla="*/ 50184 h 472971"/>
              <a:gd name="connsiteX2" fmla="*/ 904568 w 1071716"/>
              <a:gd name="connsiteY2" fmla="*/ 1023 h 472971"/>
              <a:gd name="connsiteX3" fmla="*/ 766916 w 1071716"/>
              <a:gd name="connsiteY3" fmla="*/ 30520 h 472971"/>
              <a:gd name="connsiteX4" fmla="*/ 560439 w 1071716"/>
              <a:gd name="connsiteY4" fmla="*/ 178004 h 472971"/>
              <a:gd name="connsiteX5" fmla="*/ 344129 w 1071716"/>
              <a:gd name="connsiteY5" fmla="*/ 413978 h 472971"/>
              <a:gd name="connsiteX6" fmla="*/ 157316 w 1071716"/>
              <a:gd name="connsiteY6" fmla="*/ 463139 h 472971"/>
              <a:gd name="connsiteX7" fmla="*/ 0 w 1071716"/>
              <a:gd name="connsiteY7" fmla="*/ 472971 h 472971"/>
              <a:gd name="connsiteX8" fmla="*/ 0 w 1071716"/>
              <a:gd name="connsiteY8" fmla="*/ 472971 h 47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1716" h="472971">
                <a:moveTo>
                  <a:pt x="1071716" y="178004"/>
                </a:moveTo>
                <a:cubicBezTo>
                  <a:pt x="1061064" y="128842"/>
                  <a:pt x="1050413" y="79681"/>
                  <a:pt x="1022555" y="50184"/>
                </a:cubicBezTo>
                <a:cubicBezTo>
                  <a:pt x="994697" y="20687"/>
                  <a:pt x="947174" y="4300"/>
                  <a:pt x="904568" y="1023"/>
                </a:cubicBezTo>
                <a:cubicBezTo>
                  <a:pt x="861961" y="-2254"/>
                  <a:pt x="824271" y="1023"/>
                  <a:pt x="766916" y="30520"/>
                </a:cubicBezTo>
                <a:cubicBezTo>
                  <a:pt x="709561" y="60017"/>
                  <a:pt x="630903" y="114094"/>
                  <a:pt x="560439" y="178004"/>
                </a:cubicBezTo>
                <a:cubicBezTo>
                  <a:pt x="489974" y="241914"/>
                  <a:pt x="411316" y="366456"/>
                  <a:pt x="344129" y="413978"/>
                </a:cubicBezTo>
                <a:cubicBezTo>
                  <a:pt x="276942" y="461501"/>
                  <a:pt x="214671" y="453307"/>
                  <a:pt x="157316" y="463139"/>
                </a:cubicBezTo>
                <a:cubicBezTo>
                  <a:pt x="99961" y="472971"/>
                  <a:pt x="0" y="472971"/>
                  <a:pt x="0" y="472971"/>
                </a:cubicBezTo>
                <a:lnTo>
                  <a:pt x="0" y="472971"/>
                </a:lnTo>
              </a:path>
            </a:pathLst>
          </a:custGeom>
          <a:noFill/>
          <a:ln>
            <a:solidFill>
              <a:srgbClr val="C00000"/>
            </a:solidFill>
            <a:head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flipV="1">
            <a:off x="5181599" y="5264469"/>
            <a:ext cx="1809749" cy="244326"/>
          </a:xfrm>
          <a:custGeom>
            <a:avLst/>
            <a:gdLst>
              <a:gd name="connsiteX0" fmla="*/ 1071716 w 1071716"/>
              <a:gd name="connsiteY0" fmla="*/ 178004 h 472971"/>
              <a:gd name="connsiteX1" fmla="*/ 1022555 w 1071716"/>
              <a:gd name="connsiteY1" fmla="*/ 50184 h 472971"/>
              <a:gd name="connsiteX2" fmla="*/ 904568 w 1071716"/>
              <a:gd name="connsiteY2" fmla="*/ 1023 h 472971"/>
              <a:gd name="connsiteX3" fmla="*/ 766916 w 1071716"/>
              <a:gd name="connsiteY3" fmla="*/ 30520 h 472971"/>
              <a:gd name="connsiteX4" fmla="*/ 560439 w 1071716"/>
              <a:gd name="connsiteY4" fmla="*/ 178004 h 472971"/>
              <a:gd name="connsiteX5" fmla="*/ 344129 w 1071716"/>
              <a:gd name="connsiteY5" fmla="*/ 413978 h 472971"/>
              <a:gd name="connsiteX6" fmla="*/ 157316 w 1071716"/>
              <a:gd name="connsiteY6" fmla="*/ 463139 h 472971"/>
              <a:gd name="connsiteX7" fmla="*/ 0 w 1071716"/>
              <a:gd name="connsiteY7" fmla="*/ 472971 h 472971"/>
              <a:gd name="connsiteX8" fmla="*/ 0 w 1071716"/>
              <a:gd name="connsiteY8" fmla="*/ 472971 h 47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1716" h="472971">
                <a:moveTo>
                  <a:pt x="1071716" y="178004"/>
                </a:moveTo>
                <a:cubicBezTo>
                  <a:pt x="1061064" y="128842"/>
                  <a:pt x="1050413" y="79681"/>
                  <a:pt x="1022555" y="50184"/>
                </a:cubicBezTo>
                <a:cubicBezTo>
                  <a:pt x="994697" y="20687"/>
                  <a:pt x="947174" y="4300"/>
                  <a:pt x="904568" y="1023"/>
                </a:cubicBezTo>
                <a:cubicBezTo>
                  <a:pt x="861961" y="-2254"/>
                  <a:pt x="824271" y="1023"/>
                  <a:pt x="766916" y="30520"/>
                </a:cubicBezTo>
                <a:cubicBezTo>
                  <a:pt x="709561" y="60017"/>
                  <a:pt x="630903" y="114094"/>
                  <a:pt x="560439" y="178004"/>
                </a:cubicBezTo>
                <a:cubicBezTo>
                  <a:pt x="489974" y="241914"/>
                  <a:pt x="411316" y="366456"/>
                  <a:pt x="344129" y="413978"/>
                </a:cubicBezTo>
                <a:cubicBezTo>
                  <a:pt x="276942" y="461501"/>
                  <a:pt x="214671" y="453307"/>
                  <a:pt x="157316" y="463139"/>
                </a:cubicBezTo>
                <a:cubicBezTo>
                  <a:pt x="99961" y="472971"/>
                  <a:pt x="0" y="472971"/>
                  <a:pt x="0" y="472971"/>
                </a:cubicBezTo>
                <a:lnTo>
                  <a:pt x="0" y="472971"/>
                </a:lnTo>
              </a:path>
            </a:pathLst>
          </a:custGeom>
          <a:noFill/>
          <a:ln>
            <a:solidFill>
              <a:srgbClr val="C00000"/>
            </a:solidFill>
            <a:head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03289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54398"/>
            <a:ext cx="8229600" cy="1143000"/>
          </a:xfrm>
        </p:spPr>
        <p:txBody>
          <a:bodyPr>
            <a:normAutofit fontScale="90000"/>
          </a:bodyPr>
          <a:lstStyle/>
          <a:p>
            <a:r>
              <a:rPr lang="en-US" sz="3600" dirty="0" smtClean="0">
                <a:solidFill>
                  <a:srgbClr val="C00000"/>
                </a:solidFill>
                <a:latin typeface="Times New Roman" panose="02020603050405020304" pitchFamily="18" charset="0"/>
                <a:cs typeface="Times New Roman" panose="02020603050405020304" pitchFamily="18" charset="0"/>
              </a:rPr>
              <a:t>What about the 3</a:t>
            </a:r>
            <a:r>
              <a:rPr lang="en-US" sz="3600" dirty="0">
                <a:solidFill>
                  <a:srgbClr val="C00000"/>
                </a:solidFill>
                <a:latin typeface="Times New Roman"/>
                <a:cs typeface="Times New Roman"/>
              </a:rPr>
              <a:t>σ</a:t>
            </a:r>
            <a:r>
              <a:rPr lang="en-US" sz="3600" baseline="-25000" dirty="0" smtClean="0">
                <a:solidFill>
                  <a:srgbClr val="C00000"/>
                </a:solidFill>
                <a:latin typeface="+mn-lt"/>
                <a:cs typeface="Times New Roman" panose="02020603050405020304" pitchFamily="18" charset="0"/>
              </a:rPr>
              <a:t>u</a:t>
            </a:r>
            <a:r>
              <a:rPr lang="en-US" sz="3600" dirty="0" smtClean="0">
                <a:solidFill>
                  <a:srgbClr val="C00000"/>
                </a:solidFill>
                <a:latin typeface="+mn-lt"/>
                <a:cs typeface="Times New Roman" panose="02020603050405020304" pitchFamily="18" charset="0"/>
              </a:rPr>
              <a:t> </a:t>
            </a:r>
            <a:r>
              <a:rPr lang="en-US" sz="36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orbital?</a:t>
            </a:r>
            <a:r>
              <a:rPr lang="en-US" sz="3600" dirty="0" smtClean="0">
                <a:solidFill>
                  <a:srgbClr val="C00000"/>
                </a:solidFill>
                <a:latin typeface="Times New Roman" panose="02020603050405020304" pitchFamily="18" charset="0"/>
                <a:cs typeface="Times New Roman" panose="02020603050405020304" pitchFamily="18" charset="0"/>
              </a:rPr>
              <a:t/>
            </a:r>
            <a:br>
              <a:rPr lang="en-US" sz="3600" dirty="0" smtClean="0">
                <a:solidFill>
                  <a:srgbClr val="C00000"/>
                </a:solidFill>
                <a:latin typeface="Times New Roman" panose="02020603050405020304" pitchFamily="18" charset="0"/>
                <a:cs typeface="Times New Roman" panose="02020603050405020304" pitchFamily="18" charset="0"/>
              </a:rPr>
            </a:br>
            <a:endParaRPr lang="en-US" sz="3600" dirty="0">
              <a:solidFill>
                <a:srgbClr val="C00000"/>
              </a:solidFill>
              <a:latin typeface="Times New Roman" panose="02020603050405020304" pitchFamily="18" charset="0"/>
              <a:cs typeface="Times New Roman" panose="02020603050405020304" pitchFamily="18" charset="0"/>
            </a:endParaRPr>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968" y="1560711"/>
            <a:ext cx="3421232" cy="2362647"/>
          </a:xfrm>
          <a:prstGeom prst="rect">
            <a:avLst/>
          </a:prstGeom>
        </p:spPr>
      </p:pic>
      <p:sp>
        <p:nvSpPr>
          <p:cNvPr id="8" name="TextBox 7"/>
          <p:cNvSpPr txBox="1"/>
          <p:nvPr/>
        </p:nvSpPr>
        <p:spPr>
          <a:xfrm>
            <a:off x="4683811" y="1873107"/>
            <a:ext cx="4143375" cy="1815882"/>
          </a:xfrm>
          <a:prstGeom prst="rect">
            <a:avLst/>
          </a:prstGeom>
          <a:noFill/>
        </p:spPr>
        <p:txBody>
          <a:bodyPr wrap="square" rtlCol="0">
            <a:spAutoFit/>
          </a:bodyPr>
          <a:lstStyle/>
          <a:p>
            <a:r>
              <a:rPr lang="en-US" sz="2800" dirty="0" smtClean="0"/>
              <a:t>Looking closely at this, this orbital looks like a combination of 2p</a:t>
            </a:r>
            <a:r>
              <a:rPr lang="en-US" sz="2800" baseline="-25000" dirty="0" smtClean="0"/>
              <a:t>z</a:t>
            </a:r>
            <a:r>
              <a:rPr lang="en-US" sz="2800" dirty="0" smtClean="0"/>
              <a:t> orbitals on all three atoms.</a:t>
            </a:r>
            <a:endParaRPr lang="en-US" sz="2800" dirty="0"/>
          </a:p>
        </p:txBody>
      </p:sp>
      <p:cxnSp>
        <p:nvCxnSpPr>
          <p:cNvPr id="10" name="Straight Arrow Connector 9"/>
          <p:cNvCxnSpPr/>
          <p:nvPr/>
        </p:nvCxnSpPr>
        <p:spPr>
          <a:xfrm flipV="1">
            <a:off x="2182697" y="3098007"/>
            <a:ext cx="0" cy="1733197"/>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1582622" y="3115029"/>
            <a:ext cx="0" cy="1733197"/>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2801822" y="3115029"/>
            <a:ext cx="0" cy="1733197"/>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450745" y="4926989"/>
            <a:ext cx="1559156" cy="369332"/>
          </a:xfrm>
          <a:prstGeom prst="rect">
            <a:avLst/>
          </a:prstGeom>
          <a:noFill/>
        </p:spPr>
        <p:txBody>
          <a:bodyPr wrap="square" rtlCol="0">
            <a:spAutoFit/>
          </a:bodyPr>
          <a:lstStyle/>
          <a:p>
            <a:r>
              <a:rPr lang="en-US" dirty="0" smtClean="0"/>
              <a:t>O        C          O</a:t>
            </a:r>
            <a:endParaRPr lang="en-US" dirty="0"/>
          </a:p>
        </p:txBody>
      </p:sp>
      <p:sp>
        <p:nvSpPr>
          <p:cNvPr id="42" name="Oval 41"/>
          <p:cNvSpPr/>
          <p:nvPr/>
        </p:nvSpPr>
        <p:spPr>
          <a:xfrm>
            <a:off x="190500" y="1695110"/>
            <a:ext cx="2039823" cy="2171877"/>
          </a:xfrm>
          <a:prstGeom prst="ellipse">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14375" y="5635832"/>
            <a:ext cx="6281755" cy="523220"/>
          </a:xfrm>
          <a:prstGeom prst="rect">
            <a:avLst/>
          </a:prstGeom>
          <a:noFill/>
        </p:spPr>
        <p:txBody>
          <a:bodyPr wrap="square" rtlCol="0">
            <a:spAutoFit/>
          </a:bodyPr>
          <a:lstStyle/>
          <a:p>
            <a:r>
              <a:rPr lang="en-US" sz="2800" dirty="0" smtClean="0">
                <a:solidFill>
                  <a:srgbClr val="CC0000"/>
                </a:solidFill>
              </a:rPr>
              <a:t>Looks locally like 2p</a:t>
            </a:r>
            <a:r>
              <a:rPr lang="en-US" sz="2800" baseline="-25000" dirty="0" smtClean="0">
                <a:solidFill>
                  <a:srgbClr val="CC0000"/>
                </a:solidFill>
              </a:rPr>
              <a:t>z</a:t>
            </a:r>
            <a:r>
              <a:rPr lang="en-US" sz="2800" dirty="0" smtClean="0">
                <a:solidFill>
                  <a:srgbClr val="CC0000"/>
                </a:solidFill>
              </a:rPr>
              <a:t> around the O atom.</a:t>
            </a:r>
            <a:endParaRPr lang="en-US" sz="2800" dirty="0">
              <a:solidFill>
                <a:srgbClr val="CC0000"/>
              </a:solidFill>
            </a:endParaRPr>
          </a:p>
        </p:txBody>
      </p:sp>
      <p:sp>
        <p:nvSpPr>
          <p:cNvPr id="3" name="Freeform 2"/>
          <p:cNvSpPr/>
          <p:nvPr/>
        </p:nvSpPr>
        <p:spPr>
          <a:xfrm>
            <a:off x="250114" y="3946358"/>
            <a:ext cx="568033" cy="1957137"/>
          </a:xfrm>
          <a:custGeom>
            <a:avLst/>
            <a:gdLst>
              <a:gd name="connsiteX0" fmla="*/ 455739 w 568033"/>
              <a:gd name="connsiteY0" fmla="*/ 1957137 h 1957137"/>
              <a:gd name="connsiteX1" fmla="*/ 86770 w 568033"/>
              <a:gd name="connsiteY1" fmla="*/ 1764631 h 1957137"/>
              <a:gd name="connsiteX2" fmla="*/ 38644 w 568033"/>
              <a:gd name="connsiteY2" fmla="*/ 1347537 h 1957137"/>
              <a:gd name="connsiteX3" fmla="*/ 568033 w 568033"/>
              <a:gd name="connsiteY3" fmla="*/ 0 h 1957137"/>
            </a:gdLst>
            <a:ahLst/>
            <a:cxnLst>
              <a:cxn ang="0">
                <a:pos x="connsiteX0" y="connsiteY0"/>
              </a:cxn>
              <a:cxn ang="0">
                <a:pos x="connsiteX1" y="connsiteY1"/>
              </a:cxn>
              <a:cxn ang="0">
                <a:pos x="connsiteX2" y="connsiteY2"/>
              </a:cxn>
              <a:cxn ang="0">
                <a:pos x="connsiteX3" y="connsiteY3"/>
              </a:cxn>
            </a:cxnLst>
            <a:rect l="l" t="t" r="r" b="b"/>
            <a:pathLst>
              <a:path w="568033" h="1957137">
                <a:moveTo>
                  <a:pt x="455739" y="1957137"/>
                </a:moveTo>
                <a:cubicBezTo>
                  <a:pt x="306012" y="1911684"/>
                  <a:pt x="156286" y="1866231"/>
                  <a:pt x="86770" y="1764631"/>
                </a:cubicBezTo>
                <a:cubicBezTo>
                  <a:pt x="17254" y="1663031"/>
                  <a:pt x="-41566" y="1641642"/>
                  <a:pt x="38644" y="1347537"/>
                </a:cubicBezTo>
                <a:cubicBezTo>
                  <a:pt x="118854" y="1053432"/>
                  <a:pt x="343443" y="526716"/>
                  <a:pt x="568033" y="0"/>
                </a:cubicBezTo>
              </a:path>
            </a:pathLst>
          </a:custGeom>
          <a:noFill/>
          <a:ln>
            <a:solidFill>
              <a:srgbClr val="CC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18150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2477" y="5838265"/>
            <a:ext cx="1125079" cy="776961"/>
          </a:xfrm>
          <a:prstGeom prst="rect">
            <a:avLst/>
          </a:prstGeom>
        </p:spPr>
      </p:pic>
      <p:sp>
        <p:nvSpPr>
          <p:cNvPr id="2" name="Title 1"/>
          <p:cNvSpPr>
            <a:spLocks noGrp="1"/>
          </p:cNvSpPr>
          <p:nvPr>
            <p:ph type="title"/>
          </p:nvPr>
        </p:nvSpPr>
        <p:spPr>
          <a:xfrm>
            <a:off x="533400" y="554398"/>
            <a:ext cx="8229600" cy="1143000"/>
          </a:xfrm>
        </p:spPr>
        <p:txBody>
          <a:bodyPr>
            <a:normAutofit fontScale="90000"/>
          </a:bodyPr>
          <a:lstStyle/>
          <a:p>
            <a:r>
              <a:rPr lang="en-US" sz="3600" dirty="0" smtClean="0">
                <a:solidFill>
                  <a:srgbClr val="C00000"/>
                </a:solidFill>
                <a:latin typeface="Times New Roman" panose="02020603050405020304" pitchFamily="18" charset="0"/>
                <a:cs typeface="Times New Roman" panose="02020603050405020304" pitchFamily="18" charset="0"/>
              </a:rPr>
              <a:t>What about the 3</a:t>
            </a:r>
            <a:r>
              <a:rPr lang="en-US" sz="3600" dirty="0">
                <a:solidFill>
                  <a:srgbClr val="C00000"/>
                </a:solidFill>
                <a:latin typeface="Times New Roman"/>
                <a:cs typeface="Times New Roman"/>
              </a:rPr>
              <a:t>σ</a:t>
            </a:r>
            <a:r>
              <a:rPr lang="en-US" sz="3600" baseline="-25000" dirty="0" smtClean="0">
                <a:solidFill>
                  <a:srgbClr val="C00000"/>
                </a:solidFill>
                <a:latin typeface="+mn-lt"/>
                <a:cs typeface="Times New Roman" panose="02020603050405020304" pitchFamily="18" charset="0"/>
              </a:rPr>
              <a:t>u</a:t>
            </a:r>
            <a:r>
              <a:rPr lang="en-US" sz="3600" dirty="0" smtClean="0">
                <a:solidFill>
                  <a:srgbClr val="C00000"/>
                </a:solidFill>
                <a:latin typeface="+mn-lt"/>
                <a:cs typeface="Times New Roman" panose="02020603050405020304" pitchFamily="18" charset="0"/>
              </a:rPr>
              <a:t> </a:t>
            </a:r>
            <a:r>
              <a:rPr lang="en-US" sz="36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orbital?</a:t>
            </a:r>
            <a:r>
              <a:rPr lang="en-US" sz="3600" dirty="0" smtClean="0">
                <a:solidFill>
                  <a:srgbClr val="C00000"/>
                </a:solidFill>
                <a:latin typeface="Times New Roman" panose="02020603050405020304" pitchFamily="18" charset="0"/>
                <a:cs typeface="Times New Roman" panose="02020603050405020304" pitchFamily="18" charset="0"/>
              </a:rPr>
              <a:t/>
            </a:r>
            <a:br>
              <a:rPr lang="en-US" sz="3600" dirty="0" smtClean="0">
                <a:solidFill>
                  <a:srgbClr val="C00000"/>
                </a:solidFill>
                <a:latin typeface="Times New Roman" panose="02020603050405020304" pitchFamily="18" charset="0"/>
                <a:cs typeface="Times New Roman" panose="02020603050405020304" pitchFamily="18" charset="0"/>
              </a:rPr>
            </a:br>
            <a:endParaRPr lang="en-US" sz="3600" dirty="0">
              <a:solidFill>
                <a:srgbClr val="C00000"/>
              </a:solidFill>
              <a:latin typeface="Times New Roman" panose="02020603050405020304" pitchFamily="18" charset="0"/>
              <a:cs typeface="Times New Roman" panose="02020603050405020304" pitchFamily="18" charset="0"/>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968" y="1560711"/>
            <a:ext cx="3421232" cy="2362647"/>
          </a:xfrm>
          <a:prstGeom prst="rect">
            <a:avLst/>
          </a:prstGeom>
        </p:spPr>
      </p:pic>
      <p:sp>
        <p:nvSpPr>
          <p:cNvPr id="8" name="TextBox 7"/>
          <p:cNvSpPr txBox="1"/>
          <p:nvPr/>
        </p:nvSpPr>
        <p:spPr>
          <a:xfrm>
            <a:off x="4924443" y="1383413"/>
            <a:ext cx="4143375" cy="954107"/>
          </a:xfrm>
          <a:prstGeom prst="rect">
            <a:avLst/>
          </a:prstGeom>
          <a:noFill/>
        </p:spPr>
        <p:txBody>
          <a:bodyPr wrap="square" rtlCol="0">
            <a:spAutoFit/>
          </a:bodyPr>
          <a:lstStyle/>
          <a:p>
            <a:r>
              <a:rPr lang="en-US" sz="2800" dirty="0" smtClean="0"/>
              <a:t>A combination of 2p</a:t>
            </a:r>
            <a:r>
              <a:rPr lang="en-US" sz="2800" baseline="-25000" dirty="0" smtClean="0"/>
              <a:t>z</a:t>
            </a:r>
            <a:r>
              <a:rPr lang="en-US" sz="2800" dirty="0" smtClean="0"/>
              <a:t> orbitals on all three atoms.</a:t>
            </a:r>
            <a:endParaRPr lang="en-US" sz="2800" dirty="0"/>
          </a:p>
        </p:txBody>
      </p:sp>
      <p:cxnSp>
        <p:nvCxnSpPr>
          <p:cNvPr id="10" name="Straight Arrow Connector 9"/>
          <p:cNvCxnSpPr/>
          <p:nvPr/>
        </p:nvCxnSpPr>
        <p:spPr>
          <a:xfrm flipV="1">
            <a:off x="2182697" y="3098007"/>
            <a:ext cx="0" cy="1733197"/>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1582622" y="3115029"/>
            <a:ext cx="0" cy="1733197"/>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2801822" y="3115029"/>
            <a:ext cx="0" cy="1733197"/>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450745" y="4926989"/>
            <a:ext cx="1559156" cy="369332"/>
          </a:xfrm>
          <a:prstGeom prst="rect">
            <a:avLst/>
          </a:prstGeom>
          <a:noFill/>
        </p:spPr>
        <p:txBody>
          <a:bodyPr wrap="square" rtlCol="0">
            <a:spAutoFit/>
          </a:bodyPr>
          <a:lstStyle/>
          <a:p>
            <a:r>
              <a:rPr lang="en-US" dirty="0" smtClean="0"/>
              <a:t>O        C          O</a:t>
            </a:r>
            <a:endParaRPr lang="en-US" dirty="0"/>
          </a:p>
        </p:txBody>
      </p:sp>
      <p:sp>
        <p:nvSpPr>
          <p:cNvPr id="6" name="TextBox 5"/>
          <p:cNvSpPr txBox="1"/>
          <p:nvPr/>
        </p:nvSpPr>
        <p:spPr>
          <a:xfrm>
            <a:off x="6122454" y="3503155"/>
            <a:ext cx="1541256" cy="369332"/>
          </a:xfrm>
          <a:prstGeom prst="rect">
            <a:avLst/>
          </a:prstGeom>
          <a:noFill/>
        </p:spPr>
        <p:txBody>
          <a:bodyPr wrap="none" rtlCol="0">
            <a:spAutoFit/>
          </a:bodyPr>
          <a:lstStyle/>
          <a:p>
            <a:r>
              <a:rPr lang="en-US" dirty="0" smtClean="0"/>
              <a:t>Exploded view</a:t>
            </a:r>
            <a:endParaRPr lang="en-US" dirty="0"/>
          </a:p>
        </p:txBody>
      </p:sp>
      <p:sp>
        <p:nvSpPr>
          <p:cNvPr id="25" name="TextBox 24"/>
          <p:cNvSpPr txBox="1"/>
          <p:nvPr/>
        </p:nvSpPr>
        <p:spPr>
          <a:xfrm>
            <a:off x="5549413" y="5330482"/>
            <a:ext cx="2821478" cy="369332"/>
          </a:xfrm>
          <a:prstGeom prst="rect">
            <a:avLst/>
          </a:prstGeom>
          <a:noFill/>
        </p:spPr>
        <p:txBody>
          <a:bodyPr wrap="none" rtlCol="0">
            <a:spAutoFit/>
          </a:bodyPr>
          <a:lstStyle/>
          <a:p>
            <a:r>
              <a:rPr lang="en-US" dirty="0" smtClean="0"/>
              <a:t>Bringing the atoms together</a:t>
            </a:r>
            <a:endParaRPr lang="en-US" dirty="0"/>
          </a:p>
        </p:txBody>
      </p:sp>
      <p:sp>
        <p:nvSpPr>
          <p:cNvPr id="31" name="TextBox 30"/>
          <p:cNvSpPr txBox="1"/>
          <p:nvPr/>
        </p:nvSpPr>
        <p:spPr>
          <a:xfrm>
            <a:off x="5556798" y="6488668"/>
            <a:ext cx="3002681" cy="369332"/>
          </a:xfrm>
          <a:prstGeom prst="rect">
            <a:avLst/>
          </a:prstGeom>
          <a:noFill/>
        </p:spPr>
        <p:txBody>
          <a:bodyPr wrap="none" rtlCol="0">
            <a:spAutoFit/>
          </a:bodyPr>
          <a:lstStyle/>
          <a:p>
            <a:r>
              <a:rPr lang="en-US" dirty="0" smtClean="0"/>
              <a:t>Fully overlapped and bonded</a:t>
            </a:r>
            <a:endParaRPr lang="en-US" dirty="0"/>
          </a:p>
        </p:txBody>
      </p:sp>
      <p:sp>
        <p:nvSpPr>
          <p:cNvPr id="7" name="TextBox 6"/>
          <p:cNvSpPr txBox="1"/>
          <p:nvPr/>
        </p:nvSpPr>
        <p:spPr>
          <a:xfrm>
            <a:off x="3353197" y="4342839"/>
            <a:ext cx="2009160" cy="923330"/>
          </a:xfrm>
          <a:prstGeom prst="rect">
            <a:avLst/>
          </a:prstGeom>
          <a:noFill/>
        </p:spPr>
        <p:txBody>
          <a:bodyPr wrap="square" rtlCol="0">
            <a:spAutoFit/>
          </a:bodyPr>
          <a:lstStyle/>
          <a:p>
            <a:r>
              <a:rPr lang="en-US" dirty="0" smtClean="0"/>
              <a:t>Good overlap makes this a good bonding orbital!</a:t>
            </a:r>
            <a:endParaRPr lang="en-US" dirty="0"/>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33447" t="7526" r="33107"/>
          <a:stretch/>
        </p:blipFill>
        <p:spPr>
          <a:xfrm>
            <a:off x="6103333" y="2872835"/>
            <a:ext cx="398225" cy="641277"/>
          </a:xfrm>
          <a:prstGeom prst="rect">
            <a:avLst/>
          </a:prstGeom>
          <a:scene3d>
            <a:camera prst="orthographicFront">
              <a:rot lat="0" lon="0" rev="5400000"/>
            </a:camera>
            <a:lightRig rig="threePt" dir="t"/>
          </a:scene3d>
        </p:spPr>
      </p:pic>
      <p:pic>
        <p:nvPicPr>
          <p:cNvPr id="39" name="Picture 38"/>
          <p:cNvPicPr>
            <a:picLocks noChangeAspect="1"/>
          </p:cNvPicPr>
          <p:nvPr/>
        </p:nvPicPr>
        <p:blipFill rotWithShape="1">
          <a:blip r:embed="rId4" cstate="print">
            <a:extLst>
              <a:ext uri="{28A0092B-C50C-407E-A947-70E740481C1C}">
                <a14:useLocalDpi xmlns:a14="http://schemas.microsoft.com/office/drawing/2010/main" val="0"/>
              </a:ext>
            </a:extLst>
          </a:blip>
          <a:srcRect l="33447" t="7526" r="33107"/>
          <a:stretch/>
        </p:blipFill>
        <p:spPr>
          <a:xfrm>
            <a:off x="7527309" y="2870073"/>
            <a:ext cx="398225" cy="641277"/>
          </a:xfrm>
          <a:prstGeom prst="rect">
            <a:avLst/>
          </a:prstGeom>
          <a:scene3d>
            <a:camera prst="orthographicFront">
              <a:rot lat="0" lon="0" rev="5400000"/>
            </a:camera>
            <a:lightRig rig="threePt" dir="t"/>
          </a:scene3d>
        </p:spPr>
      </p:pic>
      <p:pic>
        <p:nvPicPr>
          <p:cNvPr id="40" name="Picture 39"/>
          <p:cNvPicPr>
            <a:picLocks noChangeAspect="1"/>
          </p:cNvPicPr>
          <p:nvPr/>
        </p:nvPicPr>
        <p:blipFill rotWithShape="1">
          <a:blip r:embed="rId4" cstate="print">
            <a:extLst>
              <a:ext uri="{28A0092B-C50C-407E-A947-70E740481C1C}">
                <a14:useLocalDpi xmlns:a14="http://schemas.microsoft.com/office/drawing/2010/main" val="0"/>
              </a:ext>
            </a:extLst>
          </a:blip>
          <a:srcRect l="33447" t="7526" r="33107"/>
          <a:stretch/>
        </p:blipFill>
        <p:spPr>
          <a:xfrm>
            <a:off x="6769157" y="2870072"/>
            <a:ext cx="398225" cy="641277"/>
          </a:xfrm>
          <a:prstGeom prst="rect">
            <a:avLst/>
          </a:prstGeom>
          <a:scene3d>
            <a:camera prst="orthographicFront">
              <a:rot lat="0" lon="0" rev="16200000"/>
            </a:camera>
            <a:lightRig rig="threePt" dir="t"/>
          </a:scene3d>
        </p:spPr>
      </p:pic>
      <p:sp>
        <p:nvSpPr>
          <p:cNvPr id="42" name="Oval 41"/>
          <p:cNvSpPr/>
          <p:nvPr/>
        </p:nvSpPr>
        <p:spPr>
          <a:xfrm>
            <a:off x="1476335" y="2047875"/>
            <a:ext cx="1398498" cy="1455280"/>
          </a:xfrm>
          <a:prstGeom prst="ellipse">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rotWithShape="1">
          <a:blip r:embed="rId4" cstate="print">
            <a:extLst>
              <a:ext uri="{28A0092B-C50C-407E-A947-70E740481C1C}">
                <a14:useLocalDpi xmlns:a14="http://schemas.microsoft.com/office/drawing/2010/main" val="0"/>
              </a:ext>
            </a:extLst>
          </a:blip>
          <a:srcRect l="33447" t="7526" r="33107"/>
          <a:stretch/>
        </p:blipFill>
        <p:spPr>
          <a:xfrm>
            <a:off x="7329237" y="4300762"/>
            <a:ext cx="398225" cy="641277"/>
          </a:xfrm>
          <a:prstGeom prst="rect">
            <a:avLst/>
          </a:prstGeom>
          <a:scene3d>
            <a:camera prst="orthographicFront">
              <a:rot lat="0" lon="0" rev="5400000"/>
            </a:camera>
            <a:lightRig rig="threePt" dir="t"/>
          </a:scene3d>
        </p:spPr>
      </p:pic>
      <p:pic>
        <p:nvPicPr>
          <p:cNvPr id="46" name="Picture 45"/>
          <p:cNvPicPr>
            <a:picLocks noChangeAspect="1"/>
          </p:cNvPicPr>
          <p:nvPr/>
        </p:nvPicPr>
        <p:blipFill rotWithShape="1">
          <a:blip r:embed="rId4" cstate="print">
            <a:extLst>
              <a:ext uri="{28A0092B-C50C-407E-A947-70E740481C1C}">
                <a14:useLocalDpi xmlns:a14="http://schemas.microsoft.com/office/drawing/2010/main" val="0"/>
              </a:ext>
            </a:extLst>
          </a:blip>
          <a:srcRect l="33447" t="7525" r="33107" b="12135"/>
          <a:stretch/>
        </p:blipFill>
        <p:spPr>
          <a:xfrm>
            <a:off x="6777749" y="4342839"/>
            <a:ext cx="398225" cy="557124"/>
          </a:xfrm>
          <a:prstGeom prst="rect">
            <a:avLst/>
          </a:prstGeom>
          <a:scene3d>
            <a:camera prst="orthographicFront">
              <a:rot lat="0" lon="0" rev="16200000"/>
            </a:camera>
            <a:lightRig rig="threePt" dir="t"/>
          </a:scene3d>
        </p:spPr>
      </p:pic>
      <p:pic>
        <p:nvPicPr>
          <p:cNvPr id="44" name="Picture 43"/>
          <p:cNvPicPr>
            <a:picLocks noChangeAspect="1"/>
          </p:cNvPicPr>
          <p:nvPr/>
        </p:nvPicPr>
        <p:blipFill rotWithShape="1">
          <a:blip r:embed="rId4" cstate="print">
            <a:extLst>
              <a:ext uri="{28A0092B-C50C-407E-A947-70E740481C1C}">
                <a14:useLocalDpi xmlns:a14="http://schemas.microsoft.com/office/drawing/2010/main" val="0"/>
              </a:ext>
            </a:extLst>
          </a:blip>
          <a:srcRect l="33447" t="7526" r="33107" b="16032"/>
          <a:stretch/>
        </p:blipFill>
        <p:spPr>
          <a:xfrm>
            <a:off x="6163364" y="4369864"/>
            <a:ext cx="398225" cy="530099"/>
          </a:xfrm>
          <a:prstGeom prst="rect">
            <a:avLst/>
          </a:prstGeom>
          <a:scene3d>
            <a:camera prst="orthographicFront">
              <a:rot lat="0" lon="0" rev="5400000"/>
            </a:camera>
            <a:lightRig rig="threePt" dir="t"/>
          </a:scene3d>
        </p:spPr>
      </p:pic>
      <p:sp>
        <p:nvSpPr>
          <p:cNvPr id="9" name="Freeform 8"/>
          <p:cNvSpPr/>
          <p:nvPr/>
        </p:nvSpPr>
        <p:spPr>
          <a:xfrm>
            <a:off x="5162332" y="4142347"/>
            <a:ext cx="1547804" cy="688534"/>
          </a:xfrm>
          <a:custGeom>
            <a:avLst/>
            <a:gdLst>
              <a:gd name="connsiteX0" fmla="*/ 1071716 w 1071716"/>
              <a:gd name="connsiteY0" fmla="*/ 178004 h 472971"/>
              <a:gd name="connsiteX1" fmla="*/ 1022555 w 1071716"/>
              <a:gd name="connsiteY1" fmla="*/ 50184 h 472971"/>
              <a:gd name="connsiteX2" fmla="*/ 904568 w 1071716"/>
              <a:gd name="connsiteY2" fmla="*/ 1023 h 472971"/>
              <a:gd name="connsiteX3" fmla="*/ 766916 w 1071716"/>
              <a:gd name="connsiteY3" fmla="*/ 30520 h 472971"/>
              <a:gd name="connsiteX4" fmla="*/ 560439 w 1071716"/>
              <a:gd name="connsiteY4" fmla="*/ 178004 h 472971"/>
              <a:gd name="connsiteX5" fmla="*/ 344129 w 1071716"/>
              <a:gd name="connsiteY5" fmla="*/ 413978 h 472971"/>
              <a:gd name="connsiteX6" fmla="*/ 157316 w 1071716"/>
              <a:gd name="connsiteY6" fmla="*/ 463139 h 472971"/>
              <a:gd name="connsiteX7" fmla="*/ 0 w 1071716"/>
              <a:gd name="connsiteY7" fmla="*/ 472971 h 472971"/>
              <a:gd name="connsiteX8" fmla="*/ 0 w 1071716"/>
              <a:gd name="connsiteY8" fmla="*/ 472971 h 47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1716" h="472971">
                <a:moveTo>
                  <a:pt x="1071716" y="178004"/>
                </a:moveTo>
                <a:cubicBezTo>
                  <a:pt x="1061064" y="128842"/>
                  <a:pt x="1050413" y="79681"/>
                  <a:pt x="1022555" y="50184"/>
                </a:cubicBezTo>
                <a:cubicBezTo>
                  <a:pt x="994697" y="20687"/>
                  <a:pt x="947174" y="4300"/>
                  <a:pt x="904568" y="1023"/>
                </a:cubicBezTo>
                <a:cubicBezTo>
                  <a:pt x="861961" y="-2254"/>
                  <a:pt x="824271" y="1023"/>
                  <a:pt x="766916" y="30520"/>
                </a:cubicBezTo>
                <a:cubicBezTo>
                  <a:pt x="709561" y="60017"/>
                  <a:pt x="630903" y="114094"/>
                  <a:pt x="560439" y="178004"/>
                </a:cubicBezTo>
                <a:cubicBezTo>
                  <a:pt x="489974" y="241914"/>
                  <a:pt x="411316" y="366456"/>
                  <a:pt x="344129" y="413978"/>
                </a:cubicBezTo>
                <a:cubicBezTo>
                  <a:pt x="276942" y="461501"/>
                  <a:pt x="214671" y="453307"/>
                  <a:pt x="157316" y="463139"/>
                </a:cubicBezTo>
                <a:cubicBezTo>
                  <a:pt x="99961" y="472971"/>
                  <a:pt x="0" y="472971"/>
                  <a:pt x="0" y="472971"/>
                </a:cubicBezTo>
                <a:lnTo>
                  <a:pt x="0" y="472971"/>
                </a:lnTo>
              </a:path>
            </a:pathLst>
          </a:custGeom>
          <a:noFill/>
          <a:ln>
            <a:solidFill>
              <a:srgbClr val="C00000"/>
            </a:solidFill>
            <a:head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5194416" y="4809314"/>
            <a:ext cx="2113399" cy="500964"/>
          </a:xfrm>
          <a:custGeom>
            <a:avLst/>
            <a:gdLst>
              <a:gd name="connsiteX0" fmla="*/ 0 w 2113399"/>
              <a:gd name="connsiteY0" fmla="*/ 0 h 500964"/>
              <a:gd name="connsiteX1" fmla="*/ 417095 w 2113399"/>
              <a:gd name="connsiteY1" fmla="*/ 16043 h 500964"/>
              <a:gd name="connsiteX2" fmla="*/ 561474 w 2113399"/>
              <a:gd name="connsiteY2" fmla="*/ 96253 h 500964"/>
              <a:gd name="connsiteX3" fmla="*/ 770021 w 2113399"/>
              <a:gd name="connsiteY3" fmla="*/ 401053 h 500964"/>
              <a:gd name="connsiteX4" fmla="*/ 1090863 w 2113399"/>
              <a:gd name="connsiteY4" fmla="*/ 497306 h 500964"/>
              <a:gd name="connsiteX5" fmla="*/ 1475874 w 2113399"/>
              <a:gd name="connsiteY5" fmla="*/ 465222 h 500964"/>
              <a:gd name="connsiteX6" fmla="*/ 2069432 w 2113399"/>
              <a:gd name="connsiteY6" fmla="*/ 320843 h 500964"/>
              <a:gd name="connsiteX7" fmla="*/ 2069432 w 2113399"/>
              <a:gd name="connsiteY7" fmla="*/ 0 h 500964"/>
              <a:gd name="connsiteX8" fmla="*/ 2069432 w 2113399"/>
              <a:gd name="connsiteY8" fmla="*/ 0 h 50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399" h="500964">
                <a:moveTo>
                  <a:pt x="0" y="0"/>
                </a:moveTo>
                <a:cubicBezTo>
                  <a:pt x="161758" y="0"/>
                  <a:pt x="323516" y="1"/>
                  <a:pt x="417095" y="16043"/>
                </a:cubicBezTo>
                <a:cubicBezTo>
                  <a:pt x="510674" y="32085"/>
                  <a:pt x="502653" y="32085"/>
                  <a:pt x="561474" y="96253"/>
                </a:cubicBezTo>
                <a:cubicBezTo>
                  <a:pt x="620295" y="160421"/>
                  <a:pt x="681790" y="334211"/>
                  <a:pt x="770021" y="401053"/>
                </a:cubicBezTo>
                <a:cubicBezTo>
                  <a:pt x="858252" y="467895"/>
                  <a:pt x="973221" y="486611"/>
                  <a:pt x="1090863" y="497306"/>
                </a:cubicBezTo>
                <a:cubicBezTo>
                  <a:pt x="1208505" y="508001"/>
                  <a:pt x="1312779" y="494633"/>
                  <a:pt x="1475874" y="465222"/>
                </a:cubicBezTo>
                <a:cubicBezTo>
                  <a:pt x="1638969" y="435812"/>
                  <a:pt x="1970506" y="398380"/>
                  <a:pt x="2069432" y="320843"/>
                </a:cubicBezTo>
                <a:cubicBezTo>
                  <a:pt x="2168358" y="243306"/>
                  <a:pt x="2069432" y="0"/>
                  <a:pt x="2069432" y="0"/>
                </a:cubicBezTo>
                <a:lnTo>
                  <a:pt x="2069432" y="0"/>
                </a:lnTo>
              </a:path>
            </a:pathLst>
          </a:custGeom>
          <a:noFill/>
          <a:ln>
            <a:solidFill>
              <a:srgbClr val="C0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714376" y="5635832"/>
            <a:ext cx="3662670" cy="954107"/>
          </a:xfrm>
          <a:prstGeom prst="rect">
            <a:avLst/>
          </a:prstGeom>
          <a:noFill/>
        </p:spPr>
        <p:txBody>
          <a:bodyPr wrap="square" rtlCol="0">
            <a:spAutoFit/>
          </a:bodyPr>
          <a:lstStyle/>
          <a:p>
            <a:r>
              <a:rPr lang="en-US" sz="2800" dirty="0" smtClean="0">
                <a:solidFill>
                  <a:srgbClr val="CC0000"/>
                </a:solidFill>
              </a:rPr>
              <a:t>Looks locally like 2p</a:t>
            </a:r>
            <a:r>
              <a:rPr lang="en-US" sz="2800" baseline="-25000" dirty="0" smtClean="0">
                <a:solidFill>
                  <a:srgbClr val="CC0000"/>
                </a:solidFill>
              </a:rPr>
              <a:t>z</a:t>
            </a:r>
            <a:r>
              <a:rPr lang="en-US" sz="2800" dirty="0" smtClean="0">
                <a:solidFill>
                  <a:srgbClr val="CC0000"/>
                </a:solidFill>
              </a:rPr>
              <a:t> </a:t>
            </a:r>
          </a:p>
          <a:p>
            <a:r>
              <a:rPr lang="en-US" sz="2800" dirty="0" smtClean="0">
                <a:solidFill>
                  <a:srgbClr val="CC0000"/>
                </a:solidFill>
              </a:rPr>
              <a:t>around the C atom, too.</a:t>
            </a:r>
            <a:endParaRPr lang="en-US" sz="2800" dirty="0">
              <a:solidFill>
                <a:srgbClr val="CC0000"/>
              </a:solidFill>
            </a:endParaRPr>
          </a:p>
        </p:txBody>
      </p:sp>
      <p:sp>
        <p:nvSpPr>
          <p:cNvPr id="12" name="Freeform 11"/>
          <p:cNvSpPr/>
          <p:nvPr/>
        </p:nvSpPr>
        <p:spPr>
          <a:xfrm>
            <a:off x="198094" y="3545305"/>
            <a:ext cx="1829765" cy="2614863"/>
          </a:xfrm>
          <a:custGeom>
            <a:avLst/>
            <a:gdLst>
              <a:gd name="connsiteX0" fmla="*/ 555885 w 1829765"/>
              <a:gd name="connsiteY0" fmla="*/ 2614863 h 2614863"/>
              <a:gd name="connsiteX1" fmla="*/ 154832 w 1829765"/>
              <a:gd name="connsiteY1" fmla="*/ 2502569 h 2614863"/>
              <a:gd name="connsiteX2" fmla="*/ 58580 w 1829765"/>
              <a:gd name="connsiteY2" fmla="*/ 2213811 h 2614863"/>
              <a:gd name="connsiteX3" fmla="*/ 1021106 w 1829765"/>
              <a:gd name="connsiteY3" fmla="*/ 1876927 h 2614863"/>
              <a:gd name="connsiteX4" fmla="*/ 1775085 w 1829765"/>
              <a:gd name="connsiteY4" fmla="*/ 1556084 h 2614863"/>
              <a:gd name="connsiteX5" fmla="*/ 1775085 w 1829765"/>
              <a:gd name="connsiteY5" fmla="*/ 481263 h 2614863"/>
              <a:gd name="connsiteX6" fmla="*/ 1807169 w 1829765"/>
              <a:gd name="connsiteY6" fmla="*/ 0 h 261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9765" h="2614863">
                <a:moveTo>
                  <a:pt x="555885" y="2614863"/>
                </a:moveTo>
                <a:cubicBezTo>
                  <a:pt x="396800" y="2592137"/>
                  <a:pt x="237716" y="2569411"/>
                  <a:pt x="154832" y="2502569"/>
                </a:cubicBezTo>
                <a:cubicBezTo>
                  <a:pt x="71948" y="2435727"/>
                  <a:pt x="-85799" y="2318085"/>
                  <a:pt x="58580" y="2213811"/>
                </a:cubicBezTo>
                <a:cubicBezTo>
                  <a:pt x="202959" y="2109537"/>
                  <a:pt x="735022" y="1986548"/>
                  <a:pt x="1021106" y="1876927"/>
                </a:cubicBezTo>
                <a:cubicBezTo>
                  <a:pt x="1307190" y="1767306"/>
                  <a:pt x="1649422" y="1788695"/>
                  <a:pt x="1775085" y="1556084"/>
                </a:cubicBezTo>
                <a:cubicBezTo>
                  <a:pt x="1900748" y="1323473"/>
                  <a:pt x="1769738" y="740610"/>
                  <a:pt x="1775085" y="481263"/>
                </a:cubicBezTo>
                <a:cubicBezTo>
                  <a:pt x="1780432" y="221916"/>
                  <a:pt x="1793800" y="110958"/>
                  <a:pt x="1807169" y="0"/>
                </a:cubicBezTo>
              </a:path>
            </a:pathLst>
          </a:custGeom>
          <a:noFill/>
          <a:ln>
            <a:solidFill>
              <a:srgbClr val="CC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95269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54398"/>
            <a:ext cx="8229600" cy="1143000"/>
          </a:xfrm>
        </p:spPr>
        <p:txBody>
          <a:bodyPr>
            <a:normAutofit fontScale="90000"/>
          </a:bodyPr>
          <a:lstStyle/>
          <a:p>
            <a:r>
              <a:rPr lang="en-US" sz="3600" dirty="0" smtClean="0">
                <a:solidFill>
                  <a:srgbClr val="C00000"/>
                </a:solidFill>
                <a:latin typeface="Times New Roman" panose="02020603050405020304" pitchFamily="18" charset="0"/>
                <a:cs typeface="Times New Roman" panose="02020603050405020304" pitchFamily="18" charset="0"/>
              </a:rPr>
              <a:t>What about the 1</a:t>
            </a:r>
            <a:r>
              <a:rPr lang="el-GR" sz="3600" dirty="0" smtClean="0">
                <a:solidFill>
                  <a:srgbClr val="C00000"/>
                </a:solidFill>
                <a:latin typeface="Times New Roman"/>
                <a:cs typeface="Times New Roman"/>
              </a:rPr>
              <a:t>π</a:t>
            </a:r>
            <a:r>
              <a:rPr lang="en-US" sz="3600" baseline="-25000" dirty="0" smtClean="0">
                <a:solidFill>
                  <a:srgbClr val="C00000"/>
                </a:solidFill>
                <a:latin typeface="+mn-lt"/>
                <a:cs typeface="Times New Roman" panose="02020603050405020304" pitchFamily="18" charset="0"/>
              </a:rPr>
              <a:t>u</a:t>
            </a:r>
            <a:r>
              <a:rPr lang="en-US" sz="3600" dirty="0" smtClean="0">
                <a:solidFill>
                  <a:srgbClr val="C00000"/>
                </a:solidFill>
                <a:latin typeface="+mn-lt"/>
                <a:cs typeface="Times New Roman" panose="02020603050405020304" pitchFamily="18" charset="0"/>
              </a:rPr>
              <a:t> </a:t>
            </a:r>
            <a:r>
              <a:rPr lang="en-US" sz="36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orbital?</a:t>
            </a:r>
            <a:r>
              <a:rPr lang="en-US" sz="3600" dirty="0" smtClean="0">
                <a:solidFill>
                  <a:srgbClr val="C00000"/>
                </a:solidFill>
                <a:latin typeface="Times New Roman" panose="02020603050405020304" pitchFamily="18" charset="0"/>
                <a:cs typeface="Times New Roman" panose="02020603050405020304" pitchFamily="18" charset="0"/>
              </a:rPr>
              <a:t/>
            </a:r>
            <a:br>
              <a:rPr lang="en-US" sz="3600" dirty="0" smtClean="0">
                <a:solidFill>
                  <a:srgbClr val="C00000"/>
                </a:solidFill>
                <a:latin typeface="Times New Roman" panose="02020603050405020304" pitchFamily="18" charset="0"/>
                <a:cs typeface="Times New Roman" panose="02020603050405020304" pitchFamily="18" charset="0"/>
              </a:rPr>
            </a:br>
            <a:endParaRPr lang="en-US" sz="3600" dirty="0">
              <a:solidFill>
                <a:srgbClr val="C00000"/>
              </a:solidFill>
              <a:latin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449" y="2103663"/>
            <a:ext cx="2772496" cy="1914636"/>
          </a:xfrm>
          <a:prstGeom prst="rect">
            <a:avLst/>
          </a:prstGeom>
        </p:spPr>
      </p:pic>
      <p:sp>
        <p:nvSpPr>
          <p:cNvPr id="8" name="TextBox 7"/>
          <p:cNvSpPr txBox="1"/>
          <p:nvPr/>
        </p:nvSpPr>
        <p:spPr>
          <a:xfrm>
            <a:off x="4919662" y="1923710"/>
            <a:ext cx="4143375" cy="1384995"/>
          </a:xfrm>
          <a:prstGeom prst="rect">
            <a:avLst/>
          </a:prstGeom>
          <a:noFill/>
        </p:spPr>
        <p:txBody>
          <a:bodyPr wrap="square" rtlCol="0">
            <a:spAutoFit/>
          </a:bodyPr>
          <a:lstStyle/>
          <a:p>
            <a:r>
              <a:rPr lang="en-US" sz="2800" dirty="0" smtClean="0"/>
              <a:t>Obviously, this is a combination of all three  2p</a:t>
            </a:r>
            <a:r>
              <a:rPr lang="en-US" sz="2800" baseline="-25000" dirty="0" smtClean="0"/>
              <a:t>x</a:t>
            </a:r>
            <a:r>
              <a:rPr lang="en-US" sz="2800" dirty="0" smtClean="0"/>
              <a:t> orbitals in phase</a:t>
            </a:r>
            <a:endParaRPr lang="en-US" sz="2800" dirty="0"/>
          </a:p>
        </p:txBody>
      </p:sp>
      <p:cxnSp>
        <p:nvCxnSpPr>
          <p:cNvPr id="10" name="Straight Arrow Connector 9"/>
          <p:cNvCxnSpPr/>
          <p:nvPr/>
        </p:nvCxnSpPr>
        <p:spPr>
          <a:xfrm flipV="1">
            <a:off x="2182697" y="3098007"/>
            <a:ext cx="0" cy="1733197"/>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1582622" y="3115029"/>
            <a:ext cx="0" cy="1733197"/>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2801822" y="3115029"/>
            <a:ext cx="0" cy="1733197"/>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450745" y="4926989"/>
            <a:ext cx="1559156" cy="369332"/>
          </a:xfrm>
          <a:prstGeom prst="rect">
            <a:avLst/>
          </a:prstGeom>
          <a:noFill/>
        </p:spPr>
        <p:txBody>
          <a:bodyPr wrap="square" rtlCol="0">
            <a:spAutoFit/>
          </a:bodyPr>
          <a:lstStyle/>
          <a:p>
            <a:r>
              <a:rPr lang="en-US" dirty="0" smtClean="0"/>
              <a:t>O        C          O</a:t>
            </a:r>
            <a:endParaRPr lang="en-US" dirty="0"/>
          </a:p>
        </p:txBody>
      </p:sp>
      <p:sp>
        <p:nvSpPr>
          <p:cNvPr id="6" name="TextBox 5"/>
          <p:cNvSpPr txBox="1"/>
          <p:nvPr/>
        </p:nvSpPr>
        <p:spPr>
          <a:xfrm>
            <a:off x="6078744" y="4396890"/>
            <a:ext cx="1541256" cy="369332"/>
          </a:xfrm>
          <a:prstGeom prst="rect">
            <a:avLst/>
          </a:prstGeom>
          <a:noFill/>
        </p:spPr>
        <p:txBody>
          <a:bodyPr wrap="none" rtlCol="0">
            <a:spAutoFit/>
          </a:bodyPr>
          <a:lstStyle/>
          <a:p>
            <a:r>
              <a:rPr lang="en-US" dirty="0" smtClean="0"/>
              <a:t>Exploded view</a:t>
            </a:r>
            <a:endParaRPr lang="en-US" dirty="0"/>
          </a:p>
        </p:txBody>
      </p:sp>
      <p:sp>
        <p:nvSpPr>
          <p:cNvPr id="25" name="TextBox 24"/>
          <p:cNvSpPr txBox="1"/>
          <p:nvPr/>
        </p:nvSpPr>
        <p:spPr>
          <a:xfrm>
            <a:off x="5556798" y="5508795"/>
            <a:ext cx="2821478" cy="369332"/>
          </a:xfrm>
          <a:prstGeom prst="rect">
            <a:avLst/>
          </a:prstGeom>
          <a:noFill/>
        </p:spPr>
        <p:txBody>
          <a:bodyPr wrap="none" rtlCol="0">
            <a:spAutoFit/>
          </a:bodyPr>
          <a:lstStyle/>
          <a:p>
            <a:r>
              <a:rPr lang="en-US" dirty="0" smtClean="0"/>
              <a:t>Bringing the atoms together</a:t>
            </a:r>
            <a:endParaRPr lang="en-US" dirty="0"/>
          </a:p>
        </p:txBody>
      </p:sp>
      <p:sp>
        <p:nvSpPr>
          <p:cNvPr id="31" name="TextBox 30"/>
          <p:cNvSpPr txBox="1"/>
          <p:nvPr/>
        </p:nvSpPr>
        <p:spPr>
          <a:xfrm>
            <a:off x="5556798" y="6368397"/>
            <a:ext cx="3002681" cy="369332"/>
          </a:xfrm>
          <a:prstGeom prst="rect">
            <a:avLst/>
          </a:prstGeom>
          <a:noFill/>
        </p:spPr>
        <p:txBody>
          <a:bodyPr wrap="none" rtlCol="0">
            <a:spAutoFit/>
          </a:bodyPr>
          <a:lstStyle/>
          <a:p>
            <a:r>
              <a:rPr lang="en-US" dirty="0" smtClean="0"/>
              <a:t>Fully overlapped and bonded</a:t>
            </a:r>
            <a:endParaRPr lang="en-US" dirty="0"/>
          </a:p>
        </p:txBody>
      </p:sp>
      <p:sp>
        <p:nvSpPr>
          <p:cNvPr id="7" name="TextBox 6"/>
          <p:cNvSpPr txBox="1"/>
          <p:nvPr/>
        </p:nvSpPr>
        <p:spPr>
          <a:xfrm>
            <a:off x="3372465" y="4782049"/>
            <a:ext cx="2009160" cy="923330"/>
          </a:xfrm>
          <a:prstGeom prst="rect">
            <a:avLst/>
          </a:prstGeom>
          <a:noFill/>
        </p:spPr>
        <p:txBody>
          <a:bodyPr wrap="square" rtlCol="0">
            <a:spAutoFit/>
          </a:bodyPr>
          <a:lstStyle/>
          <a:p>
            <a:r>
              <a:rPr lang="en-US" dirty="0" smtClean="0"/>
              <a:t>Good overlap makes this a good bonding orbital!</a:t>
            </a: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3447" t="7526" r="33107"/>
          <a:stretch/>
        </p:blipFill>
        <p:spPr>
          <a:xfrm>
            <a:off x="5784407" y="3783290"/>
            <a:ext cx="398225" cy="641277"/>
          </a:xfrm>
          <a:prstGeom prst="rect">
            <a:avLst/>
          </a:prstGeom>
          <a:scene3d>
            <a:camera prst="orthographicFront">
              <a:rot lat="0" lon="0" rev="10800000"/>
            </a:camera>
            <a:lightRig rig="threePt" dir="t"/>
          </a:scene3d>
        </p:spPr>
      </p:pic>
      <p:pic>
        <p:nvPicPr>
          <p:cNvPr id="36" name="Picture 35"/>
          <p:cNvPicPr>
            <a:picLocks noChangeAspect="1"/>
          </p:cNvPicPr>
          <p:nvPr/>
        </p:nvPicPr>
        <p:blipFill rotWithShape="1">
          <a:blip r:embed="rId3" cstate="print">
            <a:extLst>
              <a:ext uri="{28A0092B-C50C-407E-A947-70E740481C1C}">
                <a14:useLocalDpi xmlns:a14="http://schemas.microsoft.com/office/drawing/2010/main" val="0"/>
              </a:ext>
            </a:extLst>
          </a:blip>
          <a:srcRect l="33447" t="7526" r="33107"/>
          <a:stretch/>
        </p:blipFill>
        <p:spPr>
          <a:xfrm>
            <a:off x="6996131" y="4836211"/>
            <a:ext cx="398225" cy="641277"/>
          </a:xfrm>
          <a:prstGeom prst="rect">
            <a:avLst/>
          </a:prstGeom>
          <a:scene3d>
            <a:camera prst="orthographicFront">
              <a:rot lat="0" lon="0" rev="10800000"/>
            </a:camera>
            <a:lightRig rig="threePt" dir="t"/>
          </a:scene3d>
        </p:spPr>
      </p:pic>
      <p:pic>
        <p:nvPicPr>
          <p:cNvPr id="37" name="Picture 36"/>
          <p:cNvPicPr>
            <a:picLocks noChangeAspect="1"/>
          </p:cNvPicPr>
          <p:nvPr/>
        </p:nvPicPr>
        <p:blipFill rotWithShape="1">
          <a:blip r:embed="rId3" cstate="print">
            <a:extLst>
              <a:ext uri="{28A0092B-C50C-407E-A947-70E740481C1C}">
                <a14:useLocalDpi xmlns:a14="http://schemas.microsoft.com/office/drawing/2010/main" val="0"/>
              </a:ext>
            </a:extLst>
          </a:blip>
          <a:srcRect l="33447" t="7526" r="33107"/>
          <a:stretch/>
        </p:blipFill>
        <p:spPr>
          <a:xfrm>
            <a:off x="6595931" y="4831204"/>
            <a:ext cx="398225" cy="641277"/>
          </a:xfrm>
          <a:prstGeom prst="rect">
            <a:avLst/>
          </a:prstGeom>
          <a:scene3d>
            <a:camera prst="orthographicFront">
              <a:rot lat="0" lon="0" rev="10800000"/>
            </a:camera>
            <a:lightRig rig="threePt" dir="t"/>
          </a:scene3d>
        </p:spPr>
      </p:pic>
      <p:pic>
        <p:nvPicPr>
          <p:cNvPr id="38" name="Picture 37"/>
          <p:cNvPicPr>
            <a:picLocks noChangeAspect="1"/>
          </p:cNvPicPr>
          <p:nvPr/>
        </p:nvPicPr>
        <p:blipFill rotWithShape="1">
          <a:blip r:embed="rId3" cstate="print">
            <a:extLst>
              <a:ext uri="{28A0092B-C50C-407E-A947-70E740481C1C}">
                <a14:useLocalDpi xmlns:a14="http://schemas.microsoft.com/office/drawing/2010/main" val="0"/>
              </a:ext>
            </a:extLst>
          </a:blip>
          <a:srcRect l="33447" t="7526" r="33107"/>
          <a:stretch/>
        </p:blipFill>
        <p:spPr>
          <a:xfrm>
            <a:off x="6176818" y="4848226"/>
            <a:ext cx="398225" cy="641277"/>
          </a:xfrm>
          <a:prstGeom prst="rect">
            <a:avLst/>
          </a:prstGeom>
          <a:scene3d>
            <a:camera prst="orthographicFront">
              <a:rot lat="0" lon="0" rev="10800000"/>
            </a:camera>
            <a:lightRig rig="threePt" dir="t"/>
          </a:scene3d>
        </p:spPr>
      </p:pic>
      <p:pic>
        <p:nvPicPr>
          <p:cNvPr id="39" name="Picture 38"/>
          <p:cNvPicPr>
            <a:picLocks noChangeAspect="1"/>
          </p:cNvPicPr>
          <p:nvPr/>
        </p:nvPicPr>
        <p:blipFill rotWithShape="1">
          <a:blip r:embed="rId3" cstate="print">
            <a:extLst>
              <a:ext uri="{28A0092B-C50C-407E-A947-70E740481C1C}">
                <a14:useLocalDpi xmlns:a14="http://schemas.microsoft.com/office/drawing/2010/main" val="0"/>
              </a:ext>
            </a:extLst>
          </a:blip>
          <a:srcRect l="33447" t="7526" r="33107"/>
          <a:stretch/>
        </p:blipFill>
        <p:spPr>
          <a:xfrm>
            <a:off x="7288444" y="3780528"/>
            <a:ext cx="398225" cy="641277"/>
          </a:xfrm>
          <a:prstGeom prst="rect">
            <a:avLst/>
          </a:prstGeom>
          <a:scene3d>
            <a:camera prst="orthographicFront">
              <a:rot lat="0" lon="0" rev="10800000"/>
            </a:camera>
            <a:lightRig rig="threePt" dir="t"/>
          </a:scene3d>
        </p:spPr>
      </p:pic>
      <p:pic>
        <p:nvPicPr>
          <p:cNvPr id="40" name="Picture 39"/>
          <p:cNvPicPr>
            <a:picLocks noChangeAspect="1"/>
          </p:cNvPicPr>
          <p:nvPr/>
        </p:nvPicPr>
        <p:blipFill rotWithShape="1">
          <a:blip r:embed="rId3" cstate="print">
            <a:extLst>
              <a:ext uri="{28A0092B-C50C-407E-A947-70E740481C1C}">
                <a14:useLocalDpi xmlns:a14="http://schemas.microsoft.com/office/drawing/2010/main" val="0"/>
              </a:ext>
            </a:extLst>
          </a:blip>
          <a:srcRect l="33447" t="7526" r="33107"/>
          <a:stretch/>
        </p:blipFill>
        <p:spPr>
          <a:xfrm>
            <a:off x="6530292" y="3780527"/>
            <a:ext cx="398225" cy="641277"/>
          </a:xfrm>
          <a:prstGeom prst="rect">
            <a:avLst/>
          </a:prstGeom>
          <a:scene3d>
            <a:camera prst="orthographicFront">
              <a:rot lat="0" lon="0" rev="10800000"/>
            </a:camera>
            <a:lightRig rig="threePt" dir="t"/>
          </a:scene3d>
        </p:spPr>
      </p:pic>
      <p:sp>
        <p:nvSpPr>
          <p:cNvPr id="9" name="Freeform 8"/>
          <p:cNvSpPr/>
          <p:nvPr/>
        </p:nvSpPr>
        <p:spPr>
          <a:xfrm>
            <a:off x="5181600" y="4797119"/>
            <a:ext cx="1385884" cy="472971"/>
          </a:xfrm>
          <a:custGeom>
            <a:avLst/>
            <a:gdLst>
              <a:gd name="connsiteX0" fmla="*/ 1071716 w 1071716"/>
              <a:gd name="connsiteY0" fmla="*/ 178004 h 472971"/>
              <a:gd name="connsiteX1" fmla="*/ 1022555 w 1071716"/>
              <a:gd name="connsiteY1" fmla="*/ 50184 h 472971"/>
              <a:gd name="connsiteX2" fmla="*/ 904568 w 1071716"/>
              <a:gd name="connsiteY2" fmla="*/ 1023 h 472971"/>
              <a:gd name="connsiteX3" fmla="*/ 766916 w 1071716"/>
              <a:gd name="connsiteY3" fmla="*/ 30520 h 472971"/>
              <a:gd name="connsiteX4" fmla="*/ 560439 w 1071716"/>
              <a:gd name="connsiteY4" fmla="*/ 178004 h 472971"/>
              <a:gd name="connsiteX5" fmla="*/ 344129 w 1071716"/>
              <a:gd name="connsiteY5" fmla="*/ 413978 h 472971"/>
              <a:gd name="connsiteX6" fmla="*/ 157316 w 1071716"/>
              <a:gd name="connsiteY6" fmla="*/ 463139 h 472971"/>
              <a:gd name="connsiteX7" fmla="*/ 0 w 1071716"/>
              <a:gd name="connsiteY7" fmla="*/ 472971 h 472971"/>
              <a:gd name="connsiteX8" fmla="*/ 0 w 1071716"/>
              <a:gd name="connsiteY8" fmla="*/ 472971 h 47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1716" h="472971">
                <a:moveTo>
                  <a:pt x="1071716" y="178004"/>
                </a:moveTo>
                <a:cubicBezTo>
                  <a:pt x="1061064" y="128842"/>
                  <a:pt x="1050413" y="79681"/>
                  <a:pt x="1022555" y="50184"/>
                </a:cubicBezTo>
                <a:cubicBezTo>
                  <a:pt x="994697" y="20687"/>
                  <a:pt x="947174" y="4300"/>
                  <a:pt x="904568" y="1023"/>
                </a:cubicBezTo>
                <a:cubicBezTo>
                  <a:pt x="861961" y="-2254"/>
                  <a:pt x="824271" y="1023"/>
                  <a:pt x="766916" y="30520"/>
                </a:cubicBezTo>
                <a:cubicBezTo>
                  <a:pt x="709561" y="60017"/>
                  <a:pt x="630903" y="114094"/>
                  <a:pt x="560439" y="178004"/>
                </a:cubicBezTo>
                <a:cubicBezTo>
                  <a:pt x="489974" y="241914"/>
                  <a:pt x="411316" y="366456"/>
                  <a:pt x="344129" y="413978"/>
                </a:cubicBezTo>
                <a:cubicBezTo>
                  <a:pt x="276942" y="461501"/>
                  <a:pt x="214671" y="453307"/>
                  <a:pt x="157316" y="463139"/>
                </a:cubicBezTo>
                <a:cubicBezTo>
                  <a:pt x="99961" y="472971"/>
                  <a:pt x="0" y="472971"/>
                  <a:pt x="0" y="472971"/>
                </a:cubicBezTo>
                <a:lnTo>
                  <a:pt x="0" y="472971"/>
                </a:lnTo>
              </a:path>
            </a:pathLst>
          </a:custGeom>
          <a:noFill/>
          <a:ln>
            <a:solidFill>
              <a:srgbClr val="C00000"/>
            </a:solidFill>
            <a:head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flipV="1">
            <a:off x="5181599" y="5264469"/>
            <a:ext cx="1809749" cy="244326"/>
          </a:xfrm>
          <a:custGeom>
            <a:avLst/>
            <a:gdLst>
              <a:gd name="connsiteX0" fmla="*/ 1071716 w 1071716"/>
              <a:gd name="connsiteY0" fmla="*/ 178004 h 472971"/>
              <a:gd name="connsiteX1" fmla="*/ 1022555 w 1071716"/>
              <a:gd name="connsiteY1" fmla="*/ 50184 h 472971"/>
              <a:gd name="connsiteX2" fmla="*/ 904568 w 1071716"/>
              <a:gd name="connsiteY2" fmla="*/ 1023 h 472971"/>
              <a:gd name="connsiteX3" fmla="*/ 766916 w 1071716"/>
              <a:gd name="connsiteY3" fmla="*/ 30520 h 472971"/>
              <a:gd name="connsiteX4" fmla="*/ 560439 w 1071716"/>
              <a:gd name="connsiteY4" fmla="*/ 178004 h 472971"/>
              <a:gd name="connsiteX5" fmla="*/ 344129 w 1071716"/>
              <a:gd name="connsiteY5" fmla="*/ 413978 h 472971"/>
              <a:gd name="connsiteX6" fmla="*/ 157316 w 1071716"/>
              <a:gd name="connsiteY6" fmla="*/ 463139 h 472971"/>
              <a:gd name="connsiteX7" fmla="*/ 0 w 1071716"/>
              <a:gd name="connsiteY7" fmla="*/ 472971 h 472971"/>
              <a:gd name="connsiteX8" fmla="*/ 0 w 1071716"/>
              <a:gd name="connsiteY8" fmla="*/ 472971 h 47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1716" h="472971">
                <a:moveTo>
                  <a:pt x="1071716" y="178004"/>
                </a:moveTo>
                <a:cubicBezTo>
                  <a:pt x="1061064" y="128842"/>
                  <a:pt x="1050413" y="79681"/>
                  <a:pt x="1022555" y="50184"/>
                </a:cubicBezTo>
                <a:cubicBezTo>
                  <a:pt x="994697" y="20687"/>
                  <a:pt x="947174" y="4300"/>
                  <a:pt x="904568" y="1023"/>
                </a:cubicBezTo>
                <a:cubicBezTo>
                  <a:pt x="861961" y="-2254"/>
                  <a:pt x="824271" y="1023"/>
                  <a:pt x="766916" y="30520"/>
                </a:cubicBezTo>
                <a:cubicBezTo>
                  <a:pt x="709561" y="60017"/>
                  <a:pt x="630903" y="114094"/>
                  <a:pt x="560439" y="178004"/>
                </a:cubicBezTo>
                <a:cubicBezTo>
                  <a:pt x="489974" y="241914"/>
                  <a:pt x="411316" y="366456"/>
                  <a:pt x="344129" y="413978"/>
                </a:cubicBezTo>
                <a:cubicBezTo>
                  <a:pt x="276942" y="461501"/>
                  <a:pt x="214671" y="453307"/>
                  <a:pt x="157316" y="463139"/>
                </a:cubicBezTo>
                <a:cubicBezTo>
                  <a:pt x="99961" y="472971"/>
                  <a:pt x="0" y="472971"/>
                  <a:pt x="0" y="472971"/>
                </a:cubicBezTo>
                <a:lnTo>
                  <a:pt x="0" y="472971"/>
                </a:lnTo>
              </a:path>
            </a:pathLst>
          </a:custGeom>
          <a:noFill/>
          <a:ln>
            <a:solidFill>
              <a:srgbClr val="C00000"/>
            </a:solidFill>
            <a:head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5930" y="5788551"/>
            <a:ext cx="870426" cy="601101"/>
          </a:xfrm>
          <a:prstGeom prst="rect">
            <a:avLst/>
          </a:prstGeom>
        </p:spPr>
      </p:pic>
    </p:spTree>
    <p:extLst>
      <p:ext uri="{BB962C8B-B14F-4D97-AF65-F5344CB8AC3E}">
        <p14:creationId xmlns:p14="http://schemas.microsoft.com/office/powerpoint/2010/main" val="3971733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54398"/>
            <a:ext cx="8229600" cy="1143000"/>
          </a:xfrm>
        </p:spPr>
        <p:txBody>
          <a:bodyPr>
            <a:normAutofit fontScale="90000"/>
          </a:bodyPr>
          <a:lstStyle/>
          <a:p>
            <a:r>
              <a:rPr lang="en-US" sz="3600" dirty="0" smtClean="0">
                <a:solidFill>
                  <a:srgbClr val="C00000"/>
                </a:solidFill>
                <a:latin typeface="Times New Roman" panose="02020603050405020304" pitchFamily="18" charset="0"/>
                <a:cs typeface="Times New Roman" panose="02020603050405020304" pitchFamily="18" charset="0"/>
              </a:rPr>
              <a:t>What about the 1</a:t>
            </a:r>
            <a:r>
              <a:rPr lang="el-GR" sz="3600" dirty="0" smtClean="0">
                <a:solidFill>
                  <a:srgbClr val="C00000"/>
                </a:solidFill>
                <a:latin typeface="Times New Roman"/>
                <a:cs typeface="Times New Roman"/>
              </a:rPr>
              <a:t>π</a:t>
            </a:r>
            <a:r>
              <a:rPr lang="en-US" sz="3600" baseline="-25000" dirty="0" smtClean="0">
                <a:solidFill>
                  <a:srgbClr val="C00000"/>
                </a:solidFill>
                <a:latin typeface="+mn-lt"/>
                <a:cs typeface="Times New Roman" panose="02020603050405020304" pitchFamily="18" charset="0"/>
              </a:rPr>
              <a:t>g</a:t>
            </a:r>
            <a:r>
              <a:rPr lang="en-US" sz="3600" dirty="0" smtClean="0">
                <a:solidFill>
                  <a:srgbClr val="C00000"/>
                </a:solidFill>
                <a:latin typeface="+mn-lt"/>
                <a:cs typeface="Times New Roman" panose="02020603050405020304" pitchFamily="18" charset="0"/>
              </a:rPr>
              <a:t> </a:t>
            </a:r>
            <a:r>
              <a:rPr lang="en-US" sz="36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orbital?</a:t>
            </a:r>
            <a:r>
              <a:rPr lang="en-US" sz="3600" dirty="0" smtClean="0">
                <a:solidFill>
                  <a:srgbClr val="C00000"/>
                </a:solidFill>
                <a:latin typeface="Times New Roman" panose="02020603050405020304" pitchFamily="18" charset="0"/>
                <a:cs typeface="Times New Roman" panose="02020603050405020304" pitchFamily="18" charset="0"/>
              </a:rPr>
              <a:t/>
            </a:r>
            <a:br>
              <a:rPr lang="en-US" sz="3600" dirty="0" smtClean="0">
                <a:solidFill>
                  <a:srgbClr val="C00000"/>
                </a:solidFill>
                <a:latin typeface="Times New Roman" panose="02020603050405020304" pitchFamily="18" charset="0"/>
                <a:cs typeface="Times New Roman" panose="02020603050405020304" pitchFamily="18" charset="0"/>
              </a:rPr>
            </a:br>
            <a:endParaRPr lang="en-US" sz="3600" dirty="0">
              <a:solidFill>
                <a:srgbClr val="C00000"/>
              </a:solidFill>
              <a:latin typeface="Times New Roman" panose="02020603050405020304" pitchFamily="18" charset="0"/>
              <a:cs typeface="Times New Roman" panose="02020603050405020304" pitchFamily="18" charset="0"/>
            </a:endParaRPr>
          </a:p>
        </p:txBody>
      </p:sp>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768" y="2157580"/>
            <a:ext cx="2725857" cy="1882435"/>
          </a:xfrm>
          <a:prstGeom prst="rect">
            <a:avLst/>
          </a:prstGeom>
        </p:spPr>
      </p:pic>
      <p:sp>
        <p:nvSpPr>
          <p:cNvPr id="8" name="TextBox 7"/>
          <p:cNvSpPr txBox="1"/>
          <p:nvPr/>
        </p:nvSpPr>
        <p:spPr>
          <a:xfrm>
            <a:off x="4919662" y="1923710"/>
            <a:ext cx="4143375" cy="1384995"/>
          </a:xfrm>
          <a:prstGeom prst="rect">
            <a:avLst/>
          </a:prstGeom>
          <a:noFill/>
        </p:spPr>
        <p:txBody>
          <a:bodyPr wrap="square" rtlCol="0">
            <a:spAutoFit/>
          </a:bodyPr>
          <a:lstStyle/>
          <a:p>
            <a:r>
              <a:rPr lang="en-US" sz="2800" dirty="0" smtClean="0"/>
              <a:t>Again, a combination of 2p</a:t>
            </a:r>
            <a:r>
              <a:rPr lang="en-US" sz="2800" baseline="-25000" dirty="0" smtClean="0"/>
              <a:t>x</a:t>
            </a:r>
            <a:r>
              <a:rPr lang="en-US" sz="2800" dirty="0" smtClean="0"/>
              <a:t> orbitals, but only on the O atoms</a:t>
            </a:r>
            <a:endParaRPr lang="en-US" sz="2800" dirty="0"/>
          </a:p>
        </p:txBody>
      </p:sp>
      <p:cxnSp>
        <p:nvCxnSpPr>
          <p:cNvPr id="10" name="Straight Arrow Connector 9"/>
          <p:cNvCxnSpPr/>
          <p:nvPr/>
        </p:nvCxnSpPr>
        <p:spPr>
          <a:xfrm flipV="1">
            <a:off x="2182697" y="3098007"/>
            <a:ext cx="0" cy="1733197"/>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1582622" y="3115029"/>
            <a:ext cx="0" cy="1733197"/>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2801822" y="3115029"/>
            <a:ext cx="0" cy="1733197"/>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450745" y="4926989"/>
            <a:ext cx="1559156" cy="369332"/>
          </a:xfrm>
          <a:prstGeom prst="rect">
            <a:avLst/>
          </a:prstGeom>
          <a:noFill/>
        </p:spPr>
        <p:txBody>
          <a:bodyPr wrap="square" rtlCol="0">
            <a:spAutoFit/>
          </a:bodyPr>
          <a:lstStyle/>
          <a:p>
            <a:r>
              <a:rPr lang="en-US" dirty="0" smtClean="0"/>
              <a:t>O        C          O</a:t>
            </a:r>
            <a:endParaRPr lang="en-US" dirty="0"/>
          </a:p>
        </p:txBody>
      </p:sp>
      <p:sp>
        <p:nvSpPr>
          <p:cNvPr id="6" name="TextBox 5"/>
          <p:cNvSpPr txBox="1"/>
          <p:nvPr/>
        </p:nvSpPr>
        <p:spPr>
          <a:xfrm>
            <a:off x="6078744" y="4396890"/>
            <a:ext cx="1541256" cy="369332"/>
          </a:xfrm>
          <a:prstGeom prst="rect">
            <a:avLst/>
          </a:prstGeom>
          <a:noFill/>
        </p:spPr>
        <p:txBody>
          <a:bodyPr wrap="none" rtlCol="0">
            <a:spAutoFit/>
          </a:bodyPr>
          <a:lstStyle/>
          <a:p>
            <a:r>
              <a:rPr lang="en-US" dirty="0" smtClean="0"/>
              <a:t>Exploded view</a:t>
            </a:r>
            <a:endParaRPr lang="en-US" dirty="0"/>
          </a:p>
        </p:txBody>
      </p:sp>
      <p:sp>
        <p:nvSpPr>
          <p:cNvPr id="25" name="TextBox 24"/>
          <p:cNvSpPr txBox="1"/>
          <p:nvPr/>
        </p:nvSpPr>
        <p:spPr>
          <a:xfrm>
            <a:off x="5556798" y="5508795"/>
            <a:ext cx="2821478" cy="369332"/>
          </a:xfrm>
          <a:prstGeom prst="rect">
            <a:avLst/>
          </a:prstGeom>
          <a:noFill/>
        </p:spPr>
        <p:txBody>
          <a:bodyPr wrap="none" rtlCol="0">
            <a:spAutoFit/>
          </a:bodyPr>
          <a:lstStyle/>
          <a:p>
            <a:r>
              <a:rPr lang="en-US" dirty="0" smtClean="0"/>
              <a:t>Bringing the atoms together</a:t>
            </a:r>
            <a:endParaRPr lang="en-US" dirty="0"/>
          </a:p>
        </p:txBody>
      </p:sp>
      <p:sp>
        <p:nvSpPr>
          <p:cNvPr id="31" name="TextBox 30"/>
          <p:cNvSpPr txBox="1"/>
          <p:nvPr/>
        </p:nvSpPr>
        <p:spPr>
          <a:xfrm>
            <a:off x="5556798" y="6368397"/>
            <a:ext cx="3002681" cy="369332"/>
          </a:xfrm>
          <a:prstGeom prst="rect">
            <a:avLst/>
          </a:prstGeom>
          <a:noFill/>
        </p:spPr>
        <p:txBody>
          <a:bodyPr wrap="none" rtlCol="0">
            <a:spAutoFit/>
          </a:bodyPr>
          <a:lstStyle/>
          <a:p>
            <a:r>
              <a:rPr lang="en-US" dirty="0" smtClean="0"/>
              <a:t>Fully overlapped and bonded</a:t>
            </a:r>
            <a:endParaRPr lang="en-US" dirty="0"/>
          </a:p>
        </p:txBody>
      </p:sp>
      <p:sp>
        <p:nvSpPr>
          <p:cNvPr id="7" name="TextBox 6"/>
          <p:cNvSpPr txBox="1"/>
          <p:nvPr/>
        </p:nvSpPr>
        <p:spPr>
          <a:xfrm>
            <a:off x="3238500" y="4782049"/>
            <a:ext cx="2143125" cy="1477328"/>
          </a:xfrm>
          <a:prstGeom prst="rect">
            <a:avLst/>
          </a:prstGeom>
          <a:noFill/>
        </p:spPr>
        <p:txBody>
          <a:bodyPr wrap="square" rtlCol="0">
            <a:spAutoFit/>
          </a:bodyPr>
          <a:lstStyle/>
          <a:p>
            <a:r>
              <a:rPr lang="en-US" dirty="0" smtClean="0"/>
              <a:t>No contribution on the C atom, means no interaction.  This is a </a:t>
            </a:r>
            <a:r>
              <a:rPr lang="en-US" dirty="0" smtClean="0">
                <a:solidFill>
                  <a:srgbClr val="C00000"/>
                </a:solidFill>
              </a:rPr>
              <a:t>nonbonding</a:t>
            </a:r>
            <a:r>
              <a:rPr lang="en-US" dirty="0" smtClean="0"/>
              <a:t> orbital.</a:t>
            </a: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3447" t="7526" r="33107"/>
          <a:stretch/>
        </p:blipFill>
        <p:spPr>
          <a:xfrm>
            <a:off x="5784407" y="3783290"/>
            <a:ext cx="398225" cy="641277"/>
          </a:xfrm>
          <a:prstGeom prst="rect">
            <a:avLst/>
          </a:prstGeom>
          <a:scene3d>
            <a:camera prst="orthographicFront">
              <a:rot lat="0" lon="0" rev="10800000"/>
            </a:camera>
            <a:lightRig rig="threePt" dir="t"/>
          </a:scene3d>
        </p:spPr>
      </p:pic>
      <p:pic>
        <p:nvPicPr>
          <p:cNvPr id="36" name="Picture 35"/>
          <p:cNvPicPr>
            <a:picLocks noChangeAspect="1"/>
          </p:cNvPicPr>
          <p:nvPr/>
        </p:nvPicPr>
        <p:blipFill rotWithShape="1">
          <a:blip r:embed="rId3" cstate="print">
            <a:extLst>
              <a:ext uri="{28A0092B-C50C-407E-A947-70E740481C1C}">
                <a14:useLocalDpi xmlns:a14="http://schemas.microsoft.com/office/drawing/2010/main" val="0"/>
              </a:ext>
            </a:extLst>
          </a:blip>
          <a:srcRect l="33447" t="7526" r="33107"/>
          <a:stretch/>
        </p:blipFill>
        <p:spPr>
          <a:xfrm>
            <a:off x="7007456" y="4908793"/>
            <a:ext cx="398225" cy="641277"/>
          </a:xfrm>
          <a:prstGeom prst="rect">
            <a:avLst/>
          </a:prstGeom>
          <a:scene3d>
            <a:camera prst="orthographicFront">
              <a:rot lat="0" lon="0" rev="0"/>
            </a:camera>
            <a:lightRig rig="threePt" dir="t"/>
          </a:scene3d>
        </p:spPr>
      </p:pic>
      <p:pic>
        <p:nvPicPr>
          <p:cNvPr id="38" name="Picture 37"/>
          <p:cNvPicPr>
            <a:picLocks noChangeAspect="1"/>
          </p:cNvPicPr>
          <p:nvPr/>
        </p:nvPicPr>
        <p:blipFill rotWithShape="1">
          <a:blip r:embed="rId3" cstate="print">
            <a:extLst>
              <a:ext uri="{28A0092B-C50C-407E-A947-70E740481C1C}">
                <a14:useLocalDpi xmlns:a14="http://schemas.microsoft.com/office/drawing/2010/main" val="0"/>
              </a:ext>
            </a:extLst>
          </a:blip>
          <a:srcRect l="33447" t="7526" r="33107"/>
          <a:stretch/>
        </p:blipFill>
        <p:spPr>
          <a:xfrm>
            <a:off x="6176818" y="4848226"/>
            <a:ext cx="398225" cy="641277"/>
          </a:xfrm>
          <a:prstGeom prst="rect">
            <a:avLst/>
          </a:prstGeom>
          <a:scene3d>
            <a:camera prst="orthographicFront">
              <a:rot lat="0" lon="0" rev="10800000"/>
            </a:camera>
            <a:lightRig rig="threePt" dir="t"/>
          </a:scene3d>
        </p:spPr>
      </p:pic>
      <p:pic>
        <p:nvPicPr>
          <p:cNvPr id="39" name="Picture 38"/>
          <p:cNvPicPr>
            <a:picLocks noChangeAspect="1"/>
          </p:cNvPicPr>
          <p:nvPr/>
        </p:nvPicPr>
        <p:blipFill rotWithShape="1">
          <a:blip r:embed="rId3" cstate="print">
            <a:extLst>
              <a:ext uri="{28A0092B-C50C-407E-A947-70E740481C1C}">
                <a14:useLocalDpi xmlns:a14="http://schemas.microsoft.com/office/drawing/2010/main" val="0"/>
              </a:ext>
            </a:extLst>
          </a:blip>
          <a:srcRect l="33447" t="7526" r="33107"/>
          <a:stretch/>
        </p:blipFill>
        <p:spPr>
          <a:xfrm>
            <a:off x="7288444" y="3780528"/>
            <a:ext cx="398225" cy="641277"/>
          </a:xfrm>
          <a:prstGeom prst="rect">
            <a:avLst/>
          </a:prstGeom>
          <a:scene3d>
            <a:camera prst="orthographicFront">
              <a:rot lat="0" lon="0" rev="0"/>
            </a:camera>
            <a:lightRig rig="threePt" dir="t"/>
          </a:scene3d>
        </p:spPr>
      </p:pic>
      <p:sp>
        <p:nvSpPr>
          <p:cNvPr id="9" name="Freeform 8"/>
          <p:cNvSpPr/>
          <p:nvPr/>
        </p:nvSpPr>
        <p:spPr>
          <a:xfrm>
            <a:off x="5181600" y="4797119"/>
            <a:ext cx="1385884" cy="472971"/>
          </a:xfrm>
          <a:custGeom>
            <a:avLst/>
            <a:gdLst>
              <a:gd name="connsiteX0" fmla="*/ 1071716 w 1071716"/>
              <a:gd name="connsiteY0" fmla="*/ 178004 h 472971"/>
              <a:gd name="connsiteX1" fmla="*/ 1022555 w 1071716"/>
              <a:gd name="connsiteY1" fmla="*/ 50184 h 472971"/>
              <a:gd name="connsiteX2" fmla="*/ 904568 w 1071716"/>
              <a:gd name="connsiteY2" fmla="*/ 1023 h 472971"/>
              <a:gd name="connsiteX3" fmla="*/ 766916 w 1071716"/>
              <a:gd name="connsiteY3" fmla="*/ 30520 h 472971"/>
              <a:gd name="connsiteX4" fmla="*/ 560439 w 1071716"/>
              <a:gd name="connsiteY4" fmla="*/ 178004 h 472971"/>
              <a:gd name="connsiteX5" fmla="*/ 344129 w 1071716"/>
              <a:gd name="connsiteY5" fmla="*/ 413978 h 472971"/>
              <a:gd name="connsiteX6" fmla="*/ 157316 w 1071716"/>
              <a:gd name="connsiteY6" fmla="*/ 463139 h 472971"/>
              <a:gd name="connsiteX7" fmla="*/ 0 w 1071716"/>
              <a:gd name="connsiteY7" fmla="*/ 472971 h 472971"/>
              <a:gd name="connsiteX8" fmla="*/ 0 w 1071716"/>
              <a:gd name="connsiteY8" fmla="*/ 472971 h 47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1716" h="472971">
                <a:moveTo>
                  <a:pt x="1071716" y="178004"/>
                </a:moveTo>
                <a:cubicBezTo>
                  <a:pt x="1061064" y="128842"/>
                  <a:pt x="1050413" y="79681"/>
                  <a:pt x="1022555" y="50184"/>
                </a:cubicBezTo>
                <a:cubicBezTo>
                  <a:pt x="994697" y="20687"/>
                  <a:pt x="947174" y="4300"/>
                  <a:pt x="904568" y="1023"/>
                </a:cubicBezTo>
                <a:cubicBezTo>
                  <a:pt x="861961" y="-2254"/>
                  <a:pt x="824271" y="1023"/>
                  <a:pt x="766916" y="30520"/>
                </a:cubicBezTo>
                <a:cubicBezTo>
                  <a:pt x="709561" y="60017"/>
                  <a:pt x="630903" y="114094"/>
                  <a:pt x="560439" y="178004"/>
                </a:cubicBezTo>
                <a:cubicBezTo>
                  <a:pt x="489974" y="241914"/>
                  <a:pt x="411316" y="366456"/>
                  <a:pt x="344129" y="413978"/>
                </a:cubicBezTo>
                <a:cubicBezTo>
                  <a:pt x="276942" y="461501"/>
                  <a:pt x="214671" y="453307"/>
                  <a:pt x="157316" y="463139"/>
                </a:cubicBezTo>
                <a:cubicBezTo>
                  <a:pt x="99961" y="472971"/>
                  <a:pt x="0" y="472971"/>
                  <a:pt x="0" y="472971"/>
                </a:cubicBezTo>
                <a:lnTo>
                  <a:pt x="0" y="472971"/>
                </a:lnTo>
              </a:path>
            </a:pathLst>
          </a:custGeom>
          <a:noFill/>
          <a:ln>
            <a:solidFill>
              <a:srgbClr val="C00000"/>
            </a:solidFill>
            <a:head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flipV="1">
            <a:off x="5181599" y="5264469"/>
            <a:ext cx="1809749" cy="244326"/>
          </a:xfrm>
          <a:custGeom>
            <a:avLst/>
            <a:gdLst>
              <a:gd name="connsiteX0" fmla="*/ 1071716 w 1071716"/>
              <a:gd name="connsiteY0" fmla="*/ 178004 h 472971"/>
              <a:gd name="connsiteX1" fmla="*/ 1022555 w 1071716"/>
              <a:gd name="connsiteY1" fmla="*/ 50184 h 472971"/>
              <a:gd name="connsiteX2" fmla="*/ 904568 w 1071716"/>
              <a:gd name="connsiteY2" fmla="*/ 1023 h 472971"/>
              <a:gd name="connsiteX3" fmla="*/ 766916 w 1071716"/>
              <a:gd name="connsiteY3" fmla="*/ 30520 h 472971"/>
              <a:gd name="connsiteX4" fmla="*/ 560439 w 1071716"/>
              <a:gd name="connsiteY4" fmla="*/ 178004 h 472971"/>
              <a:gd name="connsiteX5" fmla="*/ 344129 w 1071716"/>
              <a:gd name="connsiteY5" fmla="*/ 413978 h 472971"/>
              <a:gd name="connsiteX6" fmla="*/ 157316 w 1071716"/>
              <a:gd name="connsiteY6" fmla="*/ 463139 h 472971"/>
              <a:gd name="connsiteX7" fmla="*/ 0 w 1071716"/>
              <a:gd name="connsiteY7" fmla="*/ 472971 h 472971"/>
              <a:gd name="connsiteX8" fmla="*/ 0 w 1071716"/>
              <a:gd name="connsiteY8" fmla="*/ 472971 h 47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1716" h="472971">
                <a:moveTo>
                  <a:pt x="1071716" y="178004"/>
                </a:moveTo>
                <a:cubicBezTo>
                  <a:pt x="1061064" y="128842"/>
                  <a:pt x="1050413" y="79681"/>
                  <a:pt x="1022555" y="50184"/>
                </a:cubicBezTo>
                <a:cubicBezTo>
                  <a:pt x="994697" y="20687"/>
                  <a:pt x="947174" y="4300"/>
                  <a:pt x="904568" y="1023"/>
                </a:cubicBezTo>
                <a:cubicBezTo>
                  <a:pt x="861961" y="-2254"/>
                  <a:pt x="824271" y="1023"/>
                  <a:pt x="766916" y="30520"/>
                </a:cubicBezTo>
                <a:cubicBezTo>
                  <a:pt x="709561" y="60017"/>
                  <a:pt x="630903" y="114094"/>
                  <a:pt x="560439" y="178004"/>
                </a:cubicBezTo>
                <a:cubicBezTo>
                  <a:pt x="489974" y="241914"/>
                  <a:pt x="411316" y="366456"/>
                  <a:pt x="344129" y="413978"/>
                </a:cubicBezTo>
                <a:cubicBezTo>
                  <a:pt x="276942" y="461501"/>
                  <a:pt x="214671" y="453307"/>
                  <a:pt x="157316" y="463139"/>
                </a:cubicBezTo>
                <a:cubicBezTo>
                  <a:pt x="99961" y="472971"/>
                  <a:pt x="0" y="472971"/>
                  <a:pt x="0" y="472971"/>
                </a:cubicBezTo>
                <a:lnTo>
                  <a:pt x="0" y="472971"/>
                </a:lnTo>
              </a:path>
            </a:pathLst>
          </a:custGeom>
          <a:noFill/>
          <a:ln>
            <a:solidFill>
              <a:srgbClr val="C00000"/>
            </a:solidFill>
            <a:head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p:cNvPicPr>
            <a:picLocks noChangeAspect="1"/>
          </p:cNvPicPr>
          <p:nvPr/>
        </p:nvPicPr>
        <p:blipFill rotWithShape="1">
          <a:blip r:embed="rId4" cstate="print">
            <a:extLst>
              <a:ext uri="{28A0092B-C50C-407E-A947-70E740481C1C}">
                <a14:useLocalDpi xmlns:a14="http://schemas.microsoft.com/office/drawing/2010/main" val="0"/>
              </a:ext>
            </a:extLst>
          </a:blip>
          <a:srcRect l="42544" t="38134" r="42544" b="38134"/>
          <a:stretch/>
        </p:blipFill>
        <p:spPr>
          <a:xfrm>
            <a:off x="6710214" y="4101166"/>
            <a:ext cx="103974" cy="114269"/>
          </a:xfrm>
          <a:prstGeom prst="rect">
            <a:avLst/>
          </a:prstGeom>
        </p:spPr>
      </p:pic>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3133" y="5842096"/>
            <a:ext cx="762110" cy="526301"/>
          </a:xfrm>
          <a:prstGeom prst="rect">
            <a:avLst/>
          </a:prstGeom>
        </p:spPr>
      </p:pic>
      <p:pic>
        <p:nvPicPr>
          <p:cNvPr id="44" name="Picture 43"/>
          <p:cNvPicPr>
            <a:picLocks noChangeAspect="1"/>
          </p:cNvPicPr>
          <p:nvPr/>
        </p:nvPicPr>
        <p:blipFill rotWithShape="1">
          <a:blip r:embed="rId4" cstate="print">
            <a:extLst>
              <a:ext uri="{28A0092B-C50C-407E-A947-70E740481C1C}">
                <a14:useLocalDpi xmlns:a14="http://schemas.microsoft.com/office/drawing/2010/main" val="0"/>
              </a:ext>
            </a:extLst>
          </a:blip>
          <a:srcRect l="42544" t="38134" r="42544" b="38134"/>
          <a:stretch/>
        </p:blipFill>
        <p:spPr>
          <a:xfrm>
            <a:off x="6745398" y="5125320"/>
            <a:ext cx="103974" cy="114269"/>
          </a:xfrm>
          <a:prstGeom prst="rect">
            <a:avLst/>
          </a:prstGeom>
        </p:spPr>
      </p:pic>
    </p:spTree>
    <p:extLst>
      <p:ext uri="{BB962C8B-B14F-4D97-AF65-F5344CB8AC3E}">
        <p14:creationId xmlns:p14="http://schemas.microsoft.com/office/powerpoint/2010/main" val="6447648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54398"/>
            <a:ext cx="8229600" cy="1143000"/>
          </a:xfrm>
        </p:spPr>
        <p:txBody>
          <a:bodyPr>
            <a:normAutofit fontScale="90000"/>
          </a:bodyPr>
          <a:lstStyle/>
          <a:p>
            <a:r>
              <a:rPr lang="en-US" sz="3600" dirty="0" smtClean="0">
                <a:solidFill>
                  <a:srgbClr val="C00000"/>
                </a:solidFill>
                <a:latin typeface="Times New Roman" panose="02020603050405020304" pitchFamily="18" charset="0"/>
                <a:cs typeface="Times New Roman" panose="02020603050405020304" pitchFamily="18" charset="0"/>
              </a:rPr>
              <a:t>What about the 2</a:t>
            </a:r>
            <a:r>
              <a:rPr lang="el-GR" sz="3600" dirty="0" smtClean="0">
                <a:solidFill>
                  <a:srgbClr val="C00000"/>
                </a:solidFill>
                <a:latin typeface="Times New Roman"/>
                <a:cs typeface="Times New Roman"/>
              </a:rPr>
              <a:t>π</a:t>
            </a:r>
            <a:r>
              <a:rPr lang="en-US" sz="3600" baseline="-25000" dirty="0" smtClean="0">
                <a:solidFill>
                  <a:srgbClr val="C00000"/>
                </a:solidFill>
                <a:latin typeface="+mn-lt"/>
                <a:cs typeface="Times New Roman" panose="02020603050405020304" pitchFamily="18" charset="0"/>
              </a:rPr>
              <a:t>u</a:t>
            </a:r>
            <a:r>
              <a:rPr lang="en-US" sz="3600" dirty="0" smtClean="0">
                <a:solidFill>
                  <a:srgbClr val="C00000"/>
                </a:solidFill>
                <a:latin typeface="+mn-lt"/>
                <a:cs typeface="Times New Roman" panose="02020603050405020304" pitchFamily="18" charset="0"/>
              </a:rPr>
              <a:t> </a:t>
            </a:r>
            <a:r>
              <a:rPr lang="en-US" sz="36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orbital?</a:t>
            </a:r>
            <a:r>
              <a:rPr lang="en-US" sz="3600" dirty="0" smtClean="0">
                <a:solidFill>
                  <a:srgbClr val="C00000"/>
                </a:solidFill>
                <a:latin typeface="Times New Roman" panose="02020603050405020304" pitchFamily="18" charset="0"/>
                <a:cs typeface="Times New Roman" panose="02020603050405020304" pitchFamily="18" charset="0"/>
              </a:rPr>
              <a:t/>
            </a:r>
            <a:br>
              <a:rPr lang="en-US" sz="3600" dirty="0" smtClean="0">
                <a:solidFill>
                  <a:srgbClr val="C00000"/>
                </a:solidFill>
                <a:latin typeface="Times New Roman" panose="02020603050405020304" pitchFamily="18" charset="0"/>
                <a:cs typeface="Times New Roman" panose="02020603050405020304" pitchFamily="18" charset="0"/>
              </a:rPr>
            </a:br>
            <a:endParaRPr lang="en-US" sz="3600" dirty="0">
              <a:solidFill>
                <a:srgbClr val="C00000"/>
              </a:solidFill>
              <a:latin typeface="Times New Roman" panose="02020603050405020304" pitchFamily="18" charset="0"/>
              <a:cs typeface="Times New Roman" panose="02020603050405020304" pitchFamily="18" charset="0"/>
            </a:endParaRPr>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936" y="1860534"/>
            <a:ext cx="3672773" cy="2536356"/>
          </a:xfrm>
          <a:prstGeom prst="rect">
            <a:avLst/>
          </a:prstGeom>
        </p:spPr>
      </p:pic>
      <p:sp>
        <p:nvSpPr>
          <p:cNvPr id="8" name="TextBox 7"/>
          <p:cNvSpPr txBox="1"/>
          <p:nvPr/>
        </p:nvSpPr>
        <p:spPr>
          <a:xfrm>
            <a:off x="4919662" y="1923710"/>
            <a:ext cx="4143375" cy="1384995"/>
          </a:xfrm>
          <a:prstGeom prst="rect">
            <a:avLst/>
          </a:prstGeom>
          <a:noFill/>
        </p:spPr>
        <p:txBody>
          <a:bodyPr wrap="square" rtlCol="0">
            <a:spAutoFit/>
          </a:bodyPr>
          <a:lstStyle/>
          <a:p>
            <a:r>
              <a:rPr lang="en-US" sz="2800" dirty="0" smtClean="0"/>
              <a:t>Again, a combination of 2p</a:t>
            </a:r>
            <a:r>
              <a:rPr lang="en-US" sz="2800" baseline="-25000" dirty="0" smtClean="0"/>
              <a:t>x</a:t>
            </a:r>
            <a:r>
              <a:rPr lang="en-US" sz="2800" dirty="0" smtClean="0"/>
              <a:t> orbitals, on all three atoms</a:t>
            </a:r>
            <a:endParaRPr lang="en-US" sz="2800" dirty="0"/>
          </a:p>
        </p:txBody>
      </p:sp>
      <p:cxnSp>
        <p:nvCxnSpPr>
          <p:cNvPr id="10" name="Straight Arrow Connector 9"/>
          <p:cNvCxnSpPr/>
          <p:nvPr/>
        </p:nvCxnSpPr>
        <p:spPr>
          <a:xfrm flipV="1">
            <a:off x="2182697" y="3098007"/>
            <a:ext cx="0" cy="1733197"/>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1582622" y="3115029"/>
            <a:ext cx="0" cy="1733197"/>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2801822" y="3115029"/>
            <a:ext cx="0" cy="1733197"/>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450745" y="4926989"/>
            <a:ext cx="1559156" cy="369332"/>
          </a:xfrm>
          <a:prstGeom prst="rect">
            <a:avLst/>
          </a:prstGeom>
          <a:noFill/>
        </p:spPr>
        <p:txBody>
          <a:bodyPr wrap="square" rtlCol="0">
            <a:spAutoFit/>
          </a:bodyPr>
          <a:lstStyle/>
          <a:p>
            <a:r>
              <a:rPr lang="en-US" dirty="0" smtClean="0"/>
              <a:t>O        C          O</a:t>
            </a:r>
            <a:endParaRPr lang="en-US" dirty="0"/>
          </a:p>
        </p:txBody>
      </p:sp>
      <p:sp>
        <p:nvSpPr>
          <p:cNvPr id="6" name="TextBox 5"/>
          <p:cNvSpPr txBox="1"/>
          <p:nvPr/>
        </p:nvSpPr>
        <p:spPr>
          <a:xfrm>
            <a:off x="6078744" y="4396890"/>
            <a:ext cx="1541256" cy="369332"/>
          </a:xfrm>
          <a:prstGeom prst="rect">
            <a:avLst/>
          </a:prstGeom>
          <a:noFill/>
        </p:spPr>
        <p:txBody>
          <a:bodyPr wrap="none" rtlCol="0">
            <a:spAutoFit/>
          </a:bodyPr>
          <a:lstStyle/>
          <a:p>
            <a:r>
              <a:rPr lang="en-US" dirty="0" smtClean="0"/>
              <a:t>Exploded view</a:t>
            </a:r>
            <a:endParaRPr lang="en-US" dirty="0"/>
          </a:p>
        </p:txBody>
      </p:sp>
      <p:sp>
        <p:nvSpPr>
          <p:cNvPr id="25" name="TextBox 24"/>
          <p:cNvSpPr txBox="1"/>
          <p:nvPr/>
        </p:nvSpPr>
        <p:spPr>
          <a:xfrm>
            <a:off x="5556798" y="5508795"/>
            <a:ext cx="2821478" cy="369332"/>
          </a:xfrm>
          <a:prstGeom prst="rect">
            <a:avLst/>
          </a:prstGeom>
          <a:noFill/>
        </p:spPr>
        <p:txBody>
          <a:bodyPr wrap="none" rtlCol="0">
            <a:spAutoFit/>
          </a:bodyPr>
          <a:lstStyle/>
          <a:p>
            <a:r>
              <a:rPr lang="en-US" dirty="0" smtClean="0"/>
              <a:t>Bringing the atoms together</a:t>
            </a:r>
            <a:endParaRPr lang="en-US" dirty="0"/>
          </a:p>
        </p:txBody>
      </p:sp>
      <p:sp>
        <p:nvSpPr>
          <p:cNvPr id="31" name="TextBox 30"/>
          <p:cNvSpPr txBox="1"/>
          <p:nvPr/>
        </p:nvSpPr>
        <p:spPr>
          <a:xfrm>
            <a:off x="5980416" y="6383619"/>
            <a:ext cx="1737912" cy="369332"/>
          </a:xfrm>
          <a:prstGeom prst="rect">
            <a:avLst/>
          </a:prstGeom>
          <a:noFill/>
        </p:spPr>
        <p:txBody>
          <a:bodyPr wrap="none" rtlCol="0">
            <a:spAutoFit/>
          </a:bodyPr>
          <a:lstStyle/>
          <a:p>
            <a:r>
              <a:rPr lang="en-US" dirty="0" smtClean="0"/>
              <a:t>Fully overlapped</a:t>
            </a:r>
            <a:endParaRPr lang="en-US" dirty="0"/>
          </a:p>
        </p:txBody>
      </p:sp>
      <p:sp>
        <p:nvSpPr>
          <p:cNvPr id="7" name="TextBox 6"/>
          <p:cNvSpPr txBox="1"/>
          <p:nvPr/>
        </p:nvSpPr>
        <p:spPr>
          <a:xfrm>
            <a:off x="3629026" y="4659059"/>
            <a:ext cx="2038349" cy="1754326"/>
          </a:xfrm>
          <a:prstGeom prst="rect">
            <a:avLst/>
          </a:prstGeom>
          <a:noFill/>
        </p:spPr>
        <p:txBody>
          <a:bodyPr wrap="square" rtlCol="0">
            <a:spAutoFit/>
          </a:bodyPr>
          <a:lstStyle/>
          <a:p>
            <a:r>
              <a:rPr lang="en-US" dirty="0" smtClean="0"/>
              <a:t>Uh-oh!  The wavefunction changes sign between the atoms!  This is an </a:t>
            </a:r>
            <a:r>
              <a:rPr lang="en-US" dirty="0" smtClean="0">
                <a:solidFill>
                  <a:srgbClr val="CC0000"/>
                </a:solidFill>
              </a:rPr>
              <a:t>antibonding orbital</a:t>
            </a:r>
            <a:r>
              <a:rPr lang="en-US" dirty="0" smtClean="0"/>
              <a:t>.</a:t>
            </a: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3447" t="7526" r="33107"/>
          <a:stretch/>
        </p:blipFill>
        <p:spPr>
          <a:xfrm>
            <a:off x="5794459" y="3924654"/>
            <a:ext cx="283916" cy="457200"/>
          </a:xfrm>
          <a:prstGeom prst="rect">
            <a:avLst/>
          </a:prstGeom>
          <a:scene3d>
            <a:camera prst="orthographicFront">
              <a:rot lat="0" lon="0" rev="10800000"/>
            </a:camera>
            <a:lightRig rig="threePt" dir="t"/>
          </a:scene3d>
        </p:spPr>
      </p:pic>
      <p:pic>
        <p:nvPicPr>
          <p:cNvPr id="35" name="Picture 34"/>
          <p:cNvPicPr>
            <a:picLocks noChangeAspect="1"/>
          </p:cNvPicPr>
          <p:nvPr/>
        </p:nvPicPr>
        <p:blipFill rotWithShape="1">
          <a:blip r:embed="rId4" cstate="print">
            <a:extLst>
              <a:ext uri="{28A0092B-C50C-407E-A947-70E740481C1C}">
                <a14:useLocalDpi xmlns:a14="http://schemas.microsoft.com/office/drawing/2010/main" val="0"/>
              </a:ext>
            </a:extLst>
          </a:blip>
          <a:srcRect l="33447" t="7526" r="33107"/>
          <a:stretch/>
        </p:blipFill>
        <p:spPr>
          <a:xfrm>
            <a:off x="6559845" y="3856727"/>
            <a:ext cx="398225" cy="641277"/>
          </a:xfrm>
          <a:prstGeom prst="rect">
            <a:avLst/>
          </a:prstGeom>
          <a:scene3d>
            <a:camera prst="orthographicFront">
              <a:rot lat="0" lon="0" rev="0"/>
            </a:camera>
            <a:lightRig rig="threePt" dir="t"/>
          </a:scene3d>
        </p:spPr>
      </p:pic>
      <p:pic>
        <p:nvPicPr>
          <p:cNvPr id="36" name="Picture 35"/>
          <p:cNvPicPr>
            <a:picLocks noChangeAspect="1"/>
          </p:cNvPicPr>
          <p:nvPr/>
        </p:nvPicPr>
        <p:blipFill rotWithShape="1">
          <a:blip r:embed="rId3" cstate="print">
            <a:extLst>
              <a:ext uri="{28A0092B-C50C-407E-A947-70E740481C1C}">
                <a14:useLocalDpi xmlns:a14="http://schemas.microsoft.com/office/drawing/2010/main" val="0"/>
              </a:ext>
            </a:extLst>
          </a:blip>
          <a:srcRect l="33447" t="7526" r="33107"/>
          <a:stretch/>
        </p:blipFill>
        <p:spPr>
          <a:xfrm>
            <a:off x="7014268" y="4993426"/>
            <a:ext cx="283916" cy="457200"/>
          </a:xfrm>
          <a:prstGeom prst="rect">
            <a:avLst/>
          </a:prstGeom>
          <a:scene3d>
            <a:camera prst="orthographicFront">
              <a:rot lat="0" lon="0" rev="10800000"/>
            </a:camera>
            <a:lightRig rig="threePt" dir="t"/>
          </a:scene3d>
        </p:spPr>
      </p:pic>
      <p:pic>
        <p:nvPicPr>
          <p:cNvPr id="38" name="Picture 37"/>
          <p:cNvPicPr>
            <a:picLocks noChangeAspect="1"/>
          </p:cNvPicPr>
          <p:nvPr/>
        </p:nvPicPr>
        <p:blipFill rotWithShape="1">
          <a:blip r:embed="rId3" cstate="print">
            <a:extLst>
              <a:ext uri="{28A0092B-C50C-407E-A947-70E740481C1C}">
                <a14:useLocalDpi xmlns:a14="http://schemas.microsoft.com/office/drawing/2010/main" val="0"/>
              </a:ext>
            </a:extLst>
          </a:blip>
          <a:srcRect l="33447" t="7526" r="33107"/>
          <a:stretch/>
        </p:blipFill>
        <p:spPr>
          <a:xfrm>
            <a:off x="6232006" y="4953489"/>
            <a:ext cx="283916" cy="457200"/>
          </a:xfrm>
          <a:prstGeom prst="rect">
            <a:avLst/>
          </a:prstGeom>
          <a:scene3d>
            <a:camera prst="orthographicFront">
              <a:rot lat="0" lon="0" rev="10800000"/>
            </a:camera>
            <a:lightRig rig="threePt" dir="t"/>
          </a:scene3d>
        </p:spPr>
      </p:pic>
      <p:pic>
        <p:nvPicPr>
          <p:cNvPr id="39" name="Picture 38"/>
          <p:cNvPicPr>
            <a:picLocks noChangeAspect="1"/>
          </p:cNvPicPr>
          <p:nvPr/>
        </p:nvPicPr>
        <p:blipFill rotWithShape="1">
          <a:blip r:embed="rId3" cstate="print">
            <a:extLst>
              <a:ext uri="{28A0092B-C50C-407E-A947-70E740481C1C}">
                <a14:useLocalDpi xmlns:a14="http://schemas.microsoft.com/office/drawing/2010/main" val="0"/>
              </a:ext>
            </a:extLst>
          </a:blip>
          <a:srcRect l="33447" t="7526" r="33107"/>
          <a:stretch/>
        </p:blipFill>
        <p:spPr>
          <a:xfrm>
            <a:off x="7387765" y="3924654"/>
            <a:ext cx="283916" cy="457200"/>
          </a:xfrm>
          <a:prstGeom prst="rect">
            <a:avLst/>
          </a:prstGeom>
          <a:scene3d>
            <a:camera prst="orthographicFront">
              <a:rot lat="0" lon="0" rev="10800000"/>
            </a:camera>
            <a:lightRig rig="threePt" dir="t"/>
          </a:scene3d>
        </p:spPr>
      </p:pic>
      <p:sp>
        <p:nvSpPr>
          <p:cNvPr id="9" name="Freeform 8"/>
          <p:cNvSpPr/>
          <p:nvPr/>
        </p:nvSpPr>
        <p:spPr>
          <a:xfrm>
            <a:off x="5181600" y="4797119"/>
            <a:ext cx="1385884" cy="472971"/>
          </a:xfrm>
          <a:custGeom>
            <a:avLst/>
            <a:gdLst>
              <a:gd name="connsiteX0" fmla="*/ 1071716 w 1071716"/>
              <a:gd name="connsiteY0" fmla="*/ 178004 h 472971"/>
              <a:gd name="connsiteX1" fmla="*/ 1022555 w 1071716"/>
              <a:gd name="connsiteY1" fmla="*/ 50184 h 472971"/>
              <a:gd name="connsiteX2" fmla="*/ 904568 w 1071716"/>
              <a:gd name="connsiteY2" fmla="*/ 1023 h 472971"/>
              <a:gd name="connsiteX3" fmla="*/ 766916 w 1071716"/>
              <a:gd name="connsiteY3" fmla="*/ 30520 h 472971"/>
              <a:gd name="connsiteX4" fmla="*/ 560439 w 1071716"/>
              <a:gd name="connsiteY4" fmla="*/ 178004 h 472971"/>
              <a:gd name="connsiteX5" fmla="*/ 344129 w 1071716"/>
              <a:gd name="connsiteY5" fmla="*/ 413978 h 472971"/>
              <a:gd name="connsiteX6" fmla="*/ 157316 w 1071716"/>
              <a:gd name="connsiteY6" fmla="*/ 463139 h 472971"/>
              <a:gd name="connsiteX7" fmla="*/ 0 w 1071716"/>
              <a:gd name="connsiteY7" fmla="*/ 472971 h 472971"/>
              <a:gd name="connsiteX8" fmla="*/ 0 w 1071716"/>
              <a:gd name="connsiteY8" fmla="*/ 472971 h 47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1716" h="472971">
                <a:moveTo>
                  <a:pt x="1071716" y="178004"/>
                </a:moveTo>
                <a:cubicBezTo>
                  <a:pt x="1061064" y="128842"/>
                  <a:pt x="1050413" y="79681"/>
                  <a:pt x="1022555" y="50184"/>
                </a:cubicBezTo>
                <a:cubicBezTo>
                  <a:pt x="994697" y="20687"/>
                  <a:pt x="947174" y="4300"/>
                  <a:pt x="904568" y="1023"/>
                </a:cubicBezTo>
                <a:cubicBezTo>
                  <a:pt x="861961" y="-2254"/>
                  <a:pt x="824271" y="1023"/>
                  <a:pt x="766916" y="30520"/>
                </a:cubicBezTo>
                <a:cubicBezTo>
                  <a:pt x="709561" y="60017"/>
                  <a:pt x="630903" y="114094"/>
                  <a:pt x="560439" y="178004"/>
                </a:cubicBezTo>
                <a:cubicBezTo>
                  <a:pt x="489974" y="241914"/>
                  <a:pt x="411316" y="366456"/>
                  <a:pt x="344129" y="413978"/>
                </a:cubicBezTo>
                <a:cubicBezTo>
                  <a:pt x="276942" y="461501"/>
                  <a:pt x="214671" y="453307"/>
                  <a:pt x="157316" y="463139"/>
                </a:cubicBezTo>
                <a:cubicBezTo>
                  <a:pt x="99961" y="472971"/>
                  <a:pt x="0" y="472971"/>
                  <a:pt x="0" y="472971"/>
                </a:cubicBezTo>
                <a:lnTo>
                  <a:pt x="0" y="472971"/>
                </a:lnTo>
              </a:path>
            </a:pathLst>
          </a:custGeom>
          <a:noFill/>
          <a:ln>
            <a:solidFill>
              <a:srgbClr val="C00000"/>
            </a:solidFill>
            <a:head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p:nvPicPr>
        <p:blipFill rotWithShape="1">
          <a:blip r:embed="rId4" cstate="print">
            <a:extLst>
              <a:ext uri="{28A0092B-C50C-407E-A947-70E740481C1C}">
                <a14:useLocalDpi xmlns:a14="http://schemas.microsoft.com/office/drawing/2010/main" val="0"/>
              </a:ext>
            </a:extLst>
          </a:blip>
          <a:srcRect l="33447" t="7526" r="33107"/>
          <a:stretch/>
        </p:blipFill>
        <p:spPr>
          <a:xfrm>
            <a:off x="6593124" y="4908793"/>
            <a:ext cx="398225" cy="641277"/>
          </a:xfrm>
          <a:prstGeom prst="rect">
            <a:avLst/>
          </a:prstGeom>
          <a:scene3d>
            <a:camera prst="orthographicFront">
              <a:rot lat="0" lon="0" rev="0"/>
            </a:camera>
            <a:lightRig rig="threePt" dir="t"/>
          </a:scene3d>
        </p:spPr>
      </p:pic>
      <p:sp>
        <p:nvSpPr>
          <p:cNvPr id="34" name="Freeform 33"/>
          <p:cNvSpPr/>
          <p:nvPr/>
        </p:nvSpPr>
        <p:spPr>
          <a:xfrm flipV="1">
            <a:off x="5181599" y="5264469"/>
            <a:ext cx="1809749" cy="244326"/>
          </a:xfrm>
          <a:custGeom>
            <a:avLst/>
            <a:gdLst>
              <a:gd name="connsiteX0" fmla="*/ 1071716 w 1071716"/>
              <a:gd name="connsiteY0" fmla="*/ 178004 h 472971"/>
              <a:gd name="connsiteX1" fmla="*/ 1022555 w 1071716"/>
              <a:gd name="connsiteY1" fmla="*/ 50184 h 472971"/>
              <a:gd name="connsiteX2" fmla="*/ 904568 w 1071716"/>
              <a:gd name="connsiteY2" fmla="*/ 1023 h 472971"/>
              <a:gd name="connsiteX3" fmla="*/ 766916 w 1071716"/>
              <a:gd name="connsiteY3" fmla="*/ 30520 h 472971"/>
              <a:gd name="connsiteX4" fmla="*/ 560439 w 1071716"/>
              <a:gd name="connsiteY4" fmla="*/ 178004 h 472971"/>
              <a:gd name="connsiteX5" fmla="*/ 344129 w 1071716"/>
              <a:gd name="connsiteY5" fmla="*/ 413978 h 472971"/>
              <a:gd name="connsiteX6" fmla="*/ 157316 w 1071716"/>
              <a:gd name="connsiteY6" fmla="*/ 463139 h 472971"/>
              <a:gd name="connsiteX7" fmla="*/ 0 w 1071716"/>
              <a:gd name="connsiteY7" fmla="*/ 472971 h 472971"/>
              <a:gd name="connsiteX8" fmla="*/ 0 w 1071716"/>
              <a:gd name="connsiteY8" fmla="*/ 472971 h 47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1716" h="472971">
                <a:moveTo>
                  <a:pt x="1071716" y="178004"/>
                </a:moveTo>
                <a:cubicBezTo>
                  <a:pt x="1061064" y="128842"/>
                  <a:pt x="1050413" y="79681"/>
                  <a:pt x="1022555" y="50184"/>
                </a:cubicBezTo>
                <a:cubicBezTo>
                  <a:pt x="994697" y="20687"/>
                  <a:pt x="947174" y="4300"/>
                  <a:pt x="904568" y="1023"/>
                </a:cubicBezTo>
                <a:cubicBezTo>
                  <a:pt x="861961" y="-2254"/>
                  <a:pt x="824271" y="1023"/>
                  <a:pt x="766916" y="30520"/>
                </a:cubicBezTo>
                <a:cubicBezTo>
                  <a:pt x="709561" y="60017"/>
                  <a:pt x="630903" y="114094"/>
                  <a:pt x="560439" y="178004"/>
                </a:cubicBezTo>
                <a:cubicBezTo>
                  <a:pt x="489974" y="241914"/>
                  <a:pt x="411316" y="366456"/>
                  <a:pt x="344129" y="413978"/>
                </a:cubicBezTo>
                <a:cubicBezTo>
                  <a:pt x="276942" y="461501"/>
                  <a:pt x="214671" y="453307"/>
                  <a:pt x="157316" y="463139"/>
                </a:cubicBezTo>
                <a:cubicBezTo>
                  <a:pt x="99961" y="472971"/>
                  <a:pt x="0" y="472971"/>
                  <a:pt x="0" y="472971"/>
                </a:cubicBezTo>
                <a:lnTo>
                  <a:pt x="0" y="472971"/>
                </a:lnTo>
              </a:path>
            </a:pathLst>
          </a:custGeom>
          <a:noFill/>
          <a:ln>
            <a:solidFill>
              <a:srgbClr val="C00000"/>
            </a:solidFill>
            <a:head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0153" y="5878127"/>
            <a:ext cx="773226" cy="533977"/>
          </a:xfrm>
          <a:prstGeom prst="rect">
            <a:avLst/>
          </a:prstGeom>
        </p:spPr>
      </p:pic>
    </p:spTree>
    <p:extLst>
      <p:ext uri="{BB962C8B-B14F-4D97-AF65-F5344CB8AC3E}">
        <p14:creationId xmlns:p14="http://schemas.microsoft.com/office/powerpoint/2010/main" val="3585304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54398"/>
            <a:ext cx="8229600" cy="1143000"/>
          </a:xfrm>
        </p:spPr>
        <p:txBody>
          <a:bodyPr>
            <a:normAutofit fontScale="90000"/>
          </a:bodyPr>
          <a:lstStyle/>
          <a:p>
            <a:r>
              <a:rPr lang="en-US" sz="3600" dirty="0" smtClean="0">
                <a:solidFill>
                  <a:srgbClr val="C00000"/>
                </a:solidFill>
                <a:latin typeface="Times New Roman" panose="02020603050405020304" pitchFamily="18" charset="0"/>
                <a:cs typeface="Times New Roman" panose="02020603050405020304" pitchFamily="18" charset="0"/>
              </a:rPr>
              <a:t>What about the 5</a:t>
            </a:r>
            <a:r>
              <a:rPr lang="en-US" sz="3600" dirty="0" smtClean="0">
                <a:solidFill>
                  <a:srgbClr val="C00000"/>
                </a:solidFill>
                <a:latin typeface="Times New Roman"/>
                <a:cs typeface="Times New Roman"/>
              </a:rPr>
              <a:t>σ</a:t>
            </a:r>
            <a:r>
              <a:rPr lang="en-US" sz="3600" baseline="-25000" dirty="0" smtClean="0">
                <a:solidFill>
                  <a:srgbClr val="C00000"/>
                </a:solidFill>
                <a:latin typeface="+mn-lt"/>
                <a:cs typeface="Times New Roman" panose="02020603050405020304" pitchFamily="18" charset="0"/>
              </a:rPr>
              <a:t>u</a:t>
            </a:r>
            <a:r>
              <a:rPr lang="en-US" sz="3600" dirty="0" smtClean="0">
                <a:solidFill>
                  <a:srgbClr val="C00000"/>
                </a:solidFill>
                <a:latin typeface="+mn-lt"/>
                <a:cs typeface="Times New Roman" panose="02020603050405020304" pitchFamily="18" charset="0"/>
              </a:rPr>
              <a:t> </a:t>
            </a:r>
            <a:r>
              <a:rPr lang="en-US" sz="36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orbital?</a:t>
            </a:r>
            <a:r>
              <a:rPr lang="en-US" sz="3600" dirty="0" smtClean="0">
                <a:solidFill>
                  <a:srgbClr val="C00000"/>
                </a:solidFill>
                <a:latin typeface="Times New Roman" panose="02020603050405020304" pitchFamily="18" charset="0"/>
                <a:cs typeface="Times New Roman" panose="02020603050405020304" pitchFamily="18" charset="0"/>
              </a:rPr>
              <a:t/>
            </a:r>
            <a:br>
              <a:rPr lang="en-US" sz="3600" dirty="0" smtClean="0">
                <a:solidFill>
                  <a:srgbClr val="C00000"/>
                </a:solidFill>
                <a:latin typeface="Times New Roman" panose="02020603050405020304" pitchFamily="18" charset="0"/>
                <a:cs typeface="Times New Roman" panose="02020603050405020304" pitchFamily="18" charset="0"/>
              </a:rPr>
            </a:br>
            <a:endParaRPr lang="en-US" sz="3600" dirty="0">
              <a:solidFill>
                <a:srgbClr val="C00000"/>
              </a:solidFill>
              <a:latin typeface="Times New Roman" panose="02020603050405020304" pitchFamily="18" charset="0"/>
              <a:cs typeface="Times New Roman" panose="02020603050405020304" pitchFamily="18" charset="0"/>
            </a:endParaRPr>
          </a:p>
        </p:txBody>
      </p:sp>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516" y="2059422"/>
            <a:ext cx="3409342" cy="1985726"/>
          </a:xfrm>
          <a:prstGeom prst="rect">
            <a:avLst/>
          </a:prstGeom>
        </p:spPr>
      </p:pic>
      <p:sp>
        <p:nvSpPr>
          <p:cNvPr id="8" name="TextBox 7"/>
          <p:cNvSpPr txBox="1"/>
          <p:nvPr/>
        </p:nvSpPr>
        <p:spPr>
          <a:xfrm>
            <a:off x="4379011" y="1396386"/>
            <a:ext cx="4143375" cy="1815882"/>
          </a:xfrm>
          <a:prstGeom prst="rect">
            <a:avLst/>
          </a:prstGeom>
          <a:noFill/>
        </p:spPr>
        <p:txBody>
          <a:bodyPr wrap="square" rtlCol="0">
            <a:spAutoFit/>
          </a:bodyPr>
          <a:lstStyle/>
          <a:p>
            <a:r>
              <a:rPr lang="en-US" sz="2800" dirty="0" smtClean="0"/>
              <a:t>Looks like a combination of 2p</a:t>
            </a:r>
            <a:r>
              <a:rPr lang="en-US" sz="2800" baseline="-25000" dirty="0" smtClean="0"/>
              <a:t>z</a:t>
            </a:r>
            <a:r>
              <a:rPr lang="en-US" sz="2800" dirty="0" smtClean="0"/>
              <a:t> orbitals on the O atoms and a 2s orbital on the C atom.</a:t>
            </a:r>
            <a:endParaRPr lang="en-US" sz="2800" dirty="0"/>
          </a:p>
        </p:txBody>
      </p:sp>
      <p:cxnSp>
        <p:nvCxnSpPr>
          <p:cNvPr id="10" name="Straight Arrow Connector 9"/>
          <p:cNvCxnSpPr/>
          <p:nvPr/>
        </p:nvCxnSpPr>
        <p:spPr>
          <a:xfrm flipV="1">
            <a:off x="2182697" y="3098007"/>
            <a:ext cx="0" cy="1733197"/>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1582622" y="3115029"/>
            <a:ext cx="0" cy="1733197"/>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2801822" y="3115029"/>
            <a:ext cx="0" cy="1733197"/>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450745" y="4926989"/>
            <a:ext cx="1559156" cy="369332"/>
          </a:xfrm>
          <a:prstGeom prst="rect">
            <a:avLst/>
          </a:prstGeom>
          <a:noFill/>
        </p:spPr>
        <p:txBody>
          <a:bodyPr wrap="square" rtlCol="0">
            <a:spAutoFit/>
          </a:bodyPr>
          <a:lstStyle/>
          <a:p>
            <a:r>
              <a:rPr lang="en-US" dirty="0" smtClean="0"/>
              <a:t>O        C          O</a:t>
            </a:r>
            <a:endParaRPr lang="en-US" dirty="0"/>
          </a:p>
        </p:txBody>
      </p:sp>
      <p:sp>
        <p:nvSpPr>
          <p:cNvPr id="42" name="Oval 41"/>
          <p:cNvSpPr/>
          <p:nvPr/>
        </p:nvSpPr>
        <p:spPr>
          <a:xfrm>
            <a:off x="872226" y="2487207"/>
            <a:ext cx="1157037" cy="1105137"/>
          </a:xfrm>
          <a:prstGeom prst="ellipse">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38989" y="5633506"/>
            <a:ext cx="6281755" cy="523220"/>
          </a:xfrm>
          <a:prstGeom prst="rect">
            <a:avLst/>
          </a:prstGeom>
          <a:noFill/>
        </p:spPr>
        <p:txBody>
          <a:bodyPr wrap="square" rtlCol="0">
            <a:spAutoFit/>
          </a:bodyPr>
          <a:lstStyle/>
          <a:p>
            <a:r>
              <a:rPr lang="en-US" sz="2800" dirty="0" smtClean="0">
                <a:solidFill>
                  <a:srgbClr val="CC0000"/>
                </a:solidFill>
              </a:rPr>
              <a:t>Looks locally like 2p</a:t>
            </a:r>
            <a:r>
              <a:rPr lang="en-US" sz="2800" baseline="-25000" dirty="0" smtClean="0">
                <a:solidFill>
                  <a:srgbClr val="CC0000"/>
                </a:solidFill>
              </a:rPr>
              <a:t>z</a:t>
            </a:r>
            <a:r>
              <a:rPr lang="en-US" sz="2800" dirty="0" smtClean="0">
                <a:solidFill>
                  <a:srgbClr val="CC0000"/>
                </a:solidFill>
              </a:rPr>
              <a:t> around the O atom.</a:t>
            </a:r>
            <a:endParaRPr lang="en-US" sz="2800" dirty="0">
              <a:solidFill>
                <a:srgbClr val="CC0000"/>
              </a:solidFill>
            </a:endParaRPr>
          </a:p>
        </p:txBody>
      </p:sp>
      <p:sp>
        <p:nvSpPr>
          <p:cNvPr id="3" name="Freeform 2"/>
          <p:cNvSpPr/>
          <p:nvPr/>
        </p:nvSpPr>
        <p:spPr>
          <a:xfrm>
            <a:off x="250114" y="3717064"/>
            <a:ext cx="888875" cy="2186432"/>
          </a:xfrm>
          <a:custGeom>
            <a:avLst/>
            <a:gdLst>
              <a:gd name="connsiteX0" fmla="*/ 455739 w 568033"/>
              <a:gd name="connsiteY0" fmla="*/ 1957137 h 1957137"/>
              <a:gd name="connsiteX1" fmla="*/ 86770 w 568033"/>
              <a:gd name="connsiteY1" fmla="*/ 1764631 h 1957137"/>
              <a:gd name="connsiteX2" fmla="*/ 38644 w 568033"/>
              <a:gd name="connsiteY2" fmla="*/ 1347537 h 1957137"/>
              <a:gd name="connsiteX3" fmla="*/ 568033 w 568033"/>
              <a:gd name="connsiteY3" fmla="*/ 0 h 1957137"/>
            </a:gdLst>
            <a:ahLst/>
            <a:cxnLst>
              <a:cxn ang="0">
                <a:pos x="connsiteX0" y="connsiteY0"/>
              </a:cxn>
              <a:cxn ang="0">
                <a:pos x="connsiteX1" y="connsiteY1"/>
              </a:cxn>
              <a:cxn ang="0">
                <a:pos x="connsiteX2" y="connsiteY2"/>
              </a:cxn>
              <a:cxn ang="0">
                <a:pos x="connsiteX3" y="connsiteY3"/>
              </a:cxn>
            </a:cxnLst>
            <a:rect l="l" t="t" r="r" b="b"/>
            <a:pathLst>
              <a:path w="568033" h="1957137">
                <a:moveTo>
                  <a:pt x="455739" y="1957137"/>
                </a:moveTo>
                <a:cubicBezTo>
                  <a:pt x="306012" y="1911684"/>
                  <a:pt x="156286" y="1866231"/>
                  <a:pt x="86770" y="1764631"/>
                </a:cubicBezTo>
                <a:cubicBezTo>
                  <a:pt x="17254" y="1663031"/>
                  <a:pt x="-41566" y="1641642"/>
                  <a:pt x="38644" y="1347537"/>
                </a:cubicBezTo>
                <a:cubicBezTo>
                  <a:pt x="118854" y="1053432"/>
                  <a:pt x="343443" y="526716"/>
                  <a:pt x="568033" y="0"/>
                </a:cubicBezTo>
              </a:path>
            </a:pathLst>
          </a:custGeom>
          <a:noFill/>
          <a:ln>
            <a:solidFill>
              <a:srgbClr val="CC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779923" y="4496519"/>
            <a:ext cx="2508582" cy="954107"/>
          </a:xfrm>
          <a:prstGeom prst="rect">
            <a:avLst/>
          </a:prstGeom>
          <a:noFill/>
        </p:spPr>
        <p:txBody>
          <a:bodyPr wrap="square" rtlCol="0">
            <a:spAutoFit/>
          </a:bodyPr>
          <a:lstStyle/>
          <a:p>
            <a:r>
              <a:rPr lang="en-US" sz="2800" dirty="0" smtClean="0">
                <a:solidFill>
                  <a:srgbClr val="CC0000"/>
                </a:solidFill>
              </a:rPr>
              <a:t>Looks like 2s </a:t>
            </a:r>
          </a:p>
          <a:p>
            <a:r>
              <a:rPr lang="en-US" sz="2800" dirty="0" smtClean="0">
                <a:solidFill>
                  <a:srgbClr val="CC0000"/>
                </a:solidFill>
              </a:rPr>
              <a:t>on the C atom.</a:t>
            </a:r>
            <a:endParaRPr lang="en-US" sz="2800" dirty="0">
              <a:solidFill>
                <a:srgbClr val="CC0000"/>
              </a:solidFill>
            </a:endParaRPr>
          </a:p>
        </p:txBody>
      </p:sp>
      <p:sp>
        <p:nvSpPr>
          <p:cNvPr id="5" name="Freeform 4"/>
          <p:cNvSpPr/>
          <p:nvPr/>
        </p:nvSpPr>
        <p:spPr>
          <a:xfrm>
            <a:off x="2390274" y="3962400"/>
            <a:ext cx="1395663" cy="1654161"/>
          </a:xfrm>
          <a:custGeom>
            <a:avLst/>
            <a:gdLst>
              <a:gd name="connsiteX0" fmla="*/ 0 w 1395663"/>
              <a:gd name="connsiteY0" fmla="*/ 0 h 1654161"/>
              <a:gd name="connsiteX1" fmla="*/ 80210 w 1395663"/>
              <a:gd name="connsiteY1" fmla="*/ 545432 h 1654161"/>
              <a:gd name="connsiteX2" fmla="*/ 112294 w 1395663"/>
              <a:gd name="connsiteY2" fmla="*/ 1122947 h 1654161"/>
              <a:gd name="connsiteX3" fmla="*/ 240631 w 1395663"/>
              <a:gd name="connsiteY3" fmla="*/ 1556084 h 1654161"/>
              <a:gd name="connsiteX4" fmla="*/ 577515 w 1395663"/>
              <a:gd name="connsiteY4" fmla="*/ 1652337 h 1654161"/>
              <a:gd name="connsiteX5" fmla="*/ 1010652 w 1395663"/>
              <a:gd name="connsiteY5" fmla="*/ 1507958 h 1654161"/>
              <a:gd name="connsiteX6" fmla="*/ 1395663 w 1395663"/>
              <a:gd name="connsiteY6" fmla="*/ 1074821 h 1654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5663" h="1654161">
                <a:moveTo>
                  <a:pt x="0" y="0"/>
                </a:moveTo>
                <a:cubicBezTo>
                  <a:pt x="30747" y="179137"/>
                  <a:pt x="61494" y="358274"/>
                  <a:pt x="80210" y="545432"/>
                </a:cubicBezTo>
                <a:cubicBezTo>
                  <a:pt x="98926" y="732590"/>
                  <a:pt x="85557" y="954505"/>
                  <a:pt x="112294" y="1122947"/>
                </a:cubicBezTo>
                <a:cubicBezTo>
                  <a:pt x="139031" y="1291389"/>
                  <a:pt x="163094" y="1467852"/>
                  <a:pt x="240631" y="1556084"/>
                </a:cubicBezTo>
                <a:cubicBezTo>
                  <a:pt x="318168" y="1644316"/>
                  <a:pt x="449178" y="1660358"/>
                  <a:pt x="577515" y="1652337"/>
                </a:cubicBezTo>
                <a:cubicBezTo>
                  <a:pt x="705852" y="1644316"/>
                  <a:pt x="874294" y="1604211"/>
                  <a:pt x="1010652" y="1507958"/>
                </a:cubicBezTo>
                <a:cubicBezTo>
                  <a:pt x="1147010" y="1411705"/>
                  <a:pt x="1271336" y="1243263"/>
                  <a:pt x="1395663" y="1074821"/>
                </a:cubicBezTo>
              </a:path>
            </a:pathLst>
          </a:custGeom>
          <a:noFill/>
          <a:ln>
            <a:solidFill>
              <a:srgbClr val="C00000"/>
            </a:solidFill>
            <a:head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56965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5002" y="5648265"/>
            <a:ext cx="1412960" cy="822960"/>
          </a:xfrm>
          <a:prstGeom prst="rect">
            <a:avLst/>
          </a:prstGeom>
        </p:spPr>
      </p:pic>
      <p:sp>
        <p:nvSpPr>
          <p:cNvPr id="2" name="Title 1"/>
          <p:cNvSpPr>
            <a:spLocks noGrp="1"/>
          </p:cNvSpPr>
          <p:nvPr>
            <p:ph type="title"/>
          </p:nvPr>
        </p:nvSpPr>
        <p:spPr>
          <a:xfrm>
            <a:off x="533400" y="554398"/>
            <a:ext cx="8229600" cy="1143000"/>
          </a:xfrm>
        </p:spPr>
        <p:txBody>
          <a:bodyPr>
            <a:normAutofit fontScale="90000"/>
          </a:bodyPr>
          <a:lstStyle/>
          <a:p>
            <a:r>
              <a:rPr lang="en-US" sz="3600" dirty="0" smtClean="0">
                <a:solidFill>
                  <a:srgbClr val="C00000"/>
                </a:solidFill>
                <a:latin typeface="Times New Roman" panose="02020603050405020304" pitchFamily="18" charset="0"/>
                <a:cs typeface="Times New Roman" panose="02020603050405020304" pitchFamily="18" charset="0"/>
              </a:rPr>
              <a:t>What about the 5</a:t>
            </a:r>
            <a:r>
              <a:rPr lang="en-US" sz="3600" dirty="0" smtClean="0">
                <a:solidFill>
                  <a:srgbClr val="C00000"/>
                </a:solidFill>
                <a:latin typeface="Times New Roman"/>
                <a:cs typeface="Times New Roman"/>
              </a:rPr>
              <a:t>σ</a:t>
            </a:r>
            <a:r>
              <a:rPr lang="en-US" sz="3600" baseline="-25000" dirty="0" smtClean="0">
                <a:solidFill>
                  <a:srgbClr val="C00000"/>
                </a:solidFill>
                <a:latin typeface="+mn-lt"/>
                <a:cs typeface="Times New Roman" panose="02020603050405020304" pitchFamily="18" charset="0"/>
              </a:rPr>
              <a:t>u</a:t>
            </a:r>
            <a:r>
              <a:rPr lang="en-US" sz="3600" dirty="0" smtClean="0">
                <a:solidFill>
                  <a:srgbClr val="C00000"/>
                </a:solidFill>
                <a:latin typeface="+mn-lt"/>
                <a:cs typeface="Times New Roman" panose="02020603050405020304" pitchFamily="18" charset="0"/>
              </a:rPr>
              <a:t> </a:t>
            </a:r>
            <a:r>
              <a:rPr lang="en-US" sz="36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orbital?</a:t>
            </a:r>
            <a:r>
              <a:rPr lang="en-US" sz="3600" dirty="0" smtClean="0">
                <a:solidFill>
                  <a:srgbClr val="C00000"/>
                </a:solidFill>
                <a:latin typeface="Times New Roman" panose="02020603050405020304" pitchFamily="18" charset="0"/>
                <a:cs typeface="Times New Roman" panose="02020603050405020304" pitchFamily="18" charset="0"/>
              </a:rPr>
              <a:t/>
            </a:r>
            <a:br>
              <a:rPr lang="en-US" sz="3600" dirty="0" smtClean="0">
                <a:solidFill>
                  <a:srgbClr val="C00000"/>
                </a:solidFill>
                <a:latin typeface="Times New Roman" panose="02020603050405020304" pitchFamily="18" charset="0"/>
                <a:cs typeface="Times New Roman" panose="02020603050405020304" pitchFamily="18" charset="0"/>
              </a:rPr>
            </a:br>
            <a:endParaRPr lang="en-US" sz="3600" dirty="0">
              <a:solidFill>
                <a:srgbClr val="C00000"/>
              </a:solidFill>
              <a:latin typeface="Times New Roman" panose="02020603050405020304" pitchFamily="18" charset="0"/>
              <a:cs typeface="Times New Roman" panose="02020603050405020304" pitchFamily="18" charset="0"/>
            </a:endParaRPr>
          </a:p>
        </p:txBody>
      </p:sp>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516" y="2059422"/>
            <a:ext cx="3409342" cy="1985726"/>
          </a:xfrm>
          <a:prstGeom prst="rect">
            <a:avLst/>
          </a:prstGeom>
        </p:spPr>
      </p:pic>
      <p:sp>
        <p:nvSpPr>
          <p:cNvPr id="8" name="TextBox 7"/>
          <p:cNvSpPr txBox="1"/>
          <p:nvPr/>
        </p:nvSpPr>
        <p:spPr>
          <a:xfrm>
            <a:off x="4379011" y="1396386"/>
            <a:ext cx="4143375" cy="1815882"/>
          </a:xfrm>
          <a:prstGeom prst="rect">
            <a:avLst/>
          </a:prstGeom>
          <a:noFill/>
        </p:spPr>
        <p:txBody>
          <a:bodyPr wrap="square" rtlCol="0">
            <a:spAutoFit/>
          </a:bodyPr>
          <a:lstStyle/>
          <a:p>
            <a:r>
              <a:rPr lang="en-US" sz="2800" dirty="0" smtClean="0"/>
              <a:t>Looks like a combination of 2p</a:t>
            </a:r>
            <a:r>
              <a:rPr lang="en-US" sz="2800" baseline="-25000" dirty="0" smtClean="0"/>
              <a:t>z</a:t>
            </a:r>
            <a:r>
              <a:rPr lang="en-US" sz="2800" dirty="0" smtClean="0"/>
              <a:t> orbitals on the O atoms and a 2s orbital on the C atom.</a:t>
            </a:r>
            <a:endParaRPr lang="en-US" sz="2800" dirty="0"/>
          </a:p>
        </p:txBody>
      </p:sp>
      <p:cxnSp>
        <p:nvCxnSpPr>
          <p:cNvPr id="10" name="Straight Arrow Connector 9"/>
          <p:cNvCxnSpPr/>
          <p:nvPr/>
        </p:nvCxnSpPr>
        <p:spPr>
          <a:xfrm flipV="1">
            <a:off x="2182697" y="3098007"/>
            <a:ext cx="0" cy="1733197"/>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1582622" y="3115029"/>
            <a:ext cx="0" cy="1733197"/>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2801822" y="3115029"/>
            <a:ext cx="0" cy="1733197"/>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450745" y="4926989"/>
            <a:ext cx="1559156" cy="369332"/>
          </a:xfrm>
          <a:prstGeom prst="rect">
            <a:avLst/>
          </a:prstGeom>
          <a:noFill/>
        </p:spPr>
        <p:txBody>
          <a:bodyPr wrap="square" rtlCol="0">
            <a:spAutoFit/>
          </a:bodyPr>
          <a:lstStyle/>
          <a:p>
            <a:r>
              <a:rPr lang="en-US" dirty="0" smtClean="0"/>
              <a:t>O        C          O</a:t>
            </a:r>
            <a:endParaRPr lang="en-US" dirty="0"/>
          </a:p>
        </p:txBody>
      </p:sp>
      <p:sp>
        <p:nvSpPr>
          <p:cNvPr id="18" name="TextBox 17"/>
          <p:cNvSpPr txBox="1"/>
          <p:nvPr/>
        </p:nvSpPr>
        <p:spPr>
          <a:xfrm>
            <a:off x="5803995" y="3728037"/>
            <a:ext cx="1541256" cy="369332"/>
          </a:xfrm>
          <a:prstGeom prst="rect">
            <a:avLst/>
          </a:prstGeom>
          <a:noFill/>
        </p:spPr>
        <p:txBody>
          <a:bodyPr wrap="none" rtlCol="0">
            <a:spAutoFit/>
          </a:bodyPr>
          <a:lstStyle/>
          <a:p>
            <a:r>
              <a:rPr lang="en-US" dirty="0" smtClean="0"/>
              <a:t>Exploded view</a:t>
            </a:r>
            <a:endParaRPr lang="en-US" dirty="0"/>
          </a:p>
        </p:txBody>
      </p:sp>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33447" t="7526" r="33107"/>
          <a:stretch/>
        </p:blipFill>
        <p:spPr>
          <a:xfrm>
            <a:off x="5784874" y="3097717"/>
            <a:ext cx="398225" cy="641277"/>
          </a:xfrm>
          <a:prstGeom prst="rect">
            <a:avLst/>
          </a:prstGeom>
          <a:scene3d>
            <a:camera prst="orthographicFront">
              <a:rot lat="0" lon="0" rev="5400000"/>
            </a:camera>
            <a:lightRig rig="threePt" dir="t"/>
          </a:scene3d>
        </p:spPr>
      </p:pic>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33447" t="7526" r="33107"/>
          <a:stretch/>
        </p:blipFill>
        <p:spPr>
          <a:xfrm>
            <a:off x="7208850" y="3094955"/>
            <a:ext cx="398225" cy="641277"/>
          </a:xfrm>
          <a:prstGeom prst="rect">
            <a:avLst/>
          </a:prstGeom>
          <a:scene3d>
            <a:camera prst="orthographicFront">
              <a:rot lat="0" lon="0" rev="16200000"/>
            </a:camera>
            <a:lightRig rig="threePt" dir="t"/>
          </a:scene3d>
        </p:spPr>
      </p:pic>
      <p:pic>
        <p:nvPicPr>
          <p:cNvPr id="23" name="Picture 22"/>
          <p:cNvPicPr>
            <a:picLocks noChangeAspect="1"/>
          </p:cNvPicPr>
          <p:nvPr/>
        </p:nvPicPr>
        <p:blipFill rotWithShape="1">
          <a:blip r:embed="rId4" cstate="print">
            <a:extLst>
              <a:ext uri="{28A0092B-C50C-407E-A947-70E740481C1C}">
                <a14:useLocalDpi xmlns:a14="http://schemas.microsoft.com/office/drawing/2010/main" val="0"/>
              </a:ext>
            </a:extLst>
          </a:blip>
          <a:srcRect l="29025" r="26530"/>
          <a:stretch/>
        </p:blipFill>
        <p:spPr>
          <a:xfrm>
            <a:off x="6500811" y="3107164"/>
            <a:ext cx="466725" cy="611635"/>
          </a:xfrm>
          <a:prstGeom prst="rect">
            <a:avLst/>
          </a:prstGeom>
        </p:spPr>
      </p:pic>
      <p:sp>
        <p:nvSpPr>
          <p:cNvPr id="24" name="TextBox 23"/>
          <p:cNvSpPr txBox="1"/>
          <p:nvPr/>
        </p:nvSpPr>
        <p:spPr>
          <a:xfrm>
            <a:off x="5323434" y="5213057"/>
            <a:ext cx="2821478" cy="369332"/>
          </a:xfrm>
          <a:prstGeom prst="rect">
            <a:avLst/>
          </a:prstGeom>
          <a:noFill/>
        </p:spPr>
        <p:txBody>
          <a:bodyPr wrap="none" rtlCol="0">
            <a:spAutoFit/>
          </a:bodyPr>
          <a:lstStyle/>
          <a:p>
            <a:r>
              <a:rPr lang="en-US" dirty="0" smtClean="0"/>
              <a:t>Bringing the atoms together</a:t>
            </a:r>
            <a:endParaRPr lang="en-US" dirty="0"/>
          </a:p>
        </p:txBody>
      </p:sp>
      <p:sp>
        <p:nvSpPr>
          <p:cNvPr id="25" name="TextBox 24"/>
          <p:cNvSpPr txBox="1"/>
          <p:nvPr/>
        </p:nvSpPr>
        <p:spPr>
          <a:xfrm>
            <a:off x="5323434" y="6368397"/>
            <a:ext cx="2912080" cy="369332"/>
          </a:xfrm>
          <a:prstGeom prst="rect">
            <a:avLst/>
          </a:prstGeom>
          <a:noFill/>
        </p:spPr>
        <p:txBody>
          <a:bodyPr wrap="square" rtlCol="0">
            <a:spAutoFit/>
          </a:bodyPr>
          <a:lstStyle/>
          <a:p>
            <a:r>
              <a:rPr lang="en-US" dirty="0" smtClean="0"/>
              <a:t>Fully overlapped and bonded</a:t>
            </a:r>
            <a:endParaRPr lang="en-US" dirty="0"/>
          </a:p>
        </p:txBody>
      </p:sp>
      <p:sp>
        <p:nvSpPr>
          <p:cNvPr id="26" name="TextBox 25"/>
          <p:cNvSpPr txBox="1"/>
          <p:nvPr/>
        </p:nvSpPr>
        <p:spPr>
          <a:xfrm>
            <a:off x="3629025" y="4369539"/>
            <a:ext cx="1376111" cy="923330"/>
          </a:xfrm>
          <a:prstGeom prst="rect">
            <a:avLst/>
          </a:prstGeom>
          <a:noFill/>
        </p:spPr>
        <p:txBody>
          <a:bodyPr wrap="square" rtlCol="0">
            <a:spAutoFit/>
          </a:bodyPr>
          <a:lstStyle/>
          <a:p>
            <a:r>
              <a:rPr lang="en-US" dirty="0" smtClean="0"/>
              <a:t>This is an </a:t>
            </a:r>
            <a:r>
              <a:rPr lang="en-US" dirty="0" smtClean="0">
                <a:solidFill>
                  <a:srgbClr val="CC0000"/>
                </a:solidFill>
              </a:rPr>
              <a:t>antibonding </a:t>
            </a:r>
          </a:p>
          <a:p>
            <a:r>
              <a:rPr lang="en-US" dirty="0" smtClean="0">
                <a:solidFill>
                  <a:srgbClr val="CC0000"/>
                </a:solidFill>
              </a:rPr>
              <a:t>orbital</a:t>
            </a:r>
            <a:r>
              <a:rPr lang="en-US" dirty="0" smtClean="0"/>
              <a:t>.</a:t>
            </a:r>
            <a:endParaRPr lang="en-US" dirty="0"/>
          </a:p>
        </p:txBody>
      </p:sp>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l="33447" t="7526" r="33107"/>
          <a:stretch/>
        </p:blipFill>
        <p:spPr>
          <a:xfrm>
            <a:off x="5980071" y="4441106"/>
            <a:ext cx="398225" cy="641277"/>
          </a:xfrm>
          <a:prstGeom prst="rect">
            <a:avLst/>
          </a:prstGeom>
          <a:scene3d>
            <a:camera prst="orthographicFront">
              <a:rot lat="0" lon="0" rev="5400000"/>
            </a:camera>
            <a:lightRig rig="threePt" dir="t"/>
          </a:scene3d>
        </p:spPr>
      </p:pic>
      <p:pic>
        <p:nvPicPr>
          <p:cNvPr id="31" name="Picture 30"/>
          <p:cNvPicPr>
            <a:picLocks noChangeAspect="1"/>
          </p:cNvPicPr>
          <p:nvPr/>
        </p:nvPicPr>
        <p:blipFill rotWithShape="1">
          <a:blip r:embed="rId3" cstate="print">
            <a:extLst>
              <a:ext uri="{28A0092B-C50C-407E-A947-70E740481C1C}">
                <a14:useLocalDpi xmlns:a14="http://schemas.microsoft.com/office/drawing/2010/main" val="0"/>
              </a:ext>
            </a:extLst>
          </a:blip>
          <a:srcRect l="33447" t="7526" r="33107"/>
          <a:stretch/>
        </p:blipFill>
        <p:spPr>
          <a:xfrm>
            <a:off x="6951492" y="4446079"/>
            <a:ext cx="398225" cy="641277"/>
          </a:xfrm>
          <a:prstGeom prst="rect">
            <a:avLst/>
          </a:prstGeom>
          <a:scene3d>
            <a:camera prst="orthographicFront">
              <a:rot lat="0" lon="0" rev="16200000"/>
            </a:camera>
            <a:lightRig rig="threePt" dir="t"/>
          </a:scene3d>
        </p:spPr>
      </p:pic>
      <p:pic>
        <p:nvPicPr>
          <p:cNvPr id="34" name="Picture 33"/>
          <p:cNvPicPr>
            <a:picLocks noChangeAspect="1"/>
          </p:cNvPicPr>
          <p:nvPr/>
        </p:nvPicPr>
        <p:blipFill rotWithShape="1">
          <a:blip r:embed="rId4" cstate="print">
            <a:extLst>
              <a:ext uri="{28A0092B-C50C-407E-A947-70E740481C1C}">
                <a14:useLocalDpi xmlns:a14="http://schemas.microsoft.com/office/drawing/2010/main" val="0"/>
              </a:ext>
            </a:extLst>
          </a:blip>
          <a:srcRect l="29025" r="26530"/>
          <a:stretch/>
        </p:blipFill>
        <p:spPr>
          <a:xfrm>
            <a:off x="6442566" y="4441106"/>
            <a:ext cx="466725" cy="611635"/>
          </a:xfrm>
          <a:prstGeom prst="rect">
            <a:avLst/>
          </a:prstGeom>
        </p:spPr>
      </p:pic>
      <p:sp>
        <p:nvSpPr>
          <p:cNvPr id="9" name="Freeform 8"/>
          <p:cNvSpPr/>
          <p:nvPr/>
        </p:nvSpPr>
        <p:spPr>
          <a:xfrm>
            <a:off x="4973053" y="4195298"/>
            <a:ext cx="1443789" cy="569207"/>
          </a:xfrm>
          <a:custGeom>
            <a:avLst/>
            <a:gdLst>
              <a:gd name="connsiteX0" fmla="*/ 0 w 1443789"/>
              <a:gd name="connsiteY0" fmla="*/ 569207 h 569207"/>
              <a:gd name="connsiteX1" fmla="*/ 192505 w 1443789"/>
              <a:gd name="connsiteY1" fmla="*/ 344618 h 569207"/>
              <a:gd name="connsiteX2" fmla="*/ 481263 w 1443789"/>
              <a:gd name="connsiteY2" fmla="*/ 168155 h 569207"/>
              <a:gd name="connsiteX3" fmla="*/ 850231 w 1443789"/>
              <a:gd name="connsiteY3" fmla="*/ 39818 h 569207"/>
              <a:gd name="connsiteX4" fmla="*/ 1203158 w 1443789"/>
              <a:gd name="connsiteY4" fmla="*/ 23776 h 569207"/>
              <a:gd name="connsiteX5" fmla="*/ 1443789 w 1443789"/>
              <a:gd name="connsiteY5" fmla="*/ 344618 h 56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3789" h="569207">
                <a:moveTo>
                  <a:pt x="0" y="569207"/>
                </a:moveTo>
                <a:cubicBezTo>
                  <a:pt x="56147" y="490333"/>
                  <a:pt x="112295" y="411460"/>
                  <a:pt x="192505" y="344618"/>
                </a:cubicBezTo>
                <a:cubicBezTo>
                  <a:pt x="272716" y="277776"/>
                  <a:pt x="371642" y="218955"/>
                  <a:pt x="481263" y="168155"/>
                </a:cubicBezTo>
                <a:cubicBezTo>
                  <a:pt x="590884" y="117355"/>
                  <a:pt x="729915" y="63881"/>
                  <a:pt x="850231" y="39818"/>
                </a:cubicBezTo>
                <a:cubicBezTo>
                  <a:pt x="970547" y="15755"/>
                  <a:pt x="1104232" y="-27024"/>
                  <a:pt x="1203158" y="23776"/>
                </a:cubicBezTo>
                <a:cubicBezTo>
                  <a:pt x="1302084" y="74576"/>
                  <a:pt x="1372936" y="209597"/>
                  <a:pt x="1443789" y="344618"/>
                </a:cubicBezTo>
              </a:path>
            </a:pathLst>
          </a:custGeom>
          <a:noFill/>
          <a:ln>
            <a:solidFill>
              <a:srgbClr val="CC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4973053" y="4924926"/>
            <a:ext cx="1898929" cy="374071"/>
          </a:xfrm>
          <a:custGeom>
            <a:avLst/>
            <a:gdLst>
              <a:gd name="connsiteX0" fmla="*/ 0 w 1898929"/>
              <a:gd name="connsiteY0" fmla="*/ 0 h 374071"/>
              <a:gd name="connsiteX1" fmla="*/ 336884 w 1898929"/>
              <a:gd name="connsiteY1" fmla="*/ 192506 h 374071"/>
              <a:gd name="connsiteX2" fmla="*/ 786063 w 1898929"/>
              <a:gd name="connsiteY2" fmla="*/ 320842 h 374071"/>
              <a:gd name="connsiteX3" fmla="*/ 1395663 w 1898929"/>
              <a:gd name="connsiteY3" fmla="*/ 336885 h 374071"/>
              <a:gd name="connsiteX4" fmla="*/ 1828800 w 1898929"/>
              <a:gd name="connsiteY4" fmla="*/ 352927 h 374071"/>
              <a:gd name="connsiteX5" fmla="*/ 1892968 w 1898929"/>
              <a:gd name="connsiteY5" fmla="*/ 16042 h 3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929" h="374071">
                <a:moveTo>
                  <a:pt x="0" y="0"/>
                </a:moveTo>
                <a:cubicBezTo>
                  <a:pt x="102937" y="69516"/>
                  <a:pt x="205874" y="139032"/>
                  <a:pt x="336884" y="192506"/>
                </a:cubicBezTo>
                <a:cubicBezTo>
                  <a:pt x="467894" y="245980"/>
                  <a:pt x="609600" y="296779"/>
                  <a:pt x="786063" y="320842"/>
                </a:cubicBezTo>
                <a:cubicBezTo>
                  <a:pt x="962526" y="344905"/>
                  <a:pt x="1395663" y="336885"/>
                  <a:pt x="1395663" y="336885"/>
                </a:cubicBezTo>
                <a:cubicBezTo>
                  <a:pt x="1569452" y="342232"/>
                  <a:pt x="1745916" y="406401"/>
                  <a:pt x="1828800" y="352927"/>
                </a:cubicBezTo>
                <a:cubicBezTo>
                  <a:pt x="1911684" y="299453"/>
                  <a:pt x="1902326" y="157747"/>
                  <a:pt x="1892968" y="16042"/>
                </a:cubicBezTo>
              </a:path>
            </a:pathLst>
          </a:custGeom>
          <a:noFill/>
          <a:ln>
            <a:solidFill>
              <a:srgbClr val="CC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22056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6933"/>
            <a:ext cx="9067800" cy="1143000"/>
          </a:xfrm>
        </p:spPr>
        <p:txBody>
          <a:bodyPr>
            <a:normAutofit/>
          </a:bodyPr>
          <a:lstStyle/>
          <a:p>
            <a:r>
              <a:rPr lang="en-US" sz="2800" dirty="0" smtClean="0">
                <a:solidFill>
                  <a:srgbClr val="C00000"/>
                </a:solidFill>
                <a:latin typeface="Times New Roman" panose="02020603050405020304" pitchFamily="18" charset="0"/>
                <a:cs typeface="Times New Roman" panose="02020603050405020304" pitchFamily="18" charset="0"/>
              </a:rPr>
              <a:t>Molecular Orbitals Display the Symmetry of the Molecule</a:t>
            </a:r>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flipH="1">
            <a:off x="4267200" y="4114296"/>
            <a:ext cx="423786" cy="434617"/>
          </a:xfrm>
          <a:prstGeom prst="rect">
            <a:avLst/>
          </a:prstGeom>
          <a:solidFill>
            <a:schemeClr val="bg1"/>
          </a:solidFill>
        </p:spPr>
        <p:txBody>
          <a:bodyPr wrap="square" rtlCol="0">
            <a:spAutoFit/>
          </a:bodyPr>
          <a:lstStyle/>
          <a:p>
            <a:endParaRPr lang="en-US" sz="1600" dirty="0"/>
          </a:p>
        </p:txBody>
      </p:sp>
      <p:sp>
        <p:nvSpPr>
          <p:cNvPr id="9" name="TextBox 8"/>
          <p:cNvSpPr txBox="1"/>
          <p:nvPr/>
        </p:nvSpPr>
        <p:spPr>
          <a:xfrm>
            <a:off x="1143000" y="3423443"/>
            <a:ext cx="272376" cy="369332"/>
          </a:xfrm>
          <a:prstGeom prst="rect">
            <a:avLst/>
          </a:prstGeom>
          <a:solidFill>
            <a:schemeClr val="bg1"/>
          </a:solidFill>
        </p:spPr>
        <p:txBody>
          <a:bodyPr wrap="square" rtlCol="0">
            <a:spAutoFit/>
          </a:bodyPr>
          <a:lstStyle/>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3404" y="2057400"/>
            <a:ext cx="2398411" cy="1943767"/>
          </a:xfrm>
          <a:prstGeom prst="rect">
            <a:avLst/>
          </a:prstGeom>
        </p:spPr>
      </p:pic>
      <p:sp>
        <p:nvSpPr>
          <p:cNvPr id="10" name="TextBox 9"/>
          <p:cNvSpPr txBox="1"/>
          <p:nvPr/>
        </p:nvSpPr>
        <p:spPr>
          <a:xfrm>
            <a:off x="609600" y="990600"/>
            <a:ext cx="7706020" cy="1200329"/>
          </a:xfrm>
          <a:prstGeom prst="rect">
            <a:avLst/>
          </a:prstGeom>
          <a:noFill/>
        </p:spPr>
        <p:txBody>
          <a:bodyPr wrap="none" rtlCol="0">
            <a:spAutoFit/>
          </a:bodyPr>
          <a:lstStyle/>
          <a:p>
            <a:r>
              <a:rPr lang="en-US" dirty="0" smtClean="0"/>
              <a:t>For example, water has two mirror planes (the </a:t>
            </a:r>
            <a:r>
              <a:rPr lang="en-US" dirty="0" err="1" smtClean="0"/>
              <a:t>xz</a:t>
            </a:r>
            <a:r>
              <a:rPr lang="en-US" dirty="0" smtClean="0"/>
              <a:t> plane and the </a:t>
            </a:r>
            <a:r>
              <a:rPr lang="en-US" dirty="0" err="1" smtClean="0"/>
              <a:t>yz</a:t>
            </a:r>
            <a:r>
              <a:rPr lang="en-US" dirty="0" smtClean="0"/>
              <a:t> plane) </a:t>
            </a:r>
          </a:p>
          <a:p>
            <a:r>
              <a:rPr lang="en-US" dirty="0" smtClean="0"/>
              <a:t>and a two-fold axis of rotation.  All of the molecular orbitals of water are either </a:t>
            </a:r>
          </a:p>
          <a:p>
            <a:r>
              <a:rPr lang="en-US" dirty="0" smtClean="0"/>
              <a:t>symmetric (stay the same) or antisymmetric (change sign) when you apply these</a:t>
            </a:r>
          </a:p>
          <a:p>
            <a:r>
              <a:rPr lang="en-US" dirty="0"/>
              <a:t>s</a:t>
            </a:r>
            <a:r>
              <a:rPr lang="en-US" dirty="0" smtClean="0"/>
              <a:t>ymmetries to them.</a:t>
            </a:r>
            <a:endParaRPr lang="en-US" dirty="0"/>
          </a:p>
        </p:txBody>
      </p:sp>
      <p:sp>
        <p:nvSpPr>
          <p:cNvPr id="11" name="TextBox 10"/>
          <p:cNvSpPr txBox="1"/>
          <p:nvPr/>
        </p:nvSpPr>
        <p:spPr>
          <a:xfrm>
            <a:off x="357582" y="4101041"/>
            <a:ext cx="8666807" cy="2739211"/>
          </a:xfrm>
          <a:prstGeom prst="rect">
            <a:avLst/>
          </a:prstGeom>
          <a:noFill/>
        </p:spPr>
        <p:txBody>
          <a:bodyPr wrap="square" rtlCol="0">
            <a:spAutoFit/>
          </a:bodyPr>
          <a:lstStyle/>
          <a:p>
            <a:r>
              <a:rPr lang="en-US" dirty="0" smtClean="0"/>
              <a:t>Possible Symmetry Types:</a:t>
            </a:r>
          </a:p>
          <a:p>
            <a:endParaRPr lang="en-US" dirty="0"/>
          </a:p>
          <a:p>
            <a:r>
              <a:rPr lang="en-US" u="sng" dirty="0" smtClean="0"/>
              <a:t>Label</a:t>
            </a:r>
            <a:r>
              <a:rPr lang="en-US" dirty="0" smtClean="0"/>
              <a:t>	</a:t>
            </a:r>
            <a:r>
              <a:rPr lang="en-US" u="sng" dirty="0" smtClean="0"/>
              <a:t>Rotation</a:t>
            </a:r>
            <a:r>
              <a:rPr lang="en-US" dirty="0" smtClean="0"/>
              <a:t>		</a:t>
            </a:r>
            <a:r>
              <a:rPr lang="en-US" u="sng" dirty="0" err="1" smtClean="0"/>
              <a:t>xz</a:t>
            </a:r>
            <a:r>
              <a:rPr lang="en-US" u="sng" dirty="0" smtClean="0"/>
              <a:t>-plane</a:t>
            </a:r>
            <a:r>
              <a:rPr lang="en-US" dirty="0" smtClean="0"/>
              <a:t>		</a:t>
            </a:r>
            <a:r>
              <a:rPr lang="en-US" u="sng" dirty="0" err="1" smtClean="0"/>
              <a:t>yz</a:t>
            </a:r>
            <a:r>
              <a:rPr lang="en-US" u="sng" dirty="0" smtClean="0"/>
              <a:t>-plane</a:t>
            </a:r>
          </a:p>
          <a:p>
            <a:r>
              <a:rPr lang="en-US" dirty="0" smtClean="0"/>
              <a:t>A</a:t>
            </a:r>
            <a:r>
              <a:rPr lang="en-US" baseline="-25000" dirty="0" smtClean="0"/>
              <a:t>1</a:t>
            </a:r>
            <a:r>
              <a:rPr lang="en-US" dirty="0" smtClean="0"/>
              <a:t>	Symmetric	Symmetric 	Symmetric</a:t>
            </a:r>
          </a:p>
          <a:p>
            <a:r>
              <a:rPr lang="en-US" dirty="0" smtClean="0"/>
              <a:t>A</a:t>
            </a:r>
            <a:r>
              <a:rPr lang="en-US" baseline="-25000" dirty="0" smtClean="0"/>
              <a:t>2</a:t>
            </a:r>
            <a:r>
              <a:rPr lang="en-US" dirty="0" smtClean="0"/>
              <a:t>	Symmetric	Antisymmetric	Antisymmetric 	</a:t>
            </a:r>
          </a:p>
          <a:p>
            <a:r>
              <a:rPr lang="en-US" dirty="0" smtClean="0"/>
              <a:t>B</a:t>
            </a:r>
            <a:r>
              <a:rPr lang="en-US" baseline="-25000" dirty="0" smtClean="0"/>
              <a:t>1</a:t>
            </a:r>
            <a:r>
              <a:rPr lang="en-US" dirty="0" smtClean="0"/>
              <a:t>	Antisymmetric	Symmetric	Antisymmetric</a:t>
            </a:r>
          </a:p>
          <a:p>
            <a:r>
              <a:rPr lang="en-US" dirty="0" smtClean="0"/>
              <a:t>B</a:t>
            </a:r>
            <a:r>
              <a:rPr lang="en-US" baseline="-25000" dirty="0" smtClean="0"/>
              <a:t>2</a:t>
            </a:r>
            <a:r>
              <a:rPr lang="en-US" dirty="0" smtClean="0"/>
              <a:t>	Antisymmetric	Antisymmetric	Symmetric</a:t>
            </a:r>
          </a:p>
          <a:p>
            <a:endParaRPr lang="en-US" dirty="0"/>
          </a:p>
          <a:p>
            <a:r>
              <a:rPr lang="en-US" sz="2800" dirty="0" smtClean="0">
                <a:solidFill>
                  <a:srgbClr val="CC0000"/>
                </a:solidFill>
              </a:rPr>
              <a:t>So what do the MOs of water look like?</a:t>
            </a:r>
            <a:endParaRPr lang="en-US" sz="2800" dirty="0">
              <a:solidFill>
                <a:srgbClr val="CC0000"/>
              </a:solidFill>
            </a:endParaRPr>
          </a:p>
        </p:txBody>
      </p:sp>
    </p:spTree>
    <p:extLst>
      <p:ext uri="{BB962C8B-B14F-4D97-AF65-F5344CB8AC3E}">
        <p14:creationId xmlns:p14="http://schemas.microsoft.com/office/powerpoint/2010/main" val="1407866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81061" cy="1143000"/>
          </a:xfrm>
        </p:spPr>
        <p:txBody>
          <a:bodyPr>
            <a:normAutofit/>
          </a:bodyPr>
          <a:lstStyle/>
          <a:p>
            <a:r>
              <a:rPr lang="en-US" sz="3600" dirty="0" smtClean="0">
                <a:solidFill>
                  <a:srgbClr val="C00000"/>
                </a:solidFill>
                <a:latin typeface="Times New Roman" panose="02020603050405020304" pitchFamily="18" charset="0"/>
                <a:cs typeface="Times New Roman" panose="02020603050405020304" pitchFamily="18" charset="0"/>
              </a:rPr>
              <a:t>Valence Bond Theory </a:t>
            </a:r>
            <a:r>
              <a:rPr lang="en-US" dirty="0" smtClean="0">
                <a:solidFill>
                  <a:srgbClr val="C00000"/>
                </a:solidFill>
                <a:latin typeface="Times New Roman" panose="02020603050405020304" pitchFamily="18" charset="0"/>
                <a:cs typeface="Times New Roman" panose="02020603050405020304" pitchFamily="18" charset="0"/>
              </a:rPr>
              <a:t/>
            </a:r>
            <a:br>
              <a:rPr lang="en-US" dirty="0" smtClean="0">
                <a:solidFill>
                  <a:srgbClr val="C00000"/>
                </a:solidFill>
                <a:latin typeface="Times New Roman" panose="02020603050405020304" pitchFamily="18" charset="0"/>
                <a:cs typeface="Times New Roman" panose="02020603050405020304" pitchFamily="18" charset="0"/>
              </a:rPr>
            </a:br>
            <a:r>
              <a:rPr lang="en-US" sz="2200" dirty="0" smtClean="0">
                <a:solidFill>
                  <a:srgbClr val="C00000"/>
                </a:solidFill>
                <a:latin typeface="Times New Roman" panose="02020603050405020304" pitchFamily="18" charset="0"/>
                <a:cs typeface="Times New Roman" panose="02020603050405020304" pitchFamily="18" charset="0"/>
              </a:rPr>
              <a:t>[A very </a:t>
            </a:r>
            <a:r>
              <a:rPr lang="en-US" sz="2200" dirty="0" smtClean="0">
                <a:solidFill>
                  <a:srgbClr val="0000FF"/>
                </a:solidFill>
                <a:latin typeface="Times New Roman" panose="02020603050405020304" pitchFamily="18" charset="0"/>
                <a:cs typeface="Times New Roman" panose="02020603050405020304" pitchFamily="18" charset="0"/>
              </a:rPr>
              <a:t>atom-based</a:t>
            </a:r>
            <a:r>
              <a:rPr lang="en-US" sz="2200" dirty="0" smtClean="0">
                <a:solidFill>
                  <a:srgbClr val="C00000"/>
                </a:solidFill>
                <a:latin typeface="Times New Roman" panose="02020603050405020304" pitchFamily="18" charset="0"/>
                <a:cs typeface="Times New Roman" panose="02020603050405020304" pitchFamily="18" charset="0"/>
              </a:rPr>
              <a:t> approximation scheme]</a:t>
            </a:r>
            <a:endParaRPr lang="en-US" sz="2200" dirty="0"/>
          </a:p>
        </p:txBody>
      </p:sp>
      <mc:AlternateContent xmlns:mc="http://schemas.openxmlformats.org/markup-compatibility/2006" xmlns:a14="http://schemas.microsoft.com/office/drawing/2010/main">
        <mc:Choice Requires="a14">
          <p:sp>
            <p:nvSpPr>
              <p:cNvPr id="3" name="TextBox 2"/>
              <p:cNvSpPr txBox="1"/>
              <p:nvPr/>
            </p:nvSpPr>
            <p:spPr>
              <a:xfrm>
                <a:off x="228600" y="1452503"/>
                <a:ext cx="7924800" cy="2862322"/>
              </a:xfrm>
              <a:prstGeom prst="rect">
                <a:avLst/>
              </a:prstGeom>
              <a:noFill/>
            </p:spPr>
            <p:txBody>
              <a:bodyPr wrap="square" rtlCol="0">
                <a:spAutoFit/>
              </a:bodyPr>
              <a:lstStyle/>
              <a:p>
                <a:r>
                  <a:rPr lang="en-US" dirty="0" smtClean="0"/>
                  <a:t>Remember </a:t>
                </a:r>
                <a:r>
                  <a:rPr lang="en-US" u="sng" dirty="0" smtClean="0">
                    <a:solidFill>
                      <a:srgbClr val="CC0000"/>
                    </a:solidFill>
                  </a:rPr>
                  <a:t>Lewis dot structures</a:t>
                </a:r>
                <a:r>
                  <a:rPr lang="en-US" dirty="0" smtClean="0"/>
                  <a:t>?  (</a:t>
                </a:r>
                <a:r>
                  <a:rPr lang="en-US" dirty="0" smtClean="0">
                    <a:solidFill>
                      <a:srgbClr val="CC0000"/>
                    </a:solidFill>
                  </a:rPr>
                  <a:t>G. N. Lewis</a:t>
                </a:r>
                <a:r>
                  <a:rPr lang="en-US" dirty="0" smtClean="0"/>
                  <a:t>, 1916. Sadly – no Nobel Prize, despite being nominated 41 times!)</a:t>
                </a:r>
              </a:p>
              <a:p>
                <a:endParaRPr lang="en-US" dirty="0"/>
              </a:p>
              <a:p>
                <a:r>
                  <a:rPr lang="en-US" dirty="0" smtClean="0"/>
                  <a:t>                      H∙ + H∙  </a:t>
                </a:r>
                <a:r>
                  <a:rPr lang="en-US" dirty="0" smtClean="0">
                    <a:latin typeface="Times New Roman"/>
                    <a:cs typeface="Times New Roman"/>
                  </a:rPr>
                  <a:t>→ </a:t>
                </a:r>
                <a:r>
                  <a:rPr lang="en-US" dirty="0" smtClean="0">
                    <a:cs typeface="Times New Roman"/>
                  </a:rPr>
                  <a:t>H:H (a </a:t>
                </a:r>
                <a:r>
                  <a:rPr lang="en-US" u="sng" dirty="0" smtClean="0">
                    <a:solidFill>
                      <a:srgbClr val="CC0000"/>
                    </a:solidFill>
                    <a:cs typeface="Times New Roman"/>
                  </a:rPr>
                  <a:t>shared electron pair</a:t>
                </a:r>
                <a:r>
                  <a:rPr lang="en-US" dirty="0" smtClean="0">
                    <a:solidFill>
                      <a:srgbClr val="CC0000"/>
                    </a:solidFill>
                    <a:cs typeface="Times New Roman"/>
                  </a:rPr>
                  <a:t> </a:t>
                </a:r>
                <a:r>
                  <a:rPr lang="en-US" dirty="0" smtClean="0">
                    <a:cs typeface="Times New Roman"/>
                  </a:rPr>
                  <a:t>forms a bond)</a:t>
                </a:r>
              </a:p>
              <a:p>
                <a:endParaRPr lang="en-US" dirty="0" smtClean="0">
                  <a:cs typeface="Times New Roman"/>
                </a:endParaRPr>
              </a:p>
              <a:p>
                <a:r>
                  <a:rPr lang="en-US" dirty="0" smtClean="0">
                    <a:solidFill>
                      <a:srgbClr val="CC0000"/>
                    </a:solidFill>
                    <a:cs typeface="Times New Roman"/>
                  </a:rPr>
                  <a:t>Linus Pauling </a:t>
                </a:r>
                <a:r>
                  <a:rPr lang="en-US" dirty="0" smtClean="0">
                    <a:cs typeface="Times New Roman"/>
                  </a:rPr>
                  <a:t>and </a:t>
                </a:r>
                <a:r>
                  <a:rPr lang="en-US" dirty="0" smtClean="0">
                    <a:solidFill>
                      <a:srgbClr val="CC0000"/>
                    </a:solidFill>
                    <a:cs typeface="Times New Roman"/>
                  </a:rPr>
                  <a:t>Charles Coulson </a:t>
                </a:r>
                <a:r>
                  <a:rPr lang="en-US" dirty="0" smtClean="0">
                    <a:cs typeface="Times New Roman"/>
                  </a:rPr>
                  <a:t>took this idea and formulated it as </a:t>
                </a:r>
                <a:r>
                  <a:rPr lang="en-US" dirty="0" smtClean="0">
                    <a:solidFill>
                      <a:srgbClr val="C00000"/>
                    </a:solidFill>
                    <a:cs typeface="Times New Roman"/>
                  </a:rPr>
                  <a:t>Valence Bond Theory</a:t>
                </a:r>
                <a:r>
                  <a:rPr lang="en-US" dirty="0" smtClean="0">
                    <a:cs typeface="Times New Roman"/>
                  </a:rPr>
                  <a:t>, where each atom keeps its electron, but the spins are paired:</a:t>
                </a:r>
              </a:p>
              <a:p>
                <a:endParaRPr lang="en-US" dirty="0">
                  <a:cs typeface="Times New Roman"/>
                </a:endParaRPr>
              </a:p>
              <a:p>
                <a:pPr/>
                <a14:m>
                  <m:oMathPara xmlns:m="http://schemas.openxmlformats.org/officeDocument/2006/math">
                    <m:oMathParaPr>
                      <m:jc m:val="centerGroup"/>
                    </m:oMathParaPr>
                    <m:oMath xmlns:m="http://schemas.openxmlformats.org/officeDocument/2006/math">
                      <m:r>
                        <a:rPr lang="en-US" i="1" smtClean="0">
                          <a:latin typeface="Cambria Math"/>
                          <a:ea typeface="Cambria Math"/>
                          <a:cs typeface="Times New Roman"/>
                        </a:rPr>
                        <m:t>𝜓</m:t>
                      </m:r>
                      <m:d>
                        <m:dPr>
                          <m:ctrlPr>
                            <a:rPr lang="en-US" b="0" i="1" smtClean="0">
                              <a:latin typeface="Cambria Math"/>
                              <a:ea typeface="Cambria Math"/>
                              <a:cs typeface="Times New Roman"/>
                            </a:rPr>
                          </m:ctrlPr>
                        </m:dPr>
                        <m:e>
                          <m:r>
                            <a:rPr lang="en-US" b="0" i="1" smtClean="0">
                              <a:latin typeface="Cambria Math"/>
                              <a:ea typeface="Cambria Math"/>
                              <a:cs typeface="Times New Roman"/>
                            </a:rPr>
                            <m:t>1, 2</m:t>
                          </m:r>
                        </m:e>
                      </m:d>
                      <m:r>
                        <a:rPr lang="en-US" b="0" i="1" smtClean="0">
                          <a:latin typeface="Cambria Math"/>
                          <a:ea typeface="Cambria Math"/>
                          <a:cs typeface="Times New Roman"/>
                        </a:rPr>
                        <m:t>=</m:t>
                      </m:r>
                      <m:d>
                        <m:dPr>
                          <m:begChr m:val="["/>
                          <m:endChr m:val="]"/>
                          <m:ctrlPr>
                            <a:rPr lang="en-US" b="0" i="1" smtClean="0">
                              <a:latin typeface="Cambria Math"/>
                              <a:ea typeface="Cambria Math"/>
                              <a:cs typeface="Times New Roman"/>
                            </a:rPr>
                          </m:ctrlPr>
                        </m:dPr>
                        <m:e>
                          <m:r>
                            <a:rPr lang="en-US" i="1">
                              <a:latin typeface="Cambria Math"/>
                              <a:ea typeface="Cambria Math"/>
                              <a:cs typeface="Times New Roman"/>
                            </a:rPr>
                            <m:t>1</m:t>
                          </m:r>
                          <m:sSub>
                            <m:sSubPr>
                              <m:ctrlPr>
                                <a:rPr lang="en-US" i="1">
                                  <a:latin typeface="Cambria Math"/>
                                  <a:ea typeface="Cambria Math"/>
                                  <a:cs typeface="Times New Roman"/>
                                </a:rPr>
                              </m:ctrlPr>
                            </m:sSubPr>
                            <m:e>
                              <m:r>
                                <a:rPr lang="en-US" i="1">
                                  <a:latin typeface="Cambria Math"/>
                                  <a:ea typeface="Cambria Math"/>
                                  <a:cs typeface="Times New Roman"/>
                                </a:rPr>
                                <m:t>𝑠</m:t>
                              </m:r>
                            </m:e>
                            <m:sub>
                              <m:r>
                                <a:rPr lang="en-US" i="1">
                                  <a:latin typeface="Cambria Math"/>
                                  <a:ea typeface="Cambria Math"/>
                                  <a:cs typeface="Times New Roman"/>
                                </a:rPr>
                                <m:t>𝐴</m:t>
                              </m:r>
                            </m:sub>
                          </m:sSub>
                          <m:d>
                            <m:dPr>
                              <m:ctrlPr>
                                <a:rPr lang="en-US" i="1">
                                  <a:latin typeface="Cambria Math"/>
                                  <a:ea typeface="Cambria Math"/>
                                  <a:cs typeface="Times New Roman"/>
                                </a:rPr>
                              </m:ctrlPr>
                            </m:dPr>
                            <m:e>
                              <m:r>
                                <a:rPr lang="en-US" i="1">
                                  <a:latin typeface="Cambria Math"/>
                                  <a:ea typeface="Cambria Math"/>
                                  <a:cs typeface="Times New Roman"/>
                                </a:rPr>
                                <m:t>1</m:t>
                              </m:r>
                            </m:e>
                          </m:d>
                          <m:r>
                            <a:rPr lang="en-US" i="1">
                              <a:latin typeface="Cambria Math"/>
                              <a:ea typeface="Cambria Math"/>
                              <a:cs typeface="Times New Roman"/>
                            </a:rPr>
                            <m:t>1</m:t>
                          </m:r>
                          <m:sSub>
                            <m:sSubPr>
                              <m:ctrlPr>
                                <a:rPr lang="en-US" i="1">
                                  <a:latin typeface="Cambria Math"/>
                                  <a:ea typeface="Cambria Math"/>
                                  <a:cs typeface="Times New Roman"/>
                                </a:rPr>
                              </m:ctrlPr>
                            </m:sSubPr>
                            <m:e>
                              <m:r>
                                <a:rPr lang="en-US" i="1">
                                  <a:latin typeface="Cambria Math"/>
                                  <a:ea typeface="Cambria Math"/>
                                  <a:cs typeface="Times New Roman"/>
                                </a:rPr>
                                <m:t>𝑠</m:t>
                              </m:r>
                            </m:e>
                            <m:sub>
                              <m:r>
                                <a:rPr lang="en-US" i="1">
                                  <a:latin typeface="Cambria Math"/>
                                  <a:ea typeface="Cambria Math"/>
                                  <a:cs typeface="Times New Roman"/>
                                </a:rPr>
                                <m:t>𝐵</m:t>
                              </m:r>
                            </m:sub>
                          </m:sSub>
                          <m:d>
                            <m:dPr>
                              <m:ctrlPr>
                                <a:rPr lang="en-US" i="1">
                                  <a:latin typeface="Cambria Math"/>
                                  <a:ea typeface="Cambria Math"/>
                                  <a:cs typeface="Times New Roman"/>
                                </a:rPr>
                              </m:ctrlPr>
                            </m:dPr>
                            <m:e>
                              <m:r>
                                <a:rPr lang="en-US" i="1">
                                  <a:latin typeface="Cambria Math"/>
                                  <a:ea typeface="Cambria Math"/>
                                  <a:cs typeface="Times New Roman"/>
                                </a:rPr>
                                <m:t>2</m:t>
                              </m:r>
                            </m:e>
                          </m:d>
                          <m:r>
                            <a:rPr lang="en-US" i="1">
                              <a:latin typeface="Cambria Math"/>
                              <a:ea typeface="Cambria Math"/>
                              <a:cs typeface="Times New Roman"/>
                            </a:rPr>
                            <m:t>+1</m:t>
                          </m:r>
                          <m:sSub>
                            <m:sSubPr>
                              <m:ctrlPr>
                                <a:rPr lang="en-US" i="1">
                                  <a:latin typeface="Cambria Math"/>
                                  <a:ea typeface="Cambria Math"/>
                                  <a:cs typeface="Times New Roman"/>
                                </a:rPr>
                              </m:ctrlPr>
                            </m:sSubPr>
                            <m:e>
                              <m:r>
                                <a:rPr lang="en-US" i="1">
                                  <a:latin typeface="Cambria Math"/>
                                  <a:ea typeface="Cambria Math"/>
                                  <a:cs typeface="Times New Roman"/>
                                </a:rPr>
                                <m:t>𝑠</m:t>
                              </m:r>
                            </m:e>
                            <m:sub>
                              <m:r>
                                <a:rPr lang="en-US" i="1">
                                  <a:latin typeface="Cambria Math"/>
                                  <a:ea typeface="Cambria Math"/>
                                  <a:cs typeface="Times New Roman"/>
                                </a:rPr>
                                <m:t>𝐵</m:t>
                              </m:r>
                            </m:sub>
                          </m:sSub>
                          <m:d>
                            <m:dPr>
                              <m:ctrlPr>
                                <a:rPr lang="en-US" i="1">
                                  <a:latin typeface="Cambria Math"/>
                                  <a:ea typeface="Cambria Math"/>
                                  <a:cs typeface="Times New Roman"/>
                                </a:rPr>
                              </m:ctrlPr>
                            </m:dPr>
                            <m:e>
                              <m:r>
                                <a:rPr lang="en-US" i="1">
                                  <a:latin typeface="Cambria Math"/>
                                  <a:ea typeface="Cambria Math"/>
                                  <a:cs typeface="Times New Roman"/>
                                </a:rPr>
                                <m:t>1</m:t>
                              </m:r>
                            </m:e>
                          </m:d>
                          <m:r>
                            <a:rPr lang="en-US" i="1">
                              <a:latin typeface="Cambria Math"/>
                              <a:ea typeface="Cambria Math"/>
                              <a:cs typeface="Times New Roman"/>
                            </a:rPr>
                            <m:t>1</m:t>
                          </m:r>
                          <m:sSub>
                            <m:sSubPr>
                              <m:ctrlPr>
                                <a:rPr lang="en-US" i="1">
                                  <a:latin typeface="Cambria Math"/>
                                  <a:ea typeface="Cambria Math"/>
                                  <a:cs typeface="Times New Roman"/>
                                </a:rPr>
                              </m:ctrlPr>
                            </m:sSubPr>
                            <m:e>
                              <m:r>
                                <a:rPr lang="en-US" i="1">
                                  <a:latin typeface="Cambria Math"/>
                                  <a:ea typeface="Cambria Math"/>
                                  <a:cs typeface="Times New Roman"/>
                                </a:rPr>
                                <m:t>𝑠</m:t>
                              </m:r>
                            </m:e>
                            <m:sub>
                              <m:r>
                                <a:rPr lang="en-US" i="1">
                                  <a:latin typeface="Cambria Math"/>
                                  <a:ea typeface="Cambria Math"/>
                                  <a:cs typeface="Times New Roman"/>
                                </a:rPr>
                                <m:t>𝐴</m:t>
                              </m:r>
                            </m:sub>
                          </m:sSub>
                          <m:d>
                            <m:dPr>
                              <m:ctrlPr>
                                <a:rPr lang="en-US" i="1">
                                  <a:latin typeface="Cambria Math"/>
                                  <a:ea typeface="Cambria Math"/>
                                  <a:cs typeface="Times New Roman"/>
                                </a:rPr>
                              </m:ctrlPr>
                            </m:dPr>
                            <m:e>
                              <m:r>
                                <a:rPr lang="en-US" i="1">
                                  <a:latin typeface="Cambria Math"/>
                                  <a:ea typeface="Cambria Math"/>
                                  <a:cs typeface="Times New Roman"/>
                                </a:rPr>
                                <m:t>2</m:t>
                              </m:r>
                            </m:e>
                          </m:d>
                        </m:e>
                      </m:d>
                      <m:r>
                        <a:rPr lang="en-US" b="0" i="1" smtClean="0">
                          <a:latin typeface="Cambria Math"/>
                          <a:ea typeface="Cambria Math"/>
                          <a:cs typeface="Times New Roman"/>
                        </a:rPr>
                        <m:t> ×[</m:t>
                      </m:r>
                      <m:r>
                        <a:rPr lang="en-US" b="0" i="1" smtClean="0">
                          <a:latin typeface="Cambria Math"/>
                          <a:ea typeface="Cambria Math"/>
                          <a:cs typeface="Times New Roman"/>
                        </a:rPr>
                        <m:t>𝑠𝑝𝑖𝑛</m:t>
                      </m:r>
                      <m:r>
                        <a:rPr lang="en-US" b="0" i="1" smtClean="0">
                          <a:latin typeface="Cambria Math"/>
                          <a:ea typeface="Cambria Math"/>
                          <a:cs typeface="Times New Roman"/>
                        </a:rPr>
                        <m:t>−</m:t>
                      </m:r>
                      <m:r>
                        <a:rPr lang="en-US" b="0" i="1" smtClean="0">
                          <a:latin typeface="Cambria Math"/>
                          <a:ea typeface="Cambria Math"/>
                          <a:cs typeface="Times New Roman"/>
                        </a:rPr>
                        <m:t>𝑝𝑎𝑖𝑟𝑒𝑑</m:t>
                      </m:r>
                      <m:r>
                        <a:rPr lang="en-US" b="0" i="1" smtClean="0">
                          <a:latin typeface="Cambria Math"/>
                          <a:ea typeface="Cambria Math"/>
                          <a:cs typeface="Times New Roman"/>
                        </a:rPr>
                        <m:t> </m:t>
                      </m:r>
                      <m:r>
                        <a:rPr lang="en-US" b="0" i="1" smtClean="0">
                          <a:latin typeface="Cambria Math"/>
                          <a:ea typeface="Cambria Math"/>
                          <a:cs typeface="Times New Roman"/>
                        </a:rPr>
                        <m:t>𝑤𝑎𝑣𝑒𝑓𝑢𝑛𝑐𝑡𝑖𝑜𝑛</m:t>
                      </m:r>
                      <m:r>
                        <a:rPr lang="en-US" b="0" i="1" smtClean="0">
                          <a:latin typeface="Cambria Math"/>
                          <a:ea typeface="Cambria Math"/>
                          <a:cs typeface="Times New Roman"/>
                        </a:rPr>
                        <m:t>]</m:t>
                      </m:r>
                    </m:oMath>
                  </m:oMathPara>
                </a14:m>
                <a:endParaRPr lang="en-US" dirty="0">
                  <a:cs typeface="Times New Roman"/>
                </a:endParaRPr>
              </a:p>
              <a:p>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228600" y="1452503"/>
                <a:ext cx="7924800" cy="2862322"/>
              </a:xfrm>
              <a:prstGeom prst="rect">
                <a:avLst/>
              </a:prstGeom>
              <a:blipFill rotWithShape="1">
                <a:blip r:embed="rId2"/>
                <a:stretch>
                  <a:fillRect l="-692" t="-1064" r="-769"/>
                </a:stretch>
              </a:blipFill>
            </p:spPr>
            <p:txBody>
              <a:bodyPr/>
              <a:lstStyle/>
              <a:p>
                <a:r>
                  <a:rPr lang="en-US">
                    <a:noFill/>
                  </a:rPr>
                  <a:t> </a:t>
                </a:r>
              </a:p>
            </p:txBody>
          </p:sp>
        </mc:Fallback>
      </mc:AlternateContent>
      <p:sp>
        <p:nvSpPr>
          <p:cNvPr id="4" name="TextBox 3"/>
          <p:cNvSpPr txBox="1"/>
          <p:nvPr/>
        </p:nvSpPr>
        <p:spPr>
          <a:xfrm>
            <a:off x="76200" y="4295775"/>
            <a:ext cx="5819798" cy="369332"/>
          </a:xfrm>
          <a:prstGeom prst="rect">
            <a:avLst/>
          </a:prstGeom>
          <a:noFill/>
          <a:ln w="12700">
            <a:solidFill>
              <a:srgbClr val="C00000"/>
            </a:solidFill>
          </a:ln>
        </p:spPr>
        <p:txBody>
          <a:bodyPr wrap="none" rtlCol="0">
            <a:spAutoFit/>
          </a:bodyPr>
          <a:lstStyle/>
          <a:p>
            <a:r>
              <a:rPr lang="en-US" dirty="0" smtClean="0"/>
              <a:t>Electron #1 is on nucleus A while electron #2 is on nucleus B</a:t>
            </a:r>
            <a:endParaRPr lang="en-US" dirty="0"/>
          </a:p>
        </p:txBody>
      </p:sp>
      <p:sp>
        <p:nvSpPr>
          <p:cNvPr id="5" name="Rectangle 4"/>
          <p:cNvSpPr/>
          <p:nvPr/>
        </p:nvSpPr>
        <p:spPr>
          <a:xfrm>
            <a:off x="2524125" y="4724400"/>
            <a:ext cx="6386501" cy="369332"/>
          </a:xfrm>
          <a:prstGeom prst="rect">
            <a:avLst/>
          </a:prstGeom>
          <a:ln w="6350">
            <a:solidFill>
              <a:srgbClr val="CC0000"/>
            </a:solidFill>
          </a:ln>
        </p:spPr>
        <p:txBody>
          <a:bodyPr wrap="square">
            <a:spAutoFit/>
          </a:bodyPr>
          <a:lstStyle/>
          <a:p>
            <a:r>
              <a:rPr lang="en-US" dirty="0"/>
              <a:t>Electron #1 is on nucleus </a:t>
            </a:r>
            <a:r>
              <a:rPr lang="en-US" dirty="0" smtClean="0"/>
              <a:t>B </a:t>
            </a:r>
            <a:r>
              <a:rPr lang="en-US" dirty="0"/>
              <a:t>while electron #2 is on nucleus </a:t>
            </a:r>
            <a:r>
              <a:rPr lang="en-US" dirty="0" smtClean="0"/>
              <a:t>A</a:t>
            </a:r>
            <a:endParaRPr lang="en-US" dirty="0"/>
          </a:p>
        </p:txBody>
      </p:sp>
      <p:sp>
        <p:nvSpPr>
          <p:cNvPr id="14" name="Freeform 13"/>
          <p:cNvSpPr/>
          <p:nvPr/>
        </p:nvSpPr>
        <p:spPr>
          <a:xfrm>
            <a:off x="915677" y="3933825"/>
            <a:ext cx="1132198" cy="301577"/>
          </a:xfrm>
          <a:custGeom>
            <a:avLst/>
            <a:gdLst>
              <a:gd name="connsiteX0" fmla="*/ 1132198 w 1132198"/>
              <a:gd name="connsiteY0" fmla="*/ 0 h 301577"/>
              <a:gd name="connsiteX1" fmla="*/ 1036948 w 1132198"/>
              <a:gd name="connsiteY1" fmla="*/ 152400 h 301577"/>
              <a:gd name="connsiteX2" fmla="*/ 627373 w 1132198"/>
              <a:gd name="connsiteY2" fmla="*/ 171450 h 301577"/>
              <a:gd name="connsiteX3" fmla="*/ 246373 w 1132198"/>
              <a:gd name="connsiteY3" fmla="*/ 38100 h 301577"/>
              <a:gd name="connsiteX4" fmla="*/ 93973 w 1132198"/>
              <a:gd name="connsiteY4" fmla="*/ 47625 h 301577"/>
              <a:gd name="connsiteX5" fmla="*/ 8248 w 1132198"/>
              <a:gd name="connsiteY5" fmla="*/ 276225 h 301577"/>
              <a:gd name="connsiteX6" fmla="*/ 8248 w 1132198"/>
              <a:gd name="connsiteY6" fmla="*/ 285750 h 30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2198" h="301577">
                <a:moveTo>
                  <a:pt x="1132198" y="0"/>
                </a:moveTo>
                <a:cubicBezTo>
                  <a:pt x="1126641" y="61912"/>
                  <a:pt x="1121085" y="123825"/>
                  <a:pt x="1036948" y="152400"/>
                </a:cubicBezTo>
                <a:cubicBezTo>
                  <a:pt x="952811" y="180975"/>
                  <a:pt x="759135" y="190500"/>
                  <a:pt x="627373" y="171450"/>
                </a:cubicBezTo>
                <a:cubicBezTo>
                  <a:pt x="495611" y="152400"/>
                  <a:pt x="335273" y="58737"/>
                  <a:pt x="246373" y="38100"/>
                </a:cubicBezTo>
                <a:cubicBezTo>
                  <a:pt x="157473" y="17463"/>
                  <a:pt x="133660" y="7938"/>
                  <a:pt x="93973" y="47625"/>
                </a:cubicBezTo>
                <a:cubicBezTo>
                  <a:pt x="54286" y="87312"/>
                  <a:pt x="22535" y="236538"/>
                  <a:pt x="8248" y="276225"/>
                </a:cubicBezTo>
                <a:cubicBezTo>
                  <a:pt x="-6039" y="315912"/>
                  <a:pt x="1104" y="300831"/>
                  <a:pt x="8248" y="285750"/>
                </a:cubicBezTo>
              </a:path>
            </a:pathLst>
          </a:custGeom>
          <a:noFill/>
          <a:ln>
            <a:solidFill>
              <a:srgbClr val="CC0000"/>
            </a:solidFill>
            <a:head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3793503" y="3914775"/>
            <a:ext cx="3169272" cy="723900"/>
          </a:xfrm>
          <a:custGeom>
            <a:avLst/>
            <a:gdLst>
              <a:gd name="connsiteX0" fmla="*/ 102222 w 3169272"/>
              <a:gd name="connsiteY0" fmla="*/ 0 h 723900"/>
              <a:gd name="connsiteX1" fmla="*/ 16497 w 3169272"/>
              <a:gd name="connsiteY1" fmla="*/ 114300 h 723900"/>
              <a:gd name="connsiteX2" fmla="*/ 16497 w 3169272"/>
              <a:gd name="connsiteY2" fmla="*/ 257175 h 723900"/>
              <a:gd name="connsiteX3" fmla="*/ 187947 w 3169272"/>
              <a:gd name="connsiteY3" fmla="*/ 304800 h 723900"/>
              <a:gd name="connsiteX4" fmla="*/ 426072 w 3169272"/>
              <a:gd name="connsiteY4" fmla="*/ 266700 h 723900"/>
              <a:gd name="connsiteX5" fmla="*/ 807072 w 3169272"/>
              <a:gd name="connsiteY5" fmla="*/ 171450 h 723900"/>
              <a:gd name="connsiteX6" fmla="*/ 1397622 w 3169272"/>
              <a:gd name="connsiteY6" fmla="*/ 152400 h 723900"/>
              <a:gd name="connsiteX7" fmla="*/ 2169147 w 3169272"/>
              <a:gd name="connsiteY7" fmla="*/ 228600 h 723900"/>
              <a:gd name="connsiteX8" fmla="*/ 2740647 w 3169272"/>
              <a:gd name="connsiteY8" fmla="*/ 400050 h 723900"/>
              <a:gd name="connsiteX9" fmla="*/ 3045447 w 3169272"/>
              <a:gd name="connsiteY9" fmla="*/ 600075 h 723900"/>
              <a:gd name="connsiteX10" fmla="*/ 3169272 w 3169272"/>
              <a:gd name="connsiteY10" fmla="*/ 72390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69272" h="723900">
                <a:moveTo>
                  <a:pt x="102222" y="0"/>
                </a:moveTo>
                <a:cubicBezTo>
                  <a:pt x="66503" y="35719"/>
                  <a:pt x="30784" y="71438"/>
                  <a:pt x="16497" y="114300"/>
                </a:cubicBezTo>
                <a:cubicBezTo>
                  <a:pt x="2210" y="157162"/>
                  <a:pt x="-12078" y="225425"/>
                  <a:pt x="16497" y="257175"/>
                </a:cubicBezTo>
                <a:cubicBezTo>
                  <a:pt x="45072" y="288925"/>
                  <a:pt x="119685" y="303213"/>
                  <a:pt x="187947" y="304800"/>
                </a:cubicBezTo>
                <a:cubicBezTo>
                  <a:pt x="256209" y="306387"/>
                  <a:pt x="322885" y="288925"/>
                  <a:pt x="426072" y="266700"/>
                </a:cubicBezTo>
                <a:cubicBezTo>
                  <a:pt x="529259" y="244475"/>
                  <a:pt x="645147" y="190500"/>
                  <a:pt x="807072" y="171450"/>
                </a:cubicBezTo>
                <a:cubicBezTo>
                  <a:pt x="968997" y="152400"/>
                  <a:pt x="1170610" y="142875"/>
                  <a:pt x="1397622" y="152400"/>
                </a:cubicBezTo>
                <a:cubicBezTo>
                  <a:pt x="1624634" y="161925"/>
                  <a:pt x="1945310" y="187325"/>
                  <a:pt x="2169147" y="228600"/>
                </a:cubicBezTo>
                <a:cubicBezTo>
                  <a:pt x="2392984" y="269875"/>
                  <a:pt x="2594597" y="338138"/>
                  <a:pt x="2740647" y="400050"/>
                </a:cubicBezTo>
                <a:cubicBezTo>
                  <a:pt x="2886697" y="461962"/>
                  <a:pt x="2974010" y="546100"/>
                  <a:pt x="3045447" y="600075"/>
                </a:cubicBezTo>
                <a:cubicBezTo>
                  <a:pt x="3116884" y="654050"/>
                  <a:pt x="3143078" y="688975"/>
                  <a:pt x="3169272" y="723900"/>
                </a:cubicBezTo>
              </a:path>
            </a:pathLst>
          </a:custGeom>
          <a:noFill/>
          <a:ln>
            <a:solidFill>
              <a:srgbClr val="C00000"/>
            </a:solidFill>
            <a:head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28600" y="5562600"/>
            <a:ext cx="1819275" cy="646331"/>
          </a:xfrm>
          <a:prstGeom prst="rect">
            <a:avLst/>
          </a:prstGeom>
          <a:noFill/>
        </p:spPr>
        <p:txBody>
          <a:bodyPr wrap="square" rtlCol="0">
            <a:spAutoFit/>
          </a:bodyPr>
          <a:lstStyle/>
          <a:p>
            <a:r>
              <a:rPr lang="en-US" dirty="0" smtClean="0">
                <a:solidFill>
                  <a:srgbClr val="CC0000"/>
                </a:solidFill>
              </a:rPr>
              <a:t>Linus Pauling</a:t>
            </a:r>
          </a:p>
          <a:p>
            <a:r>
              <a:rPr lang="en-US" dirty="0" smtClean="0"/>
              <a:t>Nobel Prize 1954</a:t>
            </a:r>
            <a:endParaRPr lang="en-US"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6925" y="5181599"/>
            <a:ext cx="1165129" cy="1647825"/>
          </a:xfrm>
          <a:prstGeom prst="rect">
            <a:avLst/>
          </a:prstGeom>
        </p:spPr>
      </p:pic>
      <p:sp>
        <p:nvSpPr>
          <p:cNvPr id="18" name="TextBox 17"/>
          <p:cNvSpPr txBox="1"/>
          <p:nvPr/>
        </p:nvSpPr>
        <p:spPr>
          <a:xfrm>
            <a:off x="4468501" y="5562600"/>
            <a:ext cx="1819275" cy="646331"/>
          </a:xfrm>
          <a:prstGeom prst="rect">
            <a:avLst/>
          </a:prstGeom>
          <a:noFill/>
        </p:spPr>
        <p:txBody>
          <a:bodyPr wrap="square" rtlCol="0">
            <a:spAutoFit/>
          </a:bodyPr>
          <a:lstStyle/>
          <a:p>
            <a:r>
              <a:rPr lang="en-US" dirty="0" smtClean="0">
                <a:solidFill>
                  <a:srgbClr val="CC0000"/>
                </a:solidFill>
              </a:rPr>
              <a:t>Charles Coulson</a:t>
            </a:r>
          </a:p>
          <a:p>
            <a:r>
              <a:rPr lang="en-US" dirty="0" smtClean="0"/>
              <a:t>no Nobel Prize</a:t>
            </a:r>
            <a:endParaRPr lang="en-US" dirty="0"/>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7776" y="5153024"/>
            <a:ext cx="1278486" cy="1647826"/>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7626" y="1066800"/>
            <a:ext cx="1143000" cy="1600200"/>
          </a:xfrm>
          <a:prstGeom prst="rect">
            <a:avLst/>
          </a:prstGeom>
        </p:spPr>
      </p:pic>
    </p:spTree>
    <p:extLst>
      <p:ext uri="{BB962C8B-B14F-4D97-AF65-F5344CB8AC3E}">
        <p14:creationId xmlns:p14="http://schemas.microsoft.com/office/powerpoint/2010/main" val="38647440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00" y="4893718"/>
            <a:ext cx="1098968" cy="640080"/>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5379" y="1584960"/>
            <a:ext cx="1098968" cy="640080"/>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4800" y="2171858"/>
            <a:ext cx="1098969" cy="640080"/>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4797" y="2811938"/>
            <a:ext cx="1098969" cy="640080"/>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14800" y="3335813"/>
            <a:ext cx="1098969" cy="640080"/>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4799" y="3857465"/>
            <a:ext cx="1098969" cy="640080"/>
          </a:xfrm>
          <a:prstGeom prst="rect">
            <a:avLst/>
          </a:prstGeom>
        </p:spPr>
      </p:pic>
      <p:pic>
        <p:nvPicPr>
          <p:cNvPr id="8" name="Picture 7"/>
          <p:cNvPicPr>
            <a:picLocks noChangeAspect="1"/>
          </p:cNvPicPr>
          <p:nvPr/>
        </p:nvPicPr>
        <p:blipFill rotWithShape="1">
          <a:blip r:embed="rId8" cstate="print">
            <a:extLst>
              <a:ext uri="{28A0092B-C50C-407E-A947-70E740481C1C}">
                <a14:useLocalDpi xmlns:a14="http://schemas.microsoft.com/office/drawing/2010/main" val="0"/>
              </a:ext>
            </a:extLst>
          </a:blip>
          <a:srcRect l="4082" t="7313" r="38455" b="7075"/>
          <a:stretch/>
        </p:blipFill>
        <p:spPr>
          <a:xfrm>
            <a:off x="152400" y="1905000"/>
            <a:ext cx="4076700" cy="4210050"/>
          </a:xfrm>
          <a:prstGeom prst="rect">
            <a:avLst/>
          </a:prstGeom>
        </p:spPr>
      </p:pic>
      <p:pic>
        <p:nvPicPr>
          <p:cNvPr id="40" name="Picture 39"/>
          <p:cNvPicPr>
            <a:picLocks noChangeAspect="1"/>
          </p:cNvPicPr>
          <p:nvPr/>
        </p:nvPicPr>
        <p:blipFill rotWithShape="1">
          <a:blip r:embed="rId9" cstate="print">
            <a:extLst>
              <a:ext uri="{28A0092B-C50C-407E-A947-70E740481C1C}">
                <a14:useLocalDpi xmlns:a14="http://schemas.microsoft.com/office/drawing/2010/main" val="0"/>
              </a:ext>
            </a:extLst>
          </a:blip>
          <a:srcRect l="28313" r="27195"/>
          <a:stretch/>
        </p:blipFill>
        <p:spPr>
          <a:xfrm>
            <a:off x="2400299" y="4853619"/>
            <a:ext cx="209551" cy="274320"/>
          </a:xfrm>
          <a:prstGeom prst="rect">
            <a:avLst/>
          </a:prstGeom>
        </p:spPr>
      </p:pic>
      <p:sp>
        <p:nvSpPr>
          <p:cNvPr id="2" name="Title 1"/>
          <p:cNvSpPr>
            <a:spLocks noGrp="1"/>
          </p:cNvSpPr>
          <p:nvPr>
            <p:ph type="title"/>
          </p:nvPr>
        </p:nvSpPr>
        <p:spPr>
          <a:xfrm>
            <a:off x="533400" y="16933"/>
            <a:ext cx="8229600" cy="1143000"/>
          </a:xfrm>
        </p:spPr>
        <p:txBody>
          <a:bodyPr>
            <a:normAutofit/>
          </a:bodyPr>
          <a:lstStyle/>
          <a:p>
            <a:r>
              <a:rPr lang="en-US" sz="3600" dirty="0" smtClean="0">
                <a:solidFill>
                  <a:srgbClr val="C00000"/>
                </a:solidFill>
                <a:latin typeface="Times New Roman" panose="02020603050405020304" pitchFamily="18" charset="0"/>
                <a:cs typeface="Times New Roman" panose="02020603050405020304" pitchFamily="18" charset="0"/>
              </a:rPr>
              <a:t>Polyatomic Molecules: H</a:t>
            </a:r>
            <a:r>
              <a:rPr lang="en-US" sz="3600" baseline="-25000" dirty="0" smtClean="0">
                <a:solidFill>
                  <a:srgbClr val="C00000"/>
                </a:solidFill>
                <a:latin typeface="Times New Roman" panose="02020603050405020304" pitchFamily="18" charset="0"/>
                <a:cs typeface="Times New Roman" panose="02020603050405020304" pitchFamily="18" charset="0"/>
              </a:rPr>
              <a:t>2</a:t>
            </a:r>
            <a:r>
              <a:rPr lang="en-US" sz="3600" dirty="0" smtClean="0">
                <a:solidFill>
                  <a:srgbClr val="C00000"/>
                </a:solidFill>
                <a:latin typeface="Times New Roman" panose="02020603050405020304" pitchFamily="18" charset="0"/>
                <a:cs typeface="Times New Roman" panose="02020603050405020304" pitchFamily="18" charset="0"/>
              </a:rPr>
              <a:t>O</a:t>
            </a:r>
            <a:endParaRPr lang="en-US" sz="3600" dirty="0">
              <a:solidFill>
                <a:srgbClr val="C0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143000" y="3423443"/>
            <a:ext cx="272376" cy="369332"/>
          </a:xfrm>
          <a:prstGeom prst="rect">
            <a:avLst/>
          </a:prstGeom>
          <a:solidFill>
            <a:schemeClr val="bg1"/>
          </a:solidFill>
        </p:spPr>
        <p:txBody>
          <a:bodyPr wrap="square" rtlCol="0">
            <a:spAutoFit/>
          </a:bodyPr>
          <a:lstStyle/>
          <a:p>
            <a:endParaRPr lang="en-US" dirty="0"/>
          </a:p>
        </p:txBody>
      </p:sp>
      <p:sp>
        <p:nvSpPr>
          <p:cNvPr id="10" name="TextBox 9"/>
          <p:cNvSpPr txBox="1"/>
          <p:nvPr/>
        </p:nvSpPr>
        <p:spPr>
          <a:xfrm>
            <a:off x="804862" y="6132326"/>
            <a:ext cx="7239000" cy="369332"/>
          </a:xfrm>
          <a:prstGeom prst="rect">
            <a:avLst/>
          </a:prstGeom>
          <a:noFill/>
        </p:spPr>
        <p:txBody>
          <a:bodyPr wrap="square" rtlCol="0">
            <a:spAutoFit/>
          </a:bodyPr>
          <a:lstStyle/>
          <a:p>
            <a:r>
              <a:rPr lang="en-US" dirty="0" smtClean="0"/>
              <a:t>The 1a</a:t>
            </a:r>
            <a:r>
              <a:rPr lang="en-US" baseline="-25000" dirty="0" smtClean="0"/>
              <a:t>1</a:t>
            </a:r>
            <a:r>
              <a:rPr lang="en-US" dirty="0" smtClean="0"/>
              <a:t> orbital is a nearly pure O 1s orbital, way in the basement! (-520 eV)</a:t>
            </a:r>
            <a:endParaRPr lang="en-US" dirty="0"/>
          </a:p>
        </p:txBody>
      </p:sp>
      <p:pic>
        <p:nvPicPr>
          <p:cNvPr id="23" name="Picture 22"/>
          <p:cNvPicPr>
            <a:picLocks noChangeAspect="1"/>
          </p:cNvPicPr>
          <p:nvPr/>
        </p:nvPicPr>
        <p:blipFill rotWithShape="1">
          <a:blip r:embed="rId8" cstate="print">
            <a:extLst>
              <a:ext uri="{28A0092B-C50C-407E-A947-70E740481C1C}">
                <a14:useLocalDpi xmlns:a14="http://schemas.microsoft.com/office/drawing/2010/main" val="0"/>
              </a:ext>
            </a:extLst>
          </a:blip>
          <a:srcRect l="66531" t="7313" r="14048" b="7075"/>
          <a:stretch/>
        </p:blipFill>
        <p:spPr>
          <a:xfrm>
            <a:off x="5499947" y="1905000"/>
            <a:ext cx="1377812" cy="4210050"/>
          </a:xfrm>
          <a:prstGeom prst="rect">
            <a:avLst/>
          </a:prstGeom>
        </p:spPr>
      </p:pic>
      <p:sp>
        <p:nvSpPr>
          <p:cNvPr id="29" name="Left Brace 28"/>
          <p:cNvSpPr/>
          <p:nvPr/>
        </p:nvSpPr>
        <p:spPr>
          <a:xfrm flipH="1">
            <a:off x="5110046" y="1676400"/>
            <a:ext cx="218019" cy="1219200"/>
          </a:xfrm>
          <a:prstGeom prst="lef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Left Brace 29"/>
          <p:cNvSpPr/>
          <p:nvPr/>
        </p:nvSpPr>
        <p:spPr>
          <a:xfrm flipH="1">
            <a:off x="5110047" y="3029900"/>
            <a:ext cx="228600" cy="776368"/>
          </a:xfrm>
          <a:prstGeom prst="lef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5433271" y="4443332"/>
            <a:ext cx="990600" cy="381000"/>
          </a:xfrm>
          <a:prstGeom prst="rect">
            <a:avLst/>
          </a:prstGeom>
          <a:noFill/>
        </p:spPr>
        <p:txBody>
          <a:bodyPr wrap="square" rtlCol="0">
            <a:spAutoFit/>
          </a:bodyPr>
          <a:lstStyle/>
          <a:p>
            <a:r>
              <a:rPr lang="en-US" dirty="0" smtClean="0">
                <a:solidFill>
                  <a:srgbClr val="CC0000"/>
                </a:solidFill>
              </a:rPr>
              <a:t>Bonding</a:t>
            </a:r>
            <a:endParaRPr lang="en-US" dirty="0">
              <a:solidFill>
                <a:srgbClr val="CC0000"/>
              </a:solidFill>
            </a:endParaRPr>
          </a:p>
        </p:txBody>
      </p:sp>
      <p:sp>
        <p:nvSpPr>
          <p:cNvPr id="32" name="TextBox 31"/>
          <p:cNvSpPr txBox="1"/>
          <p:nvPr/>
        </p:nvSpPr>
        <p:spPr>
          <a:xfrm>
            <a:off x="5433271" y="2095500"/>
            <a:ext cx="1386629" cy="369332"/>
          </a:xfrm>
          <a:prstGeom prst="rect">
            <a:avLst/>
          </a:prstGeom>
          <a:noFill/>
        </p:spPr>
        <p:txBody>
          <a:bodyPr wrap="square" rtlCol="0">
            <a:spAutoFit/>
          </a:bodyPr>
          <a:lstStyle/>
          <a:p>
            <a:r>
              <a:rPr lang="en-US" dirty="0" smtClean="0">
                <a:solidFill>
                  <a:srgbClr val="CC0000"/>
                </a:solidFill>
              </a:rPr>
              <a:t>Antibonding</a:t>
            </a:r>
            <a:endParaRPr lang="en-US" dirty="0">
              <a:solidFill>
                <a:srgbClr val="CC0000"/>
              </a:solidFill>
            </a:endParaRPr>
          </a:p>
        </p:txBody>
      </p:sp>
      <p:sp>
        <p:nvSpPr>
          <p:cNvPr id="33" name="TextBox 32"/>
          <p:cNvSpPr txBox="1"/>
          <p:nvPr/>
        </p:nvSpPr>
        <p:spPr>
          <a:xfrm>
            <a:off x="5544259" y="2639934"/>
            <a:ext cx="1399466" cy="646331"/>
          </a:xfrm>
          <a:prstGeom prst="rect">
            <a:avLst/>
          </a:prstGeom>
          <a:noFill/>
        </p:spPr>
        <p:txBody>
          <a:bodyPr wrap="square" rtlCol="0">
            <a:spAutoFit/>
          </a:bodyPr>
          <a:lstStyle/>
          <a:p>
            <a:r>
              <a:rPr lang="en-US" dirty="0" smtClean="0">
                <a:solidFill>
                  <a:srgbClr val="CC0000"/>
                </a:solidFill>
              </a:rPr>
              <a:t>Nonbonding </a:t>
            </a:r>
          </a:p>
          <a:p>
            <a:r>
              <a:rPr lang="en-US" dirty="0" smtClean="0">
                <a:solidFill>
                  <a:srgbClr val="CC0000"/>
                </a:solidFill>
              </a:rPr>
              <a:t>(Lone Pairs)</a:t>
            </a:r>
            <a:endParaRPr lang="en-US" dirty="0">
              <a:solidFill>
                <a:srgbClr val="CC0000"/>
              </a:solidFill>
            </a:endParaRPr>
          </a:p>
        </p:txBody>
      </p:sp>
      <p:sp>
        <p:nvSpPr>
          <p:cNvPr id="35" name="Freeform 34"/>
          <p:cNvSpPr/>
          <p:nvPr/>
        </p:nvSpPr>
        <p:spPr>
          <a:xfrm>
            <a:off x="5343525" y="3116311"/>
            <a:ext cx="287549" cy="303164"/>
          </a:xfrm>
          <a:custGeom>
            <a:avLst/>
            <a:gdLst>
              <a:gd name="connsiteX0" fmla="*/ 0 w 287549"/>
              <a:gd name="connsiteY0" fmla="*/ 303164 h 303164"/>
              <a:gd name="connsiteX1" fmla="*/ 133350 w 287549"/>
              <a:gd name="connsiteY1" fmla="*/ 274589 h 303164"/>
              <a:gd name="connsiteX2" fmla="*/ 200025 w 287549"/>
              <a:gd name="connsiteY2" fmla="*/ 198389 h 303164"/>
              <a:gd name="connsiteX3" fmla="*/ 276225 w 287549"/>
              <a:gd name="connsiteY3" fmla="*/ 17414 h 303164"/>
              <a:gd name="connsiteX4" fmla="*/ 285750 w 287549"/>
              <a:gd name="connsiteY4" fmla="*/ 17414 h 303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49" h="303164">
                <a:moveTo>
                  <a:pt x="0" y="303164"/>
                </a:moveTo>
                <a:cubicBezTo>
                  <a:pt x="50006" y="297607"/>
                  <a:pt x="100013" y="292051"/>
                  <a:pt x="133350" y="274589"/>
                </a:cubicBezTo>
                <a:cubicBezTo>
                  <a:pt x="166687" y="257127"/>
                  <a:pt x="176213" y="241251"/>
                  <a:pt x="200025" y="198389"/>
                </a:cubicBezTo>
                <a:cubicBezTo>
                  <a:pt x="223838" y="155526"/>
                  <a:pt x="261938" y="47576"/>
                  <a:pt x="276225" y="17414"/>
                </a:cubicBezTo>
                <a:cubicBezTo>
                  <a:pt x="290512" y="-12748"/>
                  <a:pt x="288131" y="2333"/>
                  <a:pt x="285750" y="17414"/>
                </a:cubicBezTo>
              </a:path>
            </a:pathLst>
          </a:cu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2047875" y="4724239"/>
            <a:ext cx="457200" cy="247650"/>
            <a:chOff x="7772400" y="5867400"/>
            <a:chExt cx="457200" cy="247650"/>
          </a:xfrm>
        </p:grpSpPr>
        <p:cxnSp>
          <p:nvCxnSpPr>
            <p:cNvPr id="37" name="Straight Connector 36"/>
            <p:cNvCxnSpPr/>
            <p:nvPr/>
          </p:nvCxnSpPr>
          <p:spPr>
            <a:xfrm flipV="1">
              <a:off x="7772400" y="5867400"/>
              <a:ext cx="228600" cy="24765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8001000" y="5867400"/>
              <a:ext cx="228600" cy="247650"/>
            </a:xfrm>
            <a:prstGeom prst="line">
              <a:avLst/>
            </a:prstGeom>
            <a:ln w="22225">
              <a:solidFill>
                <a:schemeClr val="tx1"/>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1279188" y="4700507"/>
            <a:ext cx="457200" cy="247650"/>
            <a:chOff x="7772400" y="5867400"/>
            <a:chExt cx="457200" cy="247650"/>
          </a:xfrm>
        </p:grpSpPr>
        <p:cxnSp>
          <p:nvCxnSpPr>
            <p:cNvPr id="42" name="Straight Connector 41"/>
            <p:cNvCxnSpPr/>
            <p:nvPr/>
          </p:nvCxnSpPr>
          <p:spPr>
            <a:xfrm flipV="1">
              <a:off x="7772400" y="5867400"/>
              <a:ext cx="228600" cy="24765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8001000" y="5867400"/>
              <a:ext cx="228600" cy="247650"/>
            </a:xfrm>
            <a:prstGeom prst="line">
              <a:avLst/>
            </a:prstGeom>
            <a:ln w="22225">
              <a:solidFill>
                <a:schemeClr val="tx1"/>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grpSp>
      <p:pic>
        <p:nvPicPr>
          <p:cNvPr id="44" name="Picture 43"/>
          <p:cNvPicPr>
            <a:picLocks noChangeAspect="1"/>
          </p:cNvPicPr>
          <p:nvPr/>
        </p:nvPicPr>
        <p:blipFill rotWithShape="1">
          <a:blip r:embed="rId10" cstate="print">
            <a:extLst>
              <a:ext uri="{28A0092B-C50C-407E-A947-70E740481C1C}">
                <a14:useLocalDpi xmlns:a14="http://schemas.microsoft.com/office/drawing/2010/main" val="0"/>
              </a:ext>
            </a:extLst>
          </a:blip>
          <a:srcRect l="24268" r="23150"/>
          <a:stretch/>
        </p:blipFill>
        <p:spPr>
          <a:xfrm>
            <a:off x="1914524" y="4853619"/>
            <a:ext cx="247651" cy="274320"/>
          </a:xfrm>
          <a:prstGeom prst="rect">
            <a:avLst/>
          </a:prstGeom>
        </p:spPr>
      </p:pic>
      <p:pic>
        <p:nvPicPr>
          <p:cNvPr id="46" name="Picture 45"/>
          <p:cNvPicPr>
            <a:picLocks noChangeAspect="1"/>
          </p:cNvPicPr>
          <p:nvPr/>
        </p:nvPicPr>
        <p:blipFill rotWithShape="1">
          <a:blip r:embed="rId10" cstate="print">
            <a:extLst>
              <a:ext uri="{28A0092B-C50C-407E-A947-70E740481C1C}">
                <a14:useLocalDpi xmlns:a14="http://schemas.microsoft.com/office/drawing/2010/main" val="0"/>
              </a:ext>
            </a:extLst>
          </a:blip>
          <a:srcRect l="24268" r="23150"/>
          <a:stretch/>
        </p:blipFill>
        <p:spPr>
          <a:xfrm>
            <a:off x="1622088" y="4837825"/>
            <a:ext cx="247651" cy="274320"/>
          </a:xfrm>
          <a:prstGeom prst="rect">
            <a:avLst/>
          </a:prstGeom>
        </p:spPr>
      </p:pic>
      <p:pic>
        <p:nvPicPr>
          <p:cNvPr id="47" name="Picture 46"/>
          <p:cNvPicPr>
            <a:picLocks noChangeAspect="1"/>
          </p:cNvPicPr>
          <p:nvPr/>
        </p:nvPicPr>
        <p:blipFill rotWithShape="1">
          <a:blip r:embed="rId10" cstate="print">
            <a:extLst>
              <a:ext uri="{28A0092B-C50C-407E-A947-70E740481C1C}">
                <a14:useLocalDpi xmlns:a14="http://schemas.microsoft.com/office/drawing/2010/main" val="0"/>
              </a:ext>
            </a:extLst>
          </a:blip>
          <a:srcRect l="24268" r="23150"/>
          <a:stretch/>
        </p:blipFill>
        <p:spPr>
          <a:xfrm>
            <a:off x="1143000" y="4837825"/>
            <a:ext cx="247651" cy="274320"/>
          </a:xfrm>
          <a:prstGeom prst="rect">
            <a:avLst/>
          </a:prstGeom>
        </p:spPr>
      </p:pic>
      <p:sp>
        <p:nvSpPr>
          <p:cNvPr id="52" name="TextBox 51"/>
          <p:cNvSpPr txBox="1"/>
          <p:nvPr/>
        </p:nvSpPr>
        <p:spPr>
          <a:xfrm>
            <a:off x="1320878" y="5040868"/>
            <a:ext cx="373820" cy="369332"/>
          </a:xfrm>
          <a:prstGeom prst="rect">
            <a:avLst/>
          </a:prstGeom>
          <a:noFill/>
        </p:spPr>
        <p:txBody>
          <a:bodyPr wrap="none" rtlCol="0">
            <a:spAutoFit/>
          </a:bodyPr>
          <a:lstStyle/>
          <a:p>
            <a:r>
              <a:rPr lang="en-US" dirty="0" smtClean="0"/>
              <a:t>a</a:t>
            </a:r>
            <a:r>
              <a:rPr lang="en-US" baseline="-25000" dirty="0" smtClean="0"/>
              <a:t>1</a:t>
            </a:r>
            <a:endParaRPr lang="en-US" baseline="-25000" dirty="0"/>
          </a:p>
        </p:txBody>
      </p:sp>
      <p:sp>
        <p:nvSpPr>
          <p:cNvPr id="54" name="TextBox 53"/>
          <p:cNvSpPr txBox="1"/>
          <p:nvPr/>
        </p:nvSpPr>
        <p:spPr>
          <a:xfrm>
            <a:off x="2089565" y="5040868"/>
            <a:ext cx="385042" cy="369332"/>
          </a:xfrm>
          <a:prstGeom prst="rect">
            <a:avLst/>
          </a:prstGeom>
          <a:noFill/>
        </p:spPr>
        <p:txBody>
          <a:bodyPr wrap="none" rtlCol="0">
            <a:spAutoFit/>
          </a:bodyPr>
          <a:lstStyle/>
          <a:p>
            <a:r>
              <a:rPr lang="en-US" dirty="0" smtClean="0"/>
              <a:t>b</a:t>
            </a:r>
            <a:r>
              <a:rPr lang="en-US" baseline="-25000" dirty="0" smtClean="0"/>
              <a:t>2</a:t>
            </a:r>
            <a:endParaRPr lang="en-US" baseline="-25000" dirty="0"/>
          </a:p>
        </p:txBody>
      </p:sp>
      <p:sp>
        <p:nvSpPr>
          <p:cNvPr id="55" name="TextBox 54"/>
          <p:cNvSpPr txBox="1"/>
          <p:nvPr/>
        </p:nvSpPr>
        <p:spPr>
          <a:xfrm>
            <a:off x="6943725" y="3859884"/>
            <a:ext cx="2200275" cy="369332"/>
          </a:xfrm>
          <a:prstGeom prst="rect">
            <a:avLst/>
          </a:prstGeom>
          <a:noFill/>
        </p:spPr>
        <p:txBody>
          <a:bodyPr wrap="square" rtlCol="0">
            <a:spAutoFit/>
          </a:bodyPr>
          <a:lstStyle/>
          <a:p>
            <a:r>
              <a:rPr lang="en-US" dirty="0" smtClean="0"/>
              <a:t>(b</a:t>
            </a:r>
            <a:r>
              <a:rPr lang="en-US" baseline="-25000" dirty="0" smtClean="0"/>
              <a:t>2</a:t>
            </a:r>
            <a:r>
              <a:rPr lang="en-US" dirty="0" smtClean="0"/>
              <a:t>,     b</a:t>
            </a:r>
            <a:r>
              <a:rPr lang="en-US" baseline="-25000" dirty="0" smtClean="0"/>
              <a:t>1</a:t>
            </a:r>
            <a:r>
              <a:rPr lang="en-US" dirty="0" smtClean="0"/>
              <a:t>,       a</a:t>
            </a:r>
            <a:r>
              <a:rPr lang="en-US" baseline="-25000" dirty="0" smtClean="0"/>
              <a:t>1</a:t>
            </a:r>
            <a:r>
              <a:rPr lang="en-US" dirty="0" smtClean="0"/>
              <a:t>)</a:t>
            </a:r>
            <a:endParaRPr lang="en-US" dirty="0"/>
          </a:p>
        </p:txBody>
      </p:sp>
      <p:sp>
        <p:nvSpPr>
          <p:cNvPr id="56" name="Rectangle 55"/>
          <p:cNvSpPr/>
          <p:nvPr/>
        </p:nvSpPr>
        <p:spPr>
          <a:xfrm>
            <a:off x="6619875" y="3452018"/>
            <a:ext cx="323850" cy="354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p:cNvGrpSpPr/>
          <p:nvPr/>
        </p:nvGrpSpPr>
        <p:grpSpPr>
          <a:xfrm>
            <a:off x="6934200" y="3290211"/>
            <a:ext cx="457200" cy="441723"/>
            <a:chOff x="7261328" y="3290211"/>
            <a:chExt cx="457200" cy="441723"/>
          </a:xfrm>
        </p:grpSpPr>
        <p:pic>
          <p:nvPicPr>
            <p:cNvPr id="57" name="Picture 56"/>
            <p:cNvPicPr>
              <a:picLocks noChangeAspect="1"/>
            </p:cNvPicPr>
            <p:nvPr/>
          </p:nvPicPr>
          <p:blipFill rotWithShape="1">
            <a:blip r:embed="rId11" cstate="print">
              <a:extLst>
                <a:ext uri="{28A0092B-C50C-407E-A947-70E740481C1C}">
                  <a14:useLocalDpi xmlns:a14="http://schemas.microsoft.com/office/drawing/2010/main" val="0"/>
                </a:ext>
              </a:extLst>
            </a:blip>
            <a:srcRect l="20358" r="21128"/>
            <a:stretch/>
          </p:blipFill>
          <p:spPr>
            <a:xfrm>
              <a:off x="7306201" y="3290211"/>
              <a:ext cx="367454" cy="365760"/>
            </a:xfrm>
            <a:prstGeom prst="rect">
              <a:avLst/>
            </a:prstGeom>
          </p:spPr>
        </p:pic>
        <p:grpSp>
          <p:nvGrpSpPr>
            <p:cNvPr id="61" name="Group 60"/>
            <p:cNvGrpSpPr/>
            <p:nvPr/>
          </p:nvGrpSpPr>
          <p:grpSpPr>
            <a:xfrm>
              <a:off x="7261328" y="3484284"/>
              <a:ext cx="457200" cy="247650"/>
              <a:chOff x="7772400" y="5867400"/>
              <a:chExt cx="457200" cy="247650"/>
            </a:xfrm>
          </p:grpSpPr>
          <p:cxnSp>
            <p:nvCxnSpPr>
              <p:cNvPr id="62" name="Straight Connector 61"/>
              <p:cNvCxnSpPr/>
              <p:nvPr/>
            </p:nvCxnSpPr>
            <p:spPr>
              <a:xfrm flipV="1">
                <a:off x="7772400" y="5867400"/>
                <a:ext cx="228600" cy="24765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8001000" y="5867400"/>
                <a:ext cx="228600" cy="247650"/>
              </a:xfrm>
              <a:prstGeom prst="line">
                <a:avLst/>
              </a:prstGeom>
              <a:ln w="22225">
                <a:solidFill>
                  <a:schemeClr val="tx1"/>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grpSp>
      </p:grpSp>
      <p:grpSp>
        <p:nvGrpSpPr>
          <p:cNvPr id="11264" name="Group 11263"/>
          <p:cNvGrpSpPr/>
          <p:nvPr/>
        </p:nvGrpSpPr>
        <p:grpSpPr>
          <a:xfrm>
            <a:off x="7479743" y="3307474"/>
            <a:ext cx="457200" cy="430530"/>
            <a:chOff x="7633049" y="3322438"/>
            <a:chExt cx="457200" cy="430530"/>
          </a:xfrm>
        </p:grpSpPr>
        <p:pic>
          <p:nvPicPr>
            <p:cNvPr id="58" name="Picture 57"/>
            <p:cNvPicPr>
              <a:picLocks noChangeAspect="1"/>
            </p:cNvPicPr>
            <p:nvPr/>
          </p:nvPicPr>
          <p:blipFill rotWithShape="1">
            <a:blip r:embed="rId12" cstate="print">
              <a:extLst>
                <a:ext uri="{28A0092B-C50C-407E-A947-70E740481C1C}">
                  <a14:useLocalDpi xmlns:a14="http://schemas.microsoft.com/office/drawing/2010/main" val="0"/>
                </a:ext>
              </a:extLst>
            </a:blip>
            <a:srcRect l="25679" r="27195"/>
            <a:stretch/>
          </p:blipFill>
          <p:spPr>
            <a:xfrm>
              <a:off x="7713677" y="3322438"/>
              <a:ext cx="295943" cy="365760"/>
            </a:xfrm>
            <a:prstGeom prst="rect">
              <a:avLst/>
            </a:prstGeom>
          </p:spPr>
        </p:pic>
        <p:grpSp>
          <p:nvGrpSpPr>
            <p:cNvPr id="65" name="Group 64"/>
            <p:cNvGrpSpPr/>
            <p:nvPr/>
          </p:nvGrpSpPr>
          <p:grpSpPr>
            <a:xfrm>
              <a:off x="7633049" y="3505318"/>
              <a:ext cx="457200" cy="247650"/>
              <a:chOff x="7772400" y="5867400"/>
              <a:chExt cx="457200" cy="247650"/>
            </a:xfrm>
          </p:grpSpPr>
          <p:cxnSp>
            <p:nvCxnSpPr>
              <p:cNvPr id="66" name="Straight Connector 65"/>
              <p:cNvCxnSpPr/>
              <p:nvPr/>
            </p:nvCxnSpPr>
            <p:spPr>
              <a:xfrm flipV="1">
                <a:off x="7772400" y="5867400"/>
                <a:ext cx="228600" cy="24765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8001000" y="5867400"/>
                <a:ext cx="228600" cy="247650"/>
              </a:xfrm>
              <a:prstGeom prst="line">
                <a:avLst/>
              </a:prstGeom>
              <a:ln w="22225">
                <a:solidFill>
                  <a:schemeClr val="tx1"/>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grpSp>
      </p:grpSp>
      <p:grpSp>
        <p:nvGrpSpPr>
          <p:cNvPr id="11265" name="Group 11264"/>
          <p:cNvGrpSpPr/>
          <p:nvPr/>
        </p:nvGrpSpPr>
        <p:grpSpPr>
          <a:xfrm>
            <a:off x="8056969" y="3282155"/>
            <a:ext cx="457200" cy="461406"/>
            <a:chOff x="8494814" y="3291562"/>
            <a:chExt cx="457200" cy="461406"/>
          </a:xfrm>
        </p:grpSpPr>
        <p:pic>
          <p:nvPicPr>
            <p:cNvPr id="59" name="Picture 58"/>
            <p:cNvPicPr>
              <a:picLocks noChangeAspect="1"/>
            </p:cNvPicPr>
            <p:nvPr/>
          </p:nvPicPr>
          <p:blipFill rotWithShape="1">
            <a:blip r:embed="rId13" cstate="print">
              <a:extLst>
                <a:ext uri="{28A0092B-C50C-407E-A947-70E740481C1C}">
                  <a14:useLocalDpi xmlns:a14="http://schemas.microsoft.com/office/drawing/2010/main" val="0"/>
                </a:ext>
              </a:extLst>
            </a:blip>
            <a:srcRect l="24375" t="-1" r="28605" b="7705"/>
            <a:stretch/>
          </p:blipFill>
          <p:spPr>
            <a:xfrm>
              <a:off x="8575777" y="3291562"/>
              <a:ext cx="295275" cy="337581"/>
            </a:xfrm>
            <a:prstGeom prst="rect">
              <a:avLst/>
            </a:prstGeom>
          </p:spPr>
        </p:pic>
        <p:grpSp>
          <p:nvGrpSpPr>
            <p:cNvPr id="68" name="Group 67"/>
            <p:cNvGrpSpPr/>
            <p:nvPr/>
          </p:nvGrpSpPr>
          <p:grpSpPr>
            <a:xfrm>
              <a:off x="8494814" y="3505318"/>
              <a:ext cx="457200" cy="247650"/>
              <a:chOff x="7772400" y="5867400"/>
              <a:chExt cx="457200" cy="247650"/>
            </a:xfrm>
          </p:grpSpPr>
          <p:cxnSp>
            <p:nvCxnSpPr>
              <p:cNvPr id="69" name="Straight Connector 68"/>
              <p:cNvCxnSpPr/>
              <p:nvPr/>
            </p:nvCxnSpPr>
            <p:spPr>
              <a:xfrm flipV="1">
                <a:off x="7772400" y="5867400"/>
                <a:ext cx="228600" cy="24765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8001000" y="5867400"/>
                <a:ext cx="228600" cy="247650"/>
              </a:xfrm>
              <a:prstGeom prst="line">
                <a:avLst/>
              </a:prstGeom>
              <a:ln w="22225">
                <a:solidFill>
                  <a:schemeClr val="tx1"/>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grpSp>
      </p:grpSp>
      <p:sp>
        <p:nvSpPr>
          <p:cNvPr id="27" name="Left Brace 26"/>
          <p:cNvSpPr/>
          <p:nvPr/>
        </p:nvSpPr>
        <p:spPr>
          <a:xfrm flipH="1">
            <a:off x="5099466" y="3857465"/>
            <a:ext cx="228600" cy="1552735"/>
          </a:xfrm>
          <a:prstGeom prst="lef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1267" name="Picture 1126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27293" y="4669584"/>
            <a:ext cx="1143000" cy="665726"/>
          </a:xfrm>
          <a:prstGeom prst="rect">
            <a:avLst/>
          </a:prstGeom>
        </p:spPr>
      </p:pic>
      <p:sp>
        <p:nvSpPr>
          <p:cNvPr id="75" name="TextBox 74"/>
          <p:cNvSpPr txBox="1"/>
          <p:nvPr/>
        </p:nvSpPr>
        <p:spPr>
          <a:xfrm>
            <a:off x="7346058" y="5322809"/>
            <a:ext cx="428625" cy="369332"/>
          </a:xfrm>
          <a:prstGeom prst="rect">
            <a:avLst/>
          </a:prstGeom>
          <a:noFill/>
        </p:spPr>
        <p:txBody>
          <a:bodyPr wrap="square" rtlCol="0">
            <a:spAutoFit/>
          </a:bodyPr>
          <a:lstStyle/>
          <a:p>
            <a:r>
              <a:rPr lang="en-US" dirty="0" smtClean="0"/>
              <a:t>a</a:t>
            </a:r>
            <a:r>
              <a:rPr lang="en-US" baseline="-25000" dirty="0" smtClean="0"/>
              <a:t>1</a:t>
            </a:r>
            <a:endParaRPr lang="en-US" dirty="0"/>
          </a:p>
        </p:txBody>
      </p:sp>
      <p:grpSp>
        <p:nvGrpSpPr>
          <p:cNvPr id="76" name="Group 75"/>
          <p:cNvGrpSpPr/>
          <p:nvPr/>
        </p:nvGrpSpPr>
        <p:grpSpPr>
          <a:xfrm>
            <a:off x="7251143" y="5012132"/>
            <a:ext cx="457200" cy="247650"/>
            <a:chOff x="7772400" y="5867400"/>
            <a:chExt cx="457200" cy="247650"/>
          </a:xfrm>
        </p:grpSpPr>
        <p:cxnSp>
          <p:nvCxnSpPr>
            <p:cNvPr id="77" name="Straight Connector 76"/>
            <p:cNvCxnSpPr/>
            <p:nvPr/>
          </p:nvCxnSpPr>
          <p:spPr>
            <a:xfrm flipV="1">
              <a:off x="7772400" y="5867400"/>
              <a:ext cx="228600" cy="24765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8001000" y="5867400"/>
              <a:ext cx="228600" cy="247650"/>
            </a:xfrm>
            <a:prstGeom prst="line">
              <a:avLst/>
            </a:prstGeom>
            <a:ln w="22225">
              <a:solidFill>
                <a:schemeClr val="tx1"/>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98883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5227320" cy="1569720"/>
          </a:xfrm>
        </p:spPr>
        <p:txBody>
          <a:bodyPr>
            <a:normAutofit/>
          </a:bodyPr>
          <a:lstStyle/>
          <a:p>
            <a:r>
              <a:rPr lang="en-US" sz="3600" dirty="0" smtClean="0">
                <a:solidFill>
                  <a:srgbClr val="C00000"/>
                </a:solidFill>
                <a:latin typeface="Times New Roman" panose="02020603050405020304" pitchFamily="18" charset="0"/>
                <a:cs typeface="Times New Roman" panose="02020603050405020304" pitchFamily="18" charset="0"/>
              </a:rPr>
              <a:t>More nodes means </a:t>
            </a:r>
            <a:br>
              <a:rPr lang="en-US" sz="3600" dirty="0" smtClean="0">
                <a:solidFill>
                  <a:srgbClr val="C00000"/>
                </a:solidFill>
                <a:latin typeface="Times New Roman" panose="02020603050405020304" pitchFamily="18" charset="0"/>
                <a:cs typeface="Times New Roman" panose="02020603050405020304" pitchFamily="18" charset="0"/>
              </a:rPr>
            </a:br>
            <a:r>
              <a:rPr lang="en-US" sz="3600" dirty="0" smtClean="0">
                <a:solidFill>
                  <a:srgbClr val="C00000"/>
                </a:solidFill>
                <a:latin typeface="Times New Roman" panose="02020603050405020304" pitchFamily="18" charset="0"/>
                <a:cs typeface="Times New Roman" panose="02020603050405020304" pitchFamily="18" charset="0"/>
              </a:rPr>
              <a:t>higher energy:</a:t>
            </a:r>
            <a:endParaRPr lang="en-US" sz="2200" dirty="0">
              <a:solidFill>
                <a:srgbClr val="C0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28509" b="32865"/>
          <a:stretch/>
        </p:blipFill>
        <p:spPr>
          <a:xfrm flipV="1">
            <a:off x="6035039" y="6217920"/>
            <a:ext cx="3108960" cy="64008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30687" b="30687"/>
          <a:stretch/>
        </p:blipFill>
        <p:spPr>
          <a:xfrm>
            <a:off x="6035041" y="5577840"/>
            <a:ext cx="3108960" cy="64008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28943" b="32431"/>
          <a:stretch/>
        </p:blipFill>
        <p:spPr>
          <a:xfrm>
            <a:off x="6035039" y="4937760"/>
            <a:ext cx="3108959" cy="640080"/>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t="30687" b="30687"/>
          <a:stretch/>
        </p:blipFill>
        <p:spPr>
          <a:xfrm>
            <a:off x="6035038" y="4297680"/>
            <a:ext cx="3108959" cy="640080"/>
          </a:xfrm>
          <a:prstGeom prst="rect">
            <a:avLst/>
          </a:prstGeom>
        </p:spPr>
      </p:pic>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5971" t="28937" b="34744"/>
          <a:stretch/>
        </p:blipFill>
        <p:spPr>
          <a:xfrm>
            <a:off x="6035037" y="3657600"/>
            <a:ext cx="3108963" cy="640080"/>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t="28917" b="32456"/>
          <a:stretch/>
        </p:blipFill>
        <p:spPr>
          <a:xfrm>
            <a:off x="6035041" y="3017519"/>
            <a:ext cx="3108960" cy="640081"/>
          </a:xfrm>
          <a:prstGeom prst="rect">
            <a:avLst/>
          </a:prstGeom>
        </p:spPr>
      </p:pic>
      <p:pic>
        <p:nvPicPr>
          <p:cNvPr id="18" name="Picture 17"/>
          <p:cNvPicPr>
            <a:picLocks noChangeAspect="1"/>
          </p:cNvPicPr>
          <p:nvPr/>
        </p:nvPicPr>
        <p:blipFill rotWithShape="1">
          <a:blip r:embed="rId8" cstate="print">
            <a:extLst>
              <a:ext uri="{28A0092B-C50C-407E-A947-70E740481C1C}">
                <a14:useLocalDpi xmlns:a14="http://schemas.microsoft.com/office/drawing/2010/main" val="0"/>
              </a:ext>
            </a:extLst>
          </a:blip>
          <a:srcRect t="30687" b="30687"/>
          <a:stretch/>
        </p:blipFill>
        <p:spPr>
          <a:xfrm>
            <a:off x="6035042" y="2377438"/>
            <a:ext cx="3108959" cy="640081"/>
          </a:xfrm>
          <a:prstGeom prst="rect">
            <a:avLst/>
          </a:prstGeom>
        </p:spPr>
      </p:pic>
      <p:pic>
        <p:nvPicPr>
          <p:cNvPr id="22" name="Picture 21"/>
          <p:cNvPicPr>
            <a:picLocks noChangeAspect="1"/>
          </p:cNvPicPr>
          <p:nvPr/>
        </p:nvPicPr>
        <p:blipFill rotWithShape="1">
          <a:blip r:embed="rId9" cstate="print">
            <a:extLst>
              <a:ext uri="{28A0092B-C50C-407E-A947-70E740481C1C}">
                <a14:useLocalDpi xmlns:a14="http://schemas.microsoft.com/office/drawing/2010/main" val="0"/>
              </a:ext>
            </a:extLst>
          </a:blip>
          <a:srcRect t="30687" b="30687"/>
          <a:stretch/>
        </p:blipFill>
        <p:spPr>
          <a:xfrm>
            <a:off x="6035034" y="1737357"/>
            <a:ext cx="3108963" cy="640081"/>
          </a:xfrm>
          <a:prstGeom prst="rect">
            <a:avLst/>
          </a:prstGeom>
        </p:spPr>
      </p:pic>
      <p:pic>
        <p:nvPicPr>
          <p:cNvPr id="24" name="Picture 23"/>
          <p:cNvPicPr>
            <a:picLocks noChangeAspect="1"/>
          </p:cNvPicPr>
          <p:nvPr/>
        </p:nvPicPr>
        <p:blipFill rotWithShape="1">
          <a:blip r:embed="rId10" cstate="print">
            <a:extLst>
              <a:ext uri="{28A0092B-C50C-407E-A947-70E740481C1C}">
                <a14:useLocalDpi xmlns:a14="http://schemas.microsoft.com/office/drawing/2010/main" val="0"/>
              </a:ext>
            </a:extLst>
          </a:blip>
          <a:srcRect t="30687" b="30687"/>
          <a:stretch/>
        </p:blipFill>
        <p:spPr>
          <a:xfrm>
            <a:off x="6035034" y="1097276"/>
            <a:ext cx="3108960" cy="640081"/>
          </a:xfrm>
          <a:prstGeom prst="rect">
            <a:avLst/>
          </a:prstGeom>
        </p:spPr>
      </p:pic>
      <p:pic>
        <p:nvPicPr>
          <p:cNvPr id="25" name="Picture 24"/>
          <p:cNvPicPr>
            <a:picLocks noChangeAspect="1"/>
          </p:cNvPicPr>
          <p:nvPr/>
        </p:nvPicPr>
        <p:blipFill rotWithShape="1">
          <a:blip r:embed="rId11" cstate="print">
            <a:extLst>
              <a:ext uri="{28A0092B-C50C-407E-A947-70E740481C1C}">
                <a14:useLocalDpi xmlns:a14="http://schemas.microsoft.com/office/drawing/2010/main" val="0"/>
              </a:ext>
            </a:extLst>
          </a:blip>
          <a:srcRect t="3098" b="30687"/>
          <a:stretch/>
        </p:blipFill>
        <p:spPr>
          <a:xfrm>
            <a:off x="6035042" y="1"/>
            <a:ext cx="3108963" cy="1097276"/>
          </a:xfrm>
          <a:prstGeom prst="rect">
            <a:avLst/>
          </a:prstGeom>
        </p:spPr>
      </p:pic>
      <mc:AlternateContent xmlns:mc="http://schemas.openxmlformats.org/markup-compatibility/2006" xmlns:a14="http://schemas.microsoft.com/office/drawing/2010/main">
        <mc:Choice Requires="a14">
          <p:sp>
            <p:nvSpPr>
              <p:cNvPr id="26" name="TextBox 25"/>
              <p:cNvSpPr txBox="1"/>
              <p:nvPr/>
            </p:nvSpPr>
            <p:spPr>
              <a:xfrm>
                <a:off x="121920" y="1417316"/>
                <a:ext cx="5623560" cy="4920258"/>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Consider the polyacetylene:   HC</a:t>
                </a:r>
                <a:r>
                  <a:rPr lang="en-US" sz="2800" baseline="-25000" dirty="0" smtClean="0">
                    <a:latin typeface="Times New Roman"/>
                    <a:cs typeface="Times New Roman"/>
                  </a:rPr>
                  <a:t>20</a:t>
                </a:r>
                <a:r>
                  <a:rPr lang="en-US" sz="2800" dirty="0" smtClean="0">
                    <a:latin typeface="Times New Roman"/>
                    <a:cs typeface="Times New Roman"/>
                  </a:rPr>
                  <a:t>H</a:t>
                </a:r>
                <a:endParaRPr lang="en-US" sz="2800" dirty="0" smtClean="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   H-C</a:t>
                </a:r>
                <a:r>
                  <a:rPr lang="en-US" sz="1600" dirty="0">
                    <a:latin typeface="Times New Roman"/>
                    <a:cs typeface="Times New Roman"/>
                  </a:rPr>
                  <a:t>≡C-</a:t>
                </a:r>
                <a:r>
                  <a:rPr lang="en-US" sz="1600" dirty="0">
                    <a:latin typeface="Times New Roman" panose="02020603050405020304" pitchFamily="18" charset="0"/>
                    <a:cs typeface="Times New Roman" panose="02020603050405020304" pitchFamily="18" charset="0"/>
                  </a:rPr>
                  <a:t>C</a:t>
                </a:r>
                <a:r>
                  <a:rPr lang="en-US" sz="1600" dirty="0">
                    <a:latin typeface="Times New Roman"/>
                    <a:cs typeface="Times New Roman"/>
                  </a:rPr>
                  <a:t>≡C-</a:t>
                </a:r>
                <a:r>
                  <a:rPr lang="en-US" sz="1600" dirty="0">
                    <a:latin typeface="Times New Roman" panose="02020603050405020304" pitchFamily="18" charset="0"/>
                    <a:cs typeface="Times New Roman" panose="02020603050405020304" pitchFamily="18" charset="0"/>
                  </a:rPr>
                  <a:t>C</a:t>
                </a:r>
                <a:r>
                  <a:rPr lang="en-US" sz="1600" dirty="0">
                    <a:latin typeface="Times New Roman"/>
                    <a:cs typeface="Times New Roman"/>
                  </a:rPr>
                  <a:t>≡C-</a:t>
                </a:r>
                <a:r>
                  <a:rPr lang="en-US" sz="1600" dirty="0">
                    <a:latin typeface="Times New Roman" panose="02020603050405020304" pitchFamily="18" charset="0"/>
                    <a:cs typeface="Times New Roman" panose="02020603050405020304" pitchFamily="18" charset="0"/>
                  </a:rPr>
                  <a:t>C</a:t>
                </a:r>
                <a:r>
                  <a:rPr lang="en-US" sz="1600" dirty="0">
                    <a:latin typeface="Times New Roman"/>
                    <a:cs typeface="Times New Roman"/>
                  </a:rPr>
                  <a:t>≡C-</a:t>
                </a:r>
                <a:r>
                  <a:rPr lang="en-US" sz="1600" dirty="0">
                    <a:latin typeface="Times New Roman" panose="02020603050405020304" pitchFamily="18" charset="0"/>
                    <a:cs typeface="Times New Roman" panose="02020603050405020304" pitchFamily="18" charset="0"/>
                  </a:rPr>
                  <a:t>C</a:t>
                </a:r>
                <a:r>
                  <a:rPr lang="en-US" sz="1600" dirty="0">
                    <a:latin typeface="Times New Roman"/>
                    <a:cs typeface="Times New Roman"/>
                  </a:rPr>
                  <a:t>≡C-</a:t>
                </a:r>
                <a:r>
                  <a:rPr lang="en-US" sz="1600" dirty="0">
                    <a:latin typeface="Times New Roman" panose="02020603050405020304" pitchFamily="18" charset="0"/>
                    <a:cs typeface="Times New Roman" panose="02020603050405020304" pitchFamily="18" charset="0"/>
                  </a:rPr>
                  <a:t>C</a:t>
                </a:r>
                <a:r>
                  <a:rPr lang="en-US" sz="1600" dirty="0">
                    <a:latin typeface="Times New Roman"/>
                    <a:cs typeface="Times New Roman"/>
                  </a:rPr>
                  <a:t>≡C-</a:t>
                </a:r>
                <a:r>
                  <a:rPr lang="en-US" sz="1600" dirty="0">
                    <a:latin typeface="Times New Roman" panose="02020603050405020304" pitchFamily="18" charset="0"/>
                    <a:cs typeface="Times New Roman" panose="02020603050405020304" pitchFamily="18" charset="0"/>
                  </a:rPr>
                  <a:t>C</a:t>
                </a:r>
                <a:r>
                  <a:rPr lang="en-US" sz="1600" dirty="0">
                    <a:latin typeface="Times New Roman"/>
                    <a:cs typeface="Times New Roman"/>
                  </a:rPr>
                  <a:t>≡C-</a:t>
                </a:r>
                <a:r>
                  <a:rPr lang="en-US" sz="1600" dirty="0">
                    <a:latin typeface="Times New Roman" panose="02020603050405020304" pitchFamily="18" charset="0"/>
                    <a:cs typeface="Times New Roman" panose="02020603050405020304" pitchFamily="18" charset="0"/>
                  </a:rPr>
                  <a:t>C</a:t>
                </a:r>
                <a:r>
                  <a:rPr lang="en-US" sz="1600" dirty="0">
                    <a:latin typeface="Times New Roman"/>
                    <a:cs typeface="Times New Roman"/>
                  </a:rPr>
                  <a:t>≡C-</a:t>
                </a:r>
                <a:r>
                  <a:rPr lang="en-US" sz="1600" dirty="0">
                    <a:latin typeface="Times New Roman" panose="02020603050405020304" pitchFamily="18" charset="0"/>
                    <a:cs typeface="Times New Roman" panose="02020603050405020304" pitchFamily="18" charset="0"/>
                  </a:rPr>
                  <a:t>C</a:t>
                </a:r>
                <a:r>
                  <a:rPr lang="en-US" sz="1600" dirty="0">
                    <a:latin typeface="Times New Roman"/>
                    <a:cs typeface="Times New Roman"/>
                  </a:rPr>
                  <a:t>≡C-</a:t>
                </a:r>
                <a:r>
                  <a:rPr lang="en-US" sz="1600" dirty="0">
                    <a:latin typeface="Times New Roman" panose="02020603050405020304" pitchFamily="18" charset="0"/>
                    <a:cs typeface="Times New Roman" panose="02020603050405020304" pitchFamily="18" charset="0"/>
                  </a:rPr>
                  <a:t>C</a:t>
                </a:r>
                <a:r>
                  <a:rPr lang="en-US" sz="1600" dirty="0">
                    <a:latin typeface="Times New Roman"/>
                    <a:cs typeface="Times New Roman"/>
                  </a:rPr>
                  <a:t>≡</a:t>
                </a:r>
                <a:r>
                  <a:rPr lang="en-US" sz="1600" dirty="0" smtClean="0">
                    <a:latin typeface="Times New Roman"/>
                    <a:cs typeface="Times New Roman"/>
                  </a:rPr>
                  <a:t>C-H</a:t>
                </a:r>
              </a:p>
              <a:p>
                <a:endParaRPr lang="en-US" sz="1600" dirty="0">
                  <a:latin typeface="Times New Roman"/>
                  <a:cs typeface="Times New Roman"/>
                </a:endParaRPr>
              </a:p>
              <a:p>
                <a:r>
                  <a:rPr lang="en-US" sz="2400" dirty="0" smtClean="0">
                    <a:latin typeface="Times New Roman"/>
                    <a:cs typeface="Times New Roman"/>
                  </a:rPr>
                  <a:t>Remember </a:t>
                </a:r>
                <a:r>
                  <a:rPr lang="en-US" sz="2400" dirty="0" smtClean="0">
                    <a:solidFill>
                      <a:srgbClr val="0000FF"/>
                    </a:solidFill>
                    <a:latin typeface="Times New Roman"/>
                    <a:cs typeface="Times New Roman"/>
                  </a:rPr>
                  <a:t>De Broglie’s </a:t>
                </a:r>
                <a:r>
                  <a:rPr lang="en-US" sz="2400" dirty="0" smtClean="0">
                    <a:latin typeface="Times New Roman"/>
                    <a:cs typeface="Times New Roman"/>
                  </a:rPr>
                  <a:t>waves?</a:t>
                </a:r>
              </a:p>
              <a:p>
                <a:pPr/>
                <a14:m>
                  <m:oMathPara xmlns:m="http://schemas.openxmlformats.org/officeDocument/2006/math">
                    <m:oMathParaPr>
                      <m:jc m:val="centerGroup"/>
                    </m:oMathParaPr>
                    <m:oMath xmlns:m="http://schemas.openxmlformats.org/officeDocument/2006/math">
                      <m:r>
                        <a:rPr lang="en-US" sz="2400" b="0" i="1" smtClean="0">
                          <a:latin typeface="Cambria Math"/>
                        </a:rPr>
                        <m:t>𝑝</m:t>
                      </m:r>
                      <m:r>
                        <a:rPr lang="en-US" sz="2400" b="0" i="1" smtClean="0">
                          <a:latin typeface="Cambria Math"/>
                        </a:rPr>
                        <m:t>= </m:t>
                      </m:r>
                      <m:f>
                        <m:fPr>
                          <m:ctrlPr>
                            <a:rPr lang="en-US" sz="2400" b="0" i="1" smtClean="0">
                              <a:latin typeface="Cambria Math"/>
                            </a:rPr>
                          </m:ctrlPr>
                        </m:fPr>
                        <m:num>
                          <m:r>
                            <a:rPr lang="en-US" sz="2400" b="0" i="1" smtClean="0">
                              <a:latin typeface="Cambria Math"/>
                            </a:rPr>
                            <m:t>h</m:t>
                          </m:r>
                        </m:num>
                        <m:den>
                          <m:r>
                            <a:rPr lang="en-US" sz="2400" b="0" i="1" smtClean="0">
                              <a:latin typeface="Cambria Math"/>
                              <a:ea typeface="Cambria Math"/>
                            </a:rPr>
                            <m:t>𝜆</m:t>
                          </m:r>
                        </m:den>
                      </m:f>
                    </m:oMath>
                  </m:oMathPara>
                </a14:m>
                <a:endParaRPr lang="en-US" sz="2400" dirty="0" smtClean="0"/>
              </a:p>
              <a:p>
                <a:r>
                  <a:rPr lang="en-US" sz="2400" dirty="0" smtClean="0">
                    <a:latin typeface="Times New Roman" panose="02020603050405020304" pitchFamily="18" charset="0"/>
                    <a:cs typeface="Times New Roman" panose="02020603050405020304" pitchFamily="18" charset="0"/>
                  </a:rPr>
                  <a:t>Shorter wavelengths, </a:t>
                </a:r>
                <a14:m>
                  <m:oMath xmlns:m="http://schemas.openxmlformats.org/officeDocument/2006/math">
                    <m:r>
                      <a:rPr lang="en-US" sz="2400" i="1" smtClean="0">
                        <a:latin typeface="Cambria Math"/>
                        <a:ea typeface="Cambria Math"/>
                        <a:cs typeface="Times New Roman" panose="02020603050405020304" pitchFamily="18" charset="0"/>
                      </a:rPr>
                      <m:t>𝜆</m:t>
                    </m:r>
                  </m:oMath>
                </a14:m>
                <a:r>
                  <a:rPr lang="en-US" sz="2400" dirty="0" smtClean="0">
                    <a:latin typeface="Times New Roman" panose="02020603050405020304" pitchFamily="18" charset="0"/>
                    <a:cs typeface="Times New Roman" panose="02020603050405020304" pitchFamily="18" charset="0"/>
                  </a:rPr>
                  <a:t>, mean higher momentum, p.  This means higher kinetic energy because</a:t>
                </a:r>
              </a:p>
              <a:p>
                <a:pPr/>
                <a14:m>
                  <m:oMathPara xmlns:m="http://schemas.openxmlformats.org/officeDocument/2006/math">
                    <m:oMathParaPr>
                      <m:jc m:val="centerGroup"/>
                    </m:oMathParaPr>
                    <m:oMath xmlns:m="http://schemas.openxmlformats.org/officeDocument/2006/math">
                      <m:r>
                        <a:rPr lang="en-US" sz="2400" b="0" i="1" smtClean="0">
                          <a:latin typeface="Cambria Math"/>
                          <a:cs typeface="Times New Roman" panose="02020603050405020304" pitchFamily="18" charset="0"/>
                        </a:rPr>
                        <m:t>𝐾𝐸</m:t>
                      </m:r>
                      <m:r>
                        <a:rPr lang="en-US" sz="2400" b="0" i="1" smtClean="0">
                          <a:latin typeface="Cambria Math"/>
                          <a:cs typeface="Times New Roman" panose="02020603050405020304" pitchFamily="18" charset="0"/>
                        </a:rPr>
                        <m:t>= </m:t>
                      </m:r>
                      <m:f>
                        <m:fPr>
                          <m:ctrlPr>
                            <a:rPr lang="en-US" sz="2400" b="0" i="1" smtClean="0">
                              <a:latin typeface="Cambria Math"/>
                              <a:cs typeface="Times New Roman" panose="02020603050405020304" pitchFamily="18" charset="0"/>
                            </a:rPr>
                          </m:ctrlPr>
                        </m:fPr>
                        <m:num>
                          <m:sSup>
                            <m:sSupPr>
                              <m:ctrlPr>
                                <a:rPr lang="en-US" sz="2400" b="0" i="1" smtClean="0">
                                  <a:latin typeface="Cambria Math"/>
                                  <a:cs typeface="Times New Roman" panose="02020603050405020304" pitchFamily="18" charset="0"/>
                                </a:rPr>
                              </m:ctrlPr>
                            </m:sSupPr>
                            <m:e>
                              <m:r>
                                <a:rPr lang="en-US" sz="2400" b="0" i="1" smtClean="0">
                                  <a:latin typeface="Cambria Math"/>
                                  <a:cs typeface="Times New Roman" panose="02020603050405020304" pitchFamily="18" charset="0"/>
                                </a:rPr>
                                <m:t>𝑝</m:t>
                              </m:r>
                            </m:e>
                            <m:sup>
                              <m:r>
                                <a:rPr lang="en-US" sz="2400" b="0" i="1" smtClean="0">
                                  <a:latin typeface="Cambria Math"/>
                                  <a:cs typeface="Times New Roman" panose="02020603050405020304" pitchFamily="18" charset="0"/>
                                </a:rPr>
                                <m:t>2</m:t>
                              </m:r>
                            </m:sup>
                          </m:sSup>
                        </m:num>
                        <m:den>
                          <m:r>
                            <a:rPr lang="en-US" sz="2400" b="0" i="1" smtClean="0">
                              <a:latin typeface="Cambria Math"/>
                              <a:cs typeface="Times New Roman" panose="02020603050405020304" pitchFamily="18" charset="0"/>
                            </a:rPr>
                            <m:t>2</m:t>
                          </m:r>
                          <m:r>
                            <a:rPr lang="en-US" sz="2400" b="0" i="1" smtClean="0">
                              <a:latin typeface="Cambria Math"/>
                              <a:cs typeface="Times New Roman" panose="02020603050405020304" pitchFamily="18" charset="0"/>
                            </a:rPr>
                            <m:t>𝑚</m:t>
                          </m:r>
                        </m:den>
                      </m:f>
                    </m:oMath>
                  </m:oMathPara>
                </a14:m>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These orbitals move to higher energy as their </a:t>
                </a:r>
                <a:r>
                  <a:rPr lang="en-US" sz="2400" dirty="0" smtClean="0">
                    <a:solidFill>
                      <a:srgbClr val="C00000"/>
                    </a:solidFill>
                    <a:latin typeface="Times New Roman" panose="02020603050405020304" pitchFamily="18" charset="0"/>
                    <a:cs typeface="Times New Roman" panose="02020603050405020304" pitchFamily="18" charset="0"/>
                  </a:rPr>
                  <a:t>de Broglie wavelength </a:t>
                </a:r>
                <a:r>
                  <a:rPr lang="en-US" sz="2400" dirty="0" smtClean="0">
                    <a:latin typeface="Times New Roman" panose="02020603050405020304" pitchFamily="18" charset="0"/>
                    <a:cs typeface="Times New Roman" panose="02020603050405020304" pitchFamily="18" charset="0"/>
                  </a:rPr>
                  <a:t>gets shorter!</a:t>
                </a:r>
                <a:endParaRPr lang="en-US" sz="2400" dirty="0">
                  <a:latin typeface="Times New Roman" panose="02020603050405020304" pitchFamily="18" charset="0"/>
                  <a:cs typeface="Times New Roman" panose="02020603050405020304" pitchFamily="18"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121920" y="1417316"/>
                <a:ext cx="5623560" cy="4920258"/>
              </a:xfrm>
              <a:prstGeom prst="rect">
                <a:avLst/>
              </a:prstGeom>
              <a:blipFill rotWithShape="1">
                <a:blip r:embed="rId12"/>
                <a:stretch>
                  <a:fillRect l="-2167" t="-1114" b="-1856"/>
                </a:stretch>
              </a:blipFill>
            </p:spPr>
            <p:txBody>
              <a:bodyPr/>
              <a:lstStyle/>
              <a:p>
                <a:r>
                  <a:rPr lang="en-US">
                    <a:noFill/>
                  </a:rPr>
                  <a:t> </a:t>
                </a:r>
              </a:p>
            </p:txBody>
          </p:sp>
        </mc:Fallback>
      </mc:AlternateContent>
    </p:spTree>
    <p:extLst>
      <p:ext uri="{BB962C8B-B14F-4D97-AF65-F5344CB8AC3E}">
        <p14:creationId xmlns:p14="http://schemas.microsoft.com/office/powerpoint/2010/main" val="12946293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239" y="334597"/>
            <a:ext cx="8229600" cy="1143000"/>
          </a:xfrm>
        </p:spPr>
        <p:txBody>
          <a:bodyPr/>
          <a:lstStyle/>
          <a:p>
            <a:r>
              <a:rPr lang="en-US" dirty="0" smtClean="0">
                <a:solidFill>
                  <a:srgbClr val="CC0000"/>
                </a:solidFill>
              </a:rPr>
              <a:t>Thanks to all of you for listening!</a:t>
            </a:r>
            <a:endParaRPr lang="en-US" dirty="0">
              <a:solidFill>
                <a:srgbClr val="CC0000"/>
              </a:solidFill>
            </a:endParaRPr>
          </a:p>
        </p:txBody>
      </p:sp>
      <p:pic>
        <p:nvPicPr>
          <p:cNvPr id="1026" name="Picture 2" descr="http://gaussian.com/wp-content/uploads/2016/07/sign_edit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9346" y="4039249"/>
            <a:ext cx="4743450" cy="17716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33018" y="2083633"/>
            <a:ext cx="6475751" cy="1384995"/>
          </a:xfrm>
          <a:prstGeom prst="rect">
            <a:avLst/>
          </a:prstGeom>
          <a:noFill/>
        </p:spPr>
        <p:txBody>
          <a:bodyPr wrap="square" rtlCol="0">
            <a:spAutoFit/>
          </a:bodyPr>
          <a:lstStyle/>
          <a:p>
            <a:r>
              <a:rPr lang="en-US" sz="2800" dirty="0" smtClean="0">
                <a:solidFill>
                  <a:srgbClr val="0000FF"/>
                </a:solidFill>
              </a:rPr>
              <a:t>All molecular orbital calculations were done using the computational chemistry software purchased from Gaussian, Inc.</a:t>
            </a:r>
            <a:endParaRPr lang="en-US" sz="2800" dirty="0">
              <a:solidFill>
                <a:srgbClr val="0000FF"/>
              </a:solidFill>
            </a:endParaRPr>
          </a:p>
        </p:txBody>
      </p:sp>
    </p:spTree>
    <p:extLst>
      <p:ext uri="{BB962C8B-B14F-4D97-AF65-F5344CB8AC3E}">
        <p14:creationId xmlns:p14="http://schemas.microsoft.com/office/powerpoint/2010/main" val="1006895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81061" cy="1143000"/>
          </a:xfrm>
        </p:spPr>
        <p:txBody>
          <a:bodyPr>
            <a:normAutofit fontScale="90000"/>
          </a:bodyPr>
          <a:lstStyle/>
          <a:p>
            <a:r>
              <a:rPr lang="en-US" sz="3600" dirty="0" smtClean="0">
                <a:solidFill>
                  <a:srgbClr val="C00000"/>
                </a:solidFill>
                <a:latin typeface="Times New Roman" panose="02020603050405020304" pitchFamily="18" charset="0"/>
                <a:cs typeface="Times New Roman" panose="02020603050405020304" pitchFamily="18" charset="0"/>
              </a:rPr>
              <a:t>A Different Approximation Scheme: </a:t>
            </a:r>
            <a:br>
              <a:rPr lang="en-US" sz="3600" dirty="0" smtClean="0">
                <a:solidFill>
                  <a:srgbClr val="C00000"/>
                </a:solidFill>
                <a:latin typeface="Times New Roman" panose="02020603050405020304" pitchFamily="18" charset="0"/>
                <a:cs typeface="Times New Roman" panose="02020603050405020304" pitchFamily="18" charset="0"/>
              </a:rPr>
            </a:br>
            <a:r>
              <a:rPr lang="en-US" sz="3600" dirty="0" smtClean="0">
                <a:solidFill>
                  <a:srgbClr val="C00000"/>
                </a:solidFill>
                <a:latin typeface="Times New Roman" panose="02020603050405020304" pitchFamily="18" charset="0"/>
                <a:cs typeface="Times New Roman" panose="02020603050405020304" pitchFamily="18" charset="0"/>
              </a:rPr>
              <a:t>Molecular Orbital Theory </a:t>
            </a:r>
            <a:r>
              <a:rPr lang="en-US" dirty="0" smtClean="0">
                <a:solidFill>
                  <a:srgbClr val="C00000"/>
                </a:solidFill>
                <a:latin typeface="Times New Roman" panose="02020603050405020304" pitchFamily="18" charset="0"/>
                <a:cs typeface="Times New Roman" panose="02020603050405020304" pitchFamily="18" charset="0"/>
              </a:rPr>
              <a:t/>
            </a:r>
            <a:br>
              <a:rPr lang="en-US" dirty="0" smtClean="0">
                <a:solidFill>
                  <a:srgbClr val="C00000"/>
                </a:solidFill>
                <a:latin typeface="Times New Roman" panose="02020603050405020304" pitchFamily="18" charset="0"/>
                <a:cs typeface="Times New Roman" panose="02020603050405020304" pitchFamily="18" charset="0"/>
              </a:rPr>
            </a:br>
            <a:r>
              <a:rPr lang="en-US" sz="2200" dirty="0" smtClean="0">
                <a:solidFill>
                  <a:srgbClr val="C00000"/>
                </a:solidFill>
                <a:latin typeface="Times New Roman" panose="02020603050405020304" pitchFamily="18" charset="0"/>
                <a:cs typeface="Times New Roman" panose="02020603050405020304" pitchFamily="18" charset="0"/>
              </a:rPr>
              <a:t>[A very </a:t>
            </a:r>
            <a:r>
              <a:rPr lang="en-US" sz="2200" dirty="0" smtClean="0">
                <a:solidFill>
                  <a:srgbClr val="0000FF"/>
                </a:solidFill>
                <a:latin typeface="Times New Roman" panose="02020603050405020304" pitchFamily="18" charset="0"/>
                <a:cs typeface="Times New Roman" panose="02020603050405020304" pitchFamily="18" charset="0"/>
              </a:rPr>
              <a:t>molecule-based</a:t>
            </a:r>
            <a:r>
              <a:rPr lang="en-US" sz="2200" dirty="0" smtClean="0">
                <a:solidFill>
                  <a:srgbClr val="C00000"/>
                </a:solidFill>
                <a:latin typeface="Times New Roman" panose="02020603050405020304" pitchFamily="18" charset="0"/>
                <a:cs typeface="Times New Roman" panose="02020603050405020304" pitchFamily="18" charset="0"/>
              </a:rPr>
              <a:t> approximation scheme]</a:t>
            </a:r>
            <a:endParaRPr lang="en-US" sz="2200" dirty="0"/>
          </a:p>
        </p:txBody>
      </p:sp>
      <mc:AlternateContent xmlns:mc="http://schemas.openxmlformats.org/markup-compatibility/2006" xmlns:a14="http://schemas.microsoft.com/office/drawing/2010/main">
        <mc:Choice Requires="a14">
          <p:sp>
            <p:nvSpPr>
              <p:cNvPr id="3" name="TextBox 2"/>
              <p:cNvSpPr txBox="1"/>
              <p:nvPr/>
            </p:nvSpPr>
            <p:spPr>
              <a:xfrm>
                <a:off x="457200" y="1452503"/>
                <a:ext cx="7924800" cy="4866204"/>
              </a:xfrm>
              <a:prstGeom prst="rect">
                <a:avLst/>
              </a:prstGeom>
              <a:noFill/>
            </p:spPr>
            <p:txBody>
              <a:bodyPr wrap="square" rtlCol="0">
                <a:spAutoFit/>
              </a:bodyPr>
              <a:lstStyle/>
              <a:p>
                <a:r>
                  <a:rPr lang="en-US" dirty="0" smtClean="0"/>
                  <a:t>Instead of keeping the electrons in atomic orbitals, we can place them in </a:t>
                </a:r>
                <a:r>
                  <a:rPr lang="en-US" u="sng" dirty="0" smtClean="0">
                    <a:solidFill>
                      <a:srgbClr val="0000FF"/>
                    </a:solidFill>
                  </a:rPr>
                  <a:t>molecular orbitals</a:t>
                </a:r>
                <a:r>
                  <a:rPr lang="en-US" dirty="0" smtClean="0"/>
                  <a:t> that extend over the entire molecule.  This is based on the idea that the electrons are attracted to all the nuclei in the molecule, so we can expect them to extend over the entire molecule.</a:t>
                </a:r>
                <a:endParaRPr lang="en-US" dirty="0" smtClean="0">
                  <a:cs typeface="Times New Roman"/>
                </a:endParaRPr>
              </a:p>
              <a:p>
                <a:endParaRPr lang="en-US" dirty="0" smtClean="0">
                  <a:cs typeface="Times New Roman"/>
                </a:endParaRPr>
              </a:p>
              <a:p>
                <a:r>
                  <a:rPr lang="en-US" b="1" dirty="0" smtClean="0">
                    <a:cs typeface="Times New Roman"/>
                  </a:rPr>
                  <a:t>Note:</a:t>
                </a:r>
                <a:r>
                  <a:rPr lang="en-US" dirty="0" smtClean="0">
                    <a:cs typeface="Times New Roman"/>
                  </a:rPr>
                  <a:t> Either approach is an approximation!  But the </a:t>
                </a:r>
                <a:r>
                  <a:rPr lang="en-US" dirty="0" smtClean="0">
                    <a:solidFill>
                      <a:srgbClr val="C00000"/>
                    </a:solidFill>
                    <a:cs typeface="Times New Roman"/>
                  </a:rPr>
                  <a:t>molecular orbital approach </a:t>
                </a:r>
                <a:r>
                  <a:rPr lang="en-US" dirty="0" smtClean="0">
                    <a:cs typeface="Times New Roman"/>
                  </a:rPr>
                  <a:t>is easier to implement in quantum chemical calculations.  It also explains excited states of molecules in a more straightforward way.</a:t>
                </a:r>
              </a:p>
              <a:p>
                <a:endParaRPr lang="en-US" dirty="0">
                  <a:cs typeface="Times New Roman"/>
                </a:endParaRPr>
              </a:p>
              <a:p>
                <a:r>
                  <a:rPr lang="en-US" dirty="0" smtClean="0">
                    <a:cs typeface="Times New Roman"/>
                  </a:rPr>
                  <a:t>For H</a:t>
                </a:r>
                <a:r>
                  <a:rPr lang="en-US" baseline="-25000" dirty="0" smtClean="0">
                    <a:cs typeface="Times New Roman"/>
                  </a:rPr>
                  <a:t>2</a:t>
                </a:r>
                <a:r>
                  <a:rPr lang="en-US" dirty="0" smtClean="0">
                    <a:cs typeface="Times New Roman"/>
                  </a:rPr>
                  <a:t>, this approach uses an approximate wavefunction in which each electron is placed in a molecular orbital that extends over the entire molecule:</a:t>
                </a:r>
              </a:p>
              <a:p>
                <a:endParaRPr lang="en-US" dirty="0" smtClean="0">
                  <a:cs typeface="Times New Roman"/>
                </a:endParaRPr>
              </a:p>
              <a:p>
                <a:pPr/>
                <a14:m>
                  <m:oMathPara xmlns:m="http://schemas.openxmlformats.org/officeDocument/2006/math">
                    <m:oMathParaPr>
                      <m:jc m:val="centerGroup"/>
                    </m:oMathParaPr>
                    <m:oMath xmlns:m="http://schemas.openxmlformats.org/officeDocument/2006/math">
                      <m:r>
                        <a:rPr lang="en-US" i="1">
                          <a:latin typeface="Cambria Math"/>
                          <a:ea typeface="Cambria Math"/>
                          <a:cs typeface="Times New Roman"/>
                        </a:rPr>
                        <m:t>𝜓</m:t>
                      </m:r>
                      <m:d>
                        <m:dPr>
                          <m:ctrlPr>
                            <a:rPr lang="en-US" i="1">
                              <a:latin typeface="Cambria Math"/>
                              <a:ea typeface="Cambria Math"/>
                              <a:cs typeface="Times New Roman"/>
                            </a:rPr>
                          </m:ctrlPr>
                        </m:dPr>
                        <m:e>
                          <m:r>
                            <a:rPr lang="en-US" i="1">
                              <a:latin typeface="Cambria Math"/>
                              <a:ea typeface="Cambria Math"/>
                              <a:cs typeface="Times New Roman"/>
                            </a:rPr>
                            <m:t>1, 2</m:t>
                          </m:r>
                        </m:e>
                      </m:d>
                      <m:r>
                        <a:rPr lang="en-US" i="1">
                          <a:latin typeface="Cambria Math"/>
                          <a:ea typeface="Cambria Math"/>
                          <a:cs typeface="Times New Roman"/>
                        </a:rPr>
                        <m:t>=</m:t>
                      </m:r>
                      <m:d>
                        <m:dPr>
                          <m:begChr m:val="["/>
                          <m:endChr m:val="]"/>
                          <m:ctrlPr>
                            <a:rPr lang="en-US" i="1">
                              <a:latin typeface="Cambria Math"/>
                              <a:ea typeface="Cambria Math"/>
                              <a:cs typeface="Times New Roman"/>
                            </a:rPr>
                          </m:ctrlPr>
                        </m:dPr>
                        <m:e>
                          <m:r>
                            <a:rPr lang="en-US" i="1">
                              <a:latin typeface="Cambria Math"/>
                              <a:ea typeface="Cambria Math"/>
                              <a:cs typeface="Times New Roman"/>
                            </a:rPr>
                            <m:t>1</m:t>
                          </m:r>
                          <m:sSub>
                            <m:sSubPr>
                              <m:ctrlPr>
                                <a:rPr lang="en-US" i="1" smtClean="0">
                                  <a:latin typeface="Cambria Math"/>
                                  <a:ea typeface="Cambria Math"/>
                                  <a:cs typeface="Times New Roman"/>
                                </a:rPr>
                              </m:ctrlPr>
                            </m:sSubPr>
                            <m:e>
                              <m:r>
                                <m:rPr>
                                  <m:sty m:val="p"/>
                                </m:rPr>
                                <a:rPr lang="el-GR" i="1">
                                  <a:latin typeface="Cambria Math"/>
                                  <a:ea typeface="Cambria Math"/>
                                  <a:cs typeface="Times New Roman"/>
                                </a:rPr>
                                <m:t>σ</m:t>
                              </m:r>
                            </m:e>
                            <m:sub>
                              <m:r>
                                <a:rPr lang="en-US" b="0" i="1" smtClean="0">
                                  <a:latin typeface="Cambria Math"/>
                                  <a:ea typeface="Cambria Math"/>
                                  <a:cs typeface="Times New Roman"/>
                                </a:rPr>
                                <m:t>𝑔</m:t>
                              </m:r>
                            </m:sub>
                          </m:sSub>
                          <m:d>
                            <m:dPr>
                              <m:ctrlPr>
                                <a:rPr lang="en-US" i="1">
                                  <a:latin typeface="Cambria Math"/>
                                  <a:ea typeface="Cambria Math"/>
                                  <a:cs typeface="Times New Roman"/>
                                </a:rPr>
                              </m:ctrlPr>
                            </m:dPr>
                            <m:e>
                              <m:r>
                                <a:rPr lang="en-US" i="1">
                                  <a:latin typeface="Cambria Math"/>
                                  <a:ea typeface="Cambria Math"/>
                                  <a:cs typeface="Times New Roman"/>
                                </a:rPr>
                                <m:t>1</m:t>
                              </m:r>
                            </m:e>
                          </m:d>
                          <m:r>
                            <a:rPr lang="en-US" i="1">
                              <a:latin typeface="Cambria Math"/>
                              <a:ea typeface="Cambria Math"/>
                              <a:cs typeface="Times New Roman"/>
                            </a:rPr>
                            <m:t>1</m:t>
                          </m:r>
                          <m:sSub>
                            <m:sSubPr>
                              <m:ctrlPr>
                                <a:rPr lang="en-US" i="1">
                                  <a:latin typeface="Cambria Math"/>
                                  <a:ea typeface="Cambria Math"/>
                                  <a:cs typeface="Times New Roman"/>
                                </a:rPr>
                              </m:ctrlPr>
                            </m:sSubPr>
                            <m:e>
                              <m:r>
                                <m:rPr>
                                  <m:sty m:val="p"/>
                                </m:rPr>
                                <a:rPr lang="el-GR" i="1">
                                  <a:latin typeface="Cambria Math"/>
                                  <a:ea typeface="Cambria Math"/>
                                  <a:cs typeface="Times New Roman"/>
                                </a:rPr>
                                <m:t>σ</m:t>
                              </m:r>
                            </m:e>
                            <m:sub>
                              <m:r>
                                <a:rPr lang="en-US" i="1">
                                  <a:latin typeface="Cambria Math"/>
                                  <a:ea typeface="Cambria Math"/>
                                  <a:cs typeface="Times New Roman"/>
                                </a:rPr>
                                <m:t>𝑔</m:t>
                              </m:r>
                            </m:sub>
                          </m:sSub>
                          <m:d>
                            <m:dPr>
                              <m:ctrlPr>
                                <a:rPr lang="en-US" i="1">
                                  <a:latin typeface="Cambria Math"/>
                                  <a:ea typeface="Cambria Math"/>
                                  <a:cs typeface="Times New Roman"/>
                                </a:rPr>
                              </m:ctrlPr>
                            </m:dPr>
                            <m:e>
                              <m:r>
                                <a:rPr lang="en-US" i="1">
                                  <a:latin typeface="Cambria Math"/>
                                  <a:ea typeface="Cambria Math"/>
                                  <a:cs typeface="Times New Roman"/>
                                </a:rPr>
                                <m:t>2</m:t>
                              </m:r>
                            </m:e>
                          </m:d>
                        </m:e>
                      </m:d>
                      <m:r>
                        <a:rPr lang="en-US" i="1">
                          <a:latin typeface="Cambria Math"/>
                          <a:ea typeface="Cambria Math"/>
                          <a:cs typeface="Times New Roman"/>
                        </a:rPr>
                        <m:t> ×[</m:t>
                      </m:r>
                      <m:r>
                        <a:rPr lang="en-US" i="1">
                          <a:latin typeface="Cambria Math"/>
                          <a:ea typeface="Cambria Math"/>
                          <a:cs typeface="Times New Roman"/>
                        </a:rPr>
                        <m:t>𝑠𝑝𝑖𝑛</m:t>
                      </m:r>
                      <m:r>
                        <a:rPr lang="en-US" i="1">
                          <a:latin typeface="Cambria Math"/>
                          <a:ea typeface="Cambria Math"/>
                          <a:cs typeface="Times New Roman"/>
                        </a:rPr>
                        <m:t>−</m:t>
                      </m:r>
                      <m:r>
                        <a:rPr lang="en-US" i="1">
                          <a:latin typeface="Cambria Math"/>
                          <a:ea typeface="Cambria Math"/>
                          <a:cs typeface="Times New Roman"/>
                        </a:rPr>
                        <m:t>𝑝𝑎𝑖𝑟𝑒𝑑</m:t>
                      </m:r>
                      <m:r>
                        <a:rPr lang="en-US" i="1">
                          <a:latin typeface="Cambria Math"/>
                          <a:ea typeface="Cambria Math"/>
                          <a:cs typeface="Times New Roman"/>
                        </a:rPr>
                        <m:t> </m:t>
                      </m:r>
                      <m:r>
                        <a:rPr lang="en-US" i="1">
                          <a:latin typeface="Cambria Math"/>
                          <a:ea typeface="Cambria Math"/>
                          <a:cs typeface="Times New Roman"/>
                        </a:rPr>
                        <m:t>𝑤𝑎𝑣𝑒𝑓𝑢𝑛𝑐𝑡𝑖𝑜𝑛</m:t>
                      </m:r>
                      <m:r>
                        <a:rPr lang="en-US" i="1">
                          <a:latin typeface="Cambria Math"/>
                          <a:ea typeface="Cambria Math"/>
                          <a:cs typeface="Times New Roman"/>
                        </a:rPr>
                        <m:t>]</m:t>
                      </m:r>
                    </m:oMath>
                  </m:oMathPara>
                </a14:m>
                <a:endParaRPr lang="en-US" dirty="0" smtClean="0"/>
              </a:p>
              <a:p>
                <a:endParaRPr lang="en-US" dirty="0"/>
              </a:p>
              <a:p>
                <a:r>
                  <a:rPr lang="en-US" dirty="0" smtClean="0"/>
                  <a:t>The </a:t>
                </a:r>
                <a14:m>
                  <m:oMath xmlns:m="http://schemas.openxmlformats.org/officeDocument/2006/math">
                    <m:r>
                      <a:rPr lang="en-US" i="1">
                        <a:latin typeface="Cambria Math"/>
                        <a:ea typeface="Cambria Math"/>
                        <a:cs typeface="Times New Roman"/>
                      </a:rPr>
                      <m:t>1</m:t>
                    </m:r>
                    <m:sSub>
                      <m:sSubPr>
                        <m:ctrlPr>
                          <a:rPr lang="en-US" i="1">
                            <a:latin typeface="Cambria Math"/>
                            <a:ea typeface="Cambria Math"/>
                            <a:cs typeface="Times New Roman"/>
                          </a:rPr>
                        </m:ctrlPr>
                      </m:sSubPr>
                      <m:e>
                        <m:r>
                          <m:rPr>
                            <m:sty m:val="p"/>
                          </m:rPr>
                          <a:rPr lang="el-GR" i="1">
                            <a:latin typeface="Cambria Math"/>
                            <a:ea typeface="Cambria Math"/>
                            <a:cs typeface="Times New Roman"/>
                          </a:rPr>
                          <m:t>σ</m:t>
                        </m:r>
                      </m:e>
                      <m:sub>
                        <m:r>
                          <a:rPr lang="en-US" i="1">
                            <a:latin typeface="Cambria Math"/>
                            <a:ea typeface="Cambria Math"/>
                            <a:cs typeface="Times New Roman"/>
                          </a:rPr>
                          <m:t>𝑔</m:t>
                        </m:r>
                      </m:sub>
                    </m:sSub>
                  </m:oMath>
                </a14:m>
                <a:r>
                  <a:rPr lang="en-US" dirty="0" smtClean="0"/>
                  <a:t> orbital is the simplest of the molecular orbitals.  It is a wavefunction that extends over both hydrogen nuclei.  Just like atomic orbitals, it can hold two electrons, which must have opposite spins.</a:t>
                </a:r>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457200" y="1452503"/>
                <a:ext cx="7924800" cy="4866204"/>
              </a:xfrm>
              <a:prstGeom prst="rect">
                <a:avLst/>
              </a:prstGeom>
              <a:blipFill rotWithShape="1">
                <a:blip r:embed="rId2"/>
                <a:stretch>
                  <a:fillRect l="-615" t="-626" r="-769" b="-1001"/>
                </a:stretch>
              </a:blipFill>
            </p:spPr>
            <p:txBody>
              <a:bodyPr/>
              <a:lstStyle/>
              <a:p>
                <a:r>
                  <a:rPr lang="en-US">
                    <a:noFill/>
                  </a:rPr>
                  <a:t> </a:t>
                </a:r>
              </a:p>
            </p:txBody>
          </p:sp>
        </mc:Fallback>
      </mc:AlternateContent>
    </p:spTree>
    <p:extLst>
      <p:ext uri="{BB962C8B-B14F-4D97-AF65-F5344CB8AC3E}">
        <p14:creationId xmlns:p14="http://schemas.microsoft.com/office/powerpoint/2010/main" val="839136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468" y="309503"/>
            <a:ext cx="8581061" cy="1143000"/>
          </a:xfrm>
        </p:spPr>
        <p:txBody>
          <a:bodyPr>
            <a:normAutofit fontScale="90000"/>
          </a:bodyPr>
          <a:lstStyle/>
          <a:p>
            <a:r>
              <a:rPr lang="en-US" sz="3600" dirty="0" smtClean="0">
                <a:solidFill>
                  <a:srgbClr val="C00000"/>
                </a:solidFill>
                <a:latin typeface="Times New Roman" panose="02020603050405020304" pitchFamily="18" charset="0"/>
                <a:cs typeface="Times New Roman" panose="02020603050405020304" pitchFamily="18" charset="0"/>
              </a:rPr>
              <a:t>Linear Combination of Atomic Orbitals – Molecular Orbital Method</a:t>
            </a:r>
            <a:br>
              <a:rPr lang="en-US" sz="3600" dirty="0" smtClean="0">
                <a:solidFill>
                  <a:srgbClr val="C00000"/>
                </a:solidFill>
                <a:latin typeface="Times New Roman" panose="02020603050405020304" pitchFamily="18" charset="0"/>
                <a:cs typeface="Times New Roman" panose="02020603050405020304" pitchFamily="18" charset="0"/>
              </a:rPr>
            </a:br>
            <a:r>
              <a:rPr lang="en-US" sz="3600" dirty="0" smtClean="0">
                <a:solidFill>
                  <a:srgbClr val="C00000"/>
                </a:solidFill>
                <a:latin typeface="Times New Roman" panose="02020603050405020304" pitchFamily="18" charset="0"/>
                <a:cs typeface="Times New Roman" panose="02020603050405020304" pitchFamily="18" charset="0"/>
              </a:rPr>
              <a:t>LCAO-MO</a:t>
            </a:r>
            <a:r>
              <a:rPr lang="en-US" dirty="0" smtClean="0">
                <a:solidFill>
                  <a:srgbClr val="C00000"/>
                </a:solidFill>
                <a:latin typeface="Times New Roman" panose="02020603050405020304" pitchFamily="18" charset="0"/>
                <a:cs typeface="Times New Roman" panose="02020603050405020304" pitchFamily="18" charset="0"/>
              </a:rPr>
              <a:t/>
            </a:r>
            <a:br>
              <a:rPr lang="en-US" dirty="0" smtClean="0">
                <a:solidFill>
                  <a:srgbClr val="C00000"/>
                </a:solidFill>
                <a:latin typeface="Times New Roman" panose="02020603050405020304" pitchFamily="18" charset="0"/>
                <a:cs typeface="Times New Roman" panose="02020603050405020304" pitchFamily="18" charset="0"/>
              </a:rPr>
            </a:br>
            <a:endParaRPr lang="en-US" sz="2200" dirty="0"/>
          </a:p>
        </p:txBody>
      </p:sp>
      <mc:AlternateContent xmlns:mc="http://schemas.openxmlformats.org/markup-compatibility/2006" xmlns:a14="http://schemas.microsoft.com/office/drawing/2010/main">
        <mc:Choice Requires="a14">
          <p:sp>
            <p:nvSpPr>
              <p:cNvPr id="3" name="TextBox 2"/>
              <p:cNvSpPr txBox="1"/>
              <p:nvPr/>
            </p:nvSpPr>
            <p:spPr>
              <a:xfrm>
                <a:off x="457200" y="1452503"/>
                <a:ext cx="8229600" cy="1799467"/>
              </a:xfrm>
              <a:prstGeom prst="rect">
                <a:avLst/>
              </a:prstGeom>
              <a:noFill/>
            </p:spPr>
            <p:txBody>
              <a:bodyPr wrap="square" rtlCol="0">
                <a:spAutoFit/>
              </a:bodyPr>
              <a:lstStyle/>
              <a:p>
                <a:r>
                  <a:rPr lang="en-US" dirty="0" smtClean="0"/>
                  <a:t>How can we come up with molecular orbitals?  These are functions that depend on the (x, y, z)-coordinates of the electrons, and have a particular value at every point in space.  One of the simplest methods is to take them as </a:t>
                </a:r>
                <a:r>
                  <a:rPr lang="en-US" u="sng" dirty="0" smtClean="0">
                    <a:solidFill>
                      <a:srgbClr val="CC0000"/>
                    </a:solidFill>
                  </a:rPr>
                  <a:t>linear combinations of atomic orbitals</a:t>
                </a:r>
                <a:r>
                  <a:rPr lang="en-US" dirty="0" smtClean="0"/>
                  <a:t>.  In this approach, the simplest possible LCAO for the </a:t>
                </a:r>
                <a14:m>
                  <m:oMath xmlns:m="http://schemas.openxmlformats.org/officeDocument/2006/math">
                    <m:r>
                      <a:rPr lang="en-US" i="1">
                        <a:latin typeface="Cambria Math"/>
                        <a:ea typeface="Cambria Math"/>
                        <a:cs typeface="Times New Roman"/>
                      </a:rPr>
                      <m:t>1</m:t>
                    </m:r>
                    <m:sSub>
                      <m:sSubPr>
                        <m:ctrlPr>
                          <a:rPr lang="en-US" i="1">
                            <a:latin typeface="Cambria Math"/>
                            <a:ea typeface="Cambria Math"/>
                            <a:cs typeface="Times New Roman"/>
                          </a:rPr>
                        </m:ctrlPr>
                      </m:sSubPr>
                      <m:e>
                        <m:r>
                          <m:rPr>
                            <m:sty m:val="p"/>
                          </m:rPr>
                          <a:rPr lang="el-GR" i="1">
                            <a:latin typeface="Cambria Math"/>
                            <a:ea typeface="Cambria Math"/>
                            <a:cs typeface="Times New Roman"/>
                          </a:rPr>
                          <m:t>σ</m:t>
                        </m:r>
                      </m:e>
                      <m:sub>
                        <m:r>
                          <a:rPr lang="en-US" i="1">
                            <a:latin typeface="Cambria Math"/>
                            <a:ea typeface="Cambria Math"/>
                            <a:cs typeface="Times New Roman"/>
                          </a:rPr>
                          <m:t>𝑔</m:t>
                        </m:r>
                      </m:sub>
                    </m:sSub>
                  </m:oMath>
                </a14:m>
                <a:r>
                  <a:rPr lang="en-US" dirty="0" smtClean="0">
                    <a:cs typeface="Times New Roman"/>
                  </a:rPr>
                  <a:t>orbital of H</a:t>
                </a:r>
                <a:r>
                  <a:rPr lang="en-US" baseline="-25000" dirty="0" smtClean="0">
                    <a:cs typeface="Times New Roman"/>
                  </a:rPr>
                  <a:t>2</a:t>
                </a:r>
                <a:r>
                  <a:rPr lang="en-US" dirty="0" smtClean="0">
                    <a:cs typeface="Times New Roman"/>
                  </a:rPr>
                  <a:t> is:</a:t>
                </a:r>
              </a:p>
              <a:p>
                <a:endParaRPr lang="en-US" dirty="0" smtClean="0">
                  <a:cs typeface="Times New Roman"/>
                </a:endParaRPr>
              </a:p>
              <a:p>
                <a:pPr/>
                <a14:m>
                  <m:oMathPara xmlns:m="http://schemas.openxmlformats.org/officeDocument/2006/math">
                    <m:oMathParaPr>
                      <m:jc m:val="centerGroup"/>
                    </m:oMathParaPr>
                    <m:oMath xmlns:m="http://schemas.openxmlformats.org/officeDocument/2006/math">
                      <m:r>
                        <a:rPr lang="en-US" i="1">
                          <a:latin typeface="Cambria Math"/>
                          <a:ea typeface="Cambria Math"/>
                          <a:cs typeface="Times New Roman"/>
                        </a:rPr>
                        <m:t>1</m:t>
                      </m:r>
                      <m:sSub>
                        <m:sSubPr>
                          <m:ctrlPr>
                            <a:rPr lang="en-US" i="1">
                              <a:latin typeface="Cambria Math"/>
                              <a:ea typeface="Cambria Math"/>
                              <a:cs typeface="Times New Roman"/>
                            </a:rPr>
                          </m:ctrlPr>
                        </m:sSubPr>
                        <m:e>
                          <m:r>
                            <m:rPr>
                              <m:sty m:val="p"/>
                            </m:rPr>
                            <a:rPr lang="el-GR" i="1">
                              <a:latin typeface="Cambria Math"/>
                              <a:ea typeface="Cambria Math"/>
                              <a:cs typeface="Times New Roman"/>
                            </a:rPr>
                            <m:t>σ</m:t>
                          </m:r>
                        </m:e>
                        <m:sub>
                          <m:r>
                            <a:rPr lang="en-US" i="1">
                              <a:latin typeface="Cambria Math"/>
                              <a:ea typeface="Cambria Math"/>
                              <a:cs typeface="Times New Roman"/>
                            </a:rPr>
                            <m:t>𝑔</m:t>
                          </m:r>
                        </m:sub>
                      </m:sSub>
                      <m:r>
                        <a:rPr lang="en-US" b="0" i="1" smtClean="0">
                          <a:latin typeface="Cambria Math"/>
                          <a:ea typeface="Cambria Math"/>
                          <a:cs typeface="Times New Roman"/>
                        </a:rPr>
                        <m:t>=</m:t>
                      </m:r>
                      <m:r>
                        <a:rPr lang="en-US" b="0" i="1" smtClean="0">
                          <a:latin typeface="Cambria Math"/>
                          <a:ea typeface="Cambria Math"/>
                          <a:cs typeface="Times New Roman"/>
                        </a:rPr>
                        <m:t>𝐶</m:t>
                      </m:r>
                      <m:r>
                        <a:rPr lang="en-US" b="0" i="1" smtClean="0">
                          <a:latin typeface="Cambria Math"/>
                          <a:ea typeface="Cambria Math"/>
                          <a:cs typeface="Times New Roman"/>
                        </a:rPr>
                        <m:t> ( 1</m:t>
                      </m:r>
                      <m:sSub>
                        <m:sSubPr>
                          <m:ctrlPr>
                            <a:rPr lang="en-US" b="0" i="1" smtClean="0">
                              <a:latin typeface="Cambria Math"/>
                              <a:ea typeface="Cambria Math"/>
                              <a:cs typeface="Times New Roman"/>
                            </a:rPr>
                          </m:ctrlPr>
                        </m:sSubPr>
                        <m:e>
                          <m:r>
                            <a:rPr lang="en-US" b="0" i="1" smtClean="0">
                              <a:latin typeface="Cambria Math"/>
                              <a:ea typeface="Cambria Math"/>
                              <a:cs typeface="Times New Roman"/>
                            </a:rPr>
                            <m:t>𝑠</m:t>
                          </m:r>
                        </m:e>
                        <m:sub>
                          <m:r>
                            <a:rPr lang="en-US" b="0" i="1" smtClean="0">
                              <a:latin typeface="Cambria Math"/>
                              <a:ea typeface="Cambria Math"/>
                              <a:cs typeface="Times New Roman"/>
                            </a:rPr>
                            <m:t>𝐴</m:t>
                          </m:r>
                        </m:sub>
                      </m:sSub>
                      <m:r>
                        <a:rPr lang="en-US" b="0" i="1" smtClean="0">
                          <a:latin typeface="Cambria Math"/>
                          <a:ea typeface="Cambria Math"/>
                          <a:cs typeface="Times New Roman"/>
                        </a:rPr>
                        <m:t>+ </m:t>
                      </m:r>
                      <m:r>
                        <a:rPr lang="en-US" i="1">
                          <a:latin typeface="Cambria Math"/>
                          <a:ea typeface="Cambria Math"/>
                          <a:cs typeface="Times New Roman"/>
                        </a:rPr>
                        <m:t>1</m:t>
                      </m:r>
                      <m:sSub>
                        <m:sSubPr>
                          <m:ctrlPr>
                            <a:rPr lang="en-US" i="1">
                              <a:latin typeface="Cambria Math"/>
                              <a:ea typeface="Cambria Math"/>
                              <a:cs typeface="Times New Roman"/>
                            </a:rPr>
                          </m:ctrlPr>
                        </m:sSubPr>
                        <m:e>
                          <m:r>
                            <a:rPr lang="en-US" i="1">
                              <a:latin typeface="Cambria Math"/>
                              <a:ea typeface="Cambria Math"/>
                              <a:cs typeface="Times New Roman"/>
                            </a:rPr>
                            <m:t>𝑠</m:t>
                          </m:r>
                        </m:e>
                        <m:sub>
                          <m:r>
                            <a:rPr lang="en-US" b="0" i="1" smtClean="0">
                              <a:latin typeface="Cambria Math"/>
                              <a:ea typeface="Cambria Math"/>
                              <a:cs typeface="Times New Roman"/>
                            </a:rPr>
                            <m:t>𝐵</m:t>
                          </m:r>
                        </m:sub>
                      </m:sSub>
                      <m:r>
                        <a:rPr lang="en-US" b="0" i="1" smtClean="0">
                          <a:latin typeface="Cambria Math"/>
                          <a:ea typeface="Cambria Math"/>
                          <a:cs typeface="Times New Roman"/>
                        </a:rPr>
                        <m:t>)</m:t>
                      </m:r>
                    </m:oMath>
                  </m:oMathPara>
                </a14:m>
                <a:endParaRPr lang="en-US" dirty="0" smtClean="0"/>
              </a:p>
            </p:txBody>
          </p:sp>
        </mc:Choice>
        <mc:Fallback xmlns="">
          <p:sp>
            <p:nvSpPr>
              <p:cNvPr id="3" name="TextBox 2"/>
              <p:cNvSpPr txBox="1">
                <a:spLocks noRot="1" noChangeAspect="1" noMove="1" noResize="1" noEditPoints="1" noAdjustHandles="1" noChangeArrowheads="1" noChangeShapeType="1" noTextEdit="1"/>
              </p:cNvSpPr>
              <p:nvPr/>
            </p:nvSpPr>
            <p:spPr>
              <a:xfrm>
                <a:off x="457200" y="1452503"/>
                <a:ext cx="8229600" cy="1799467"/>
              </a:xfrm>
              <a:prstGeom prst="rect">
                <a:avLst/>
              </a:prstGeom>
              <a:blipFill rotWithShape="1">
                <a:blip r:embed="rId3"/>
                <a:stretch>
                  <a:fillRect l="-593" t="-1695" b="-678"/>
                </a:stretch>
              </a:blipFill>
            </p:spPr>
            <p:txBody>
              <a:bodyPr/>
              <a:lstStyle/>
              <a:p>
                <a:r>
                  <a:rPr lang="en-US">
                    <a:noFill/>
                  </a:rPr>
                  <a:t> </a:t>
                </a:r>
              </a:p>
            </p:txBody>
          </p:sp>
        </mc:Fallback>
      </mc:AlternateContent>
      <p:sp>
        <p:nvSpPr>
          <p:cNvPr id="5" name="TextBox 4"/>
          <p:cNvSpPr txBox="1"/>
          <p:nvPr/>
        </p:nvSpPr>
        <p:spPr>
          <a:xfrm>
            <a:off x="1173048" y="3426716"/>
            <a:ext cx="3205493" cy="369332"/>
          </a:xfrm>
          <a:prstGeom prst="rect">
            <a:avLst/>
          </a:prstGeom>
          <a:noFill/>
          <a:ln w="12700">
            <a:solidFill>
              <a:srgbClr val="C00000"/>
            </a:solidFill>
          </a:ln>
        </p:spPr>
        <p:txBody>
          <a:bodyPr wrap="none" rtlCol="0">
            <a:spAutoFit/>
          </a:bodyPr>
          <a:lstStyle/>
          <a:p>
            <a:r>
              <a:rPr lang="en-US" dirty="0" smtClean="0"/>
              <a:t>1s orbital centered on nucleus A</a:t>
            </a:r>
            <a:endParaRPr lang="en-US" dirty="0"/>
          </a:p>
        </p:txBody>
      </p:sp>
      <p:sp>
        <p:nvSpPr>
          <p:cNvPr id="7" name="TextBox 6"/>
          <p:cNvSpPr txBox="1"/>
          <p:nvPr/>
        </p:nvSpPr>
        <p:spPr>
          <a:xfrm>
            <a:off x="5668848" y="3426716"/>
            <a:ext cx="3197478" cy="369332"/>
          </a:xfrm>
          <a:prstGeom prst="rect">
            <a:avLst/>
          </a:prstGeom>
          <a:noFill/>
          <a:ln w="12700">
            <a:solidFill>
              <a:srgbClr val="C00000"/>
            </a:solidFill>
          </a:ln>
        </p:spPr>
        <p:txBody>
          <a:bodyPr wrap="none" rtlCol="0">
            <a:spAutoFit/>
          </a:bodyPr>
          <a:lstStyle/>
          <a:p>
            <a:r>
              <a:rPr lang="en-US" dirty="0" smtClean="0"/>
              <a:t>1s orbital centered on nucleus B</a:t>
            </a:r>
            <a:endParaRPr lang="en-US" dirty="0"/>
          </a:p>
        </p:txBody>
      </p:sp>
      <p:sp>
        <p:nvSpPr>
          <p:cNvPr id="4" name="Freeform 3"/>
          <p:cNvSpPr/>
          <p:nvPr/>
        </p:nvSpPr>
        <p:spPr>
          <a:xfrm>
            <a:off x="4449648" y="3236216"/>
            <a:ext cx="371487" cy="657896"/>
          </a:xfrm>
          <a:custGeom>
            <a:avLst/>
            <a:gdLst>
              <a:gd name="connsiteX0" fmla="*/ 0 w 371487"/>
              <a:gd name="connsiteY0" fmla="*/ 400050 h 657896"/>
              <a:gd name="connsiteX1" fmla="*/ 85725 w 371487"/>
              <a:gd name="connsiteY1" fmla="*/ 581025 h 657896"/>
              <a:gd name="connsiteX2" fmla="*/ 219075 w 371487"/>
              <a:gd name="connsiteY2" fmla="*/ 657225 h 657896"/>
              <a:gd name="connsiteX3" fmla="*/ 371475 w 371487"/>
              <a:gd name="connsiteY3" fmla="*/ 542925 h 657896"/>
              <a:gd name="connsiteX4" fmla="*/ 228600 w 371487"/>
              <a:gd name="connsiteY4" fmla="*/ 0 h 657896"/>
              <a:gd name="connsiteX5" fmla="*/ 228600 w 371487"/>
              <a:gd name="connsiteY5" fmla="*/ 0 h 65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487" h="657896">
                <a:moveTo>
                  <a:pt x="0" y="400050"/>
                </a:moveTo>
                <a:cubicBezTo>
                  <a:pt x="24606" y="469106"/>
                  <a:pt x="49213" y="538163"/>
                  <a:pt x="85725" y="581025"/>
                </a:cubicBezTo>
                <a:cubicBezTo>
                  <a:pt x="122238" y="623888"/>
                  <a:pt x="171450" y="663575"/>
                  <a:pt x="219075" y="657225"/>
                </a:cubicBezTo>
                <a:cubicBezTo>
                  <a:pt x="266700" y="650875"/>
                  <a:pt x="369888" y="652462"/>
                  <a:pt x="371475" y="542925"/>
                </a:cubicBezTo>
                <a:cubicBezTo>
                  <a:pt x="373062" y="433388"/>
                  <a:pt x="228600" y="0"/>
                  <a:pt x="228600" y="0"/>
                </a:cubicBezTo>
                <a:lnTo>
                  <a:pt x="228600" y="0"/>
                </a:lnTo>
              </a:path>
            </a:pathLst>
          </a:custGeom>
          <a:noFill/>
          <a:ln>
            <a:solidFill>
              <a:srgbClr val="CC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015910" y="3226691"/>
            <a:ext cx="557688" cy="688933"/>
          </a:xfrm>
          <a:custGeom>
            <a:avLst/>
            <a:gdLst>
              <a:gd name="connsiteX0" fmla="*/ 557688 w 557688"/>
              <a:gd name="connsiteY0" fmla="*/ 409575 h 688933"/>
              <a:gd name="connsiteX1" fmla="*/ 424338 w 557688"/>
              <a:gd name="connsiteY1" fmla="*/ 571500 h 688933"/>
              <a:gd name="connsiteX2" fmla="*/ 252888 w 557688"/>
              <a:gd name="connsiteY2" fmla="*/ 685800 h 688933"/>
              <a:gd name="connsiteX3" fmla="*/ 43338 w 557688"/>
              <a:gd name="connsiteY3" fmla="*/ 638175 h 688933"/>
              <a:gd name="connsiteX4" fmla="*/ 5238 w 557688"/>
              <a:gd name="connsiteY4" fmla="*/ 447675 h 688933"/>
              <a:gd name="connsiteX5" fmla="*/ 119538 w 557688"/>
              <a:gd name="connsiteY5" fmla="*/ 209550 h 688933"/>
              <a:gd name="connsiteX6" fmla="*/ 205263 w 557688"/>
              <a:gd name="connsiteY6" fmla="*/ 0 h 688933"/>
              <a:gd name="connsiteX7" fmla="*/ 205263 w 557688"/>
              <a:gd name="connsiteY7" fmla="*/ 0 h 688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7688" h="688933">
                <a:moveTo>
                  <a:pt x="557688" y="409575"/>
                </a:moveTo>
                <a:cubicBezTo>
                  <a:pt x="516413" y="467519"/>
                  <a:pt x="475138" y="525463"/>
                  <a:pt x="424338" y="571500"/>
                </a:cubicBezTo>
                <a:cubicBezTo>
                  <a:pt x="373538" y="617538"/>
                  <a:pt x="316388" y="674688"/>
                  <a:pt x="252888" y="685800"/>
                </a:cubicBezTo>
                <a:cubicBezTo>
                  <a:pt x="189388" y="696913"/>
                  <a:pt x="84613" y="677862"/>
                  <a:pt x="43338" y="638175"/>
                </a:cubicBezTo>
                <a:cubicBezTo>
                  <a:pt x="2063" y="598488"/>
                  <a:pt x="-7462" y="519112"/>
                  <a:pt x="5238" y="447675"/>
                </a:cubicBezTo>
                <a:cubicBezTo>
                  <a:pt x="17938" y="376238"/>
                  <a:pt x="86200" y="284162"/>
                  <a:pt x="119538" y="209550"/>
                </a:cubicBezTo>
                <a:cubicBezTo>
                  <a:pt x="152875" y="134937"/>
                  <a:pt x="205263" y="0"/>
                  <a:pt x="205263" y="0"/>
                </a:cubicBezTo>
                <a:lnTo>
                  <a:pt x="205263" y="0"/>
                </a:lnTo>
              </a:path>
            </a:pathLst>
          </a:custGeom>
          <a:noFill/>
          <a:ln>
            <a:solidFill>
              <a:srgbClr val="CC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p:cNvSpPr txBox="1"/>
              <p:nvPr/>
            </p:nvSpPr>
            <p:spPr>
              <a:xfrm>
                <a:off x="563448" y="4080942"/>
                <a:ext cx="8302878" cy="668901"/>
              </a:xfrm>
              <a:prstGeom prst="rect">
                <a:avLst/>
              </a:prstGeom>
              <a:noFill/>
            </p:spPr>
            <p:txBody>
              <a:bodyPr wrap="square" rtlCol="0">
                <a:spAutoFit/>
              </a:bodyPr>
              <a:lstStyle/>
              <a:p>
                <a:r>
                  <a:rPr lang="en-US" dirty="0" smtClean="0"/>
                  <a:t>With this combination, an electron in the 1</a:t>
                </a:r>
                <a14:m>
                  <m:oMath xmlns:m="http://schemas.openxmlformats.org/officeDocument/2006/math">
                    <m:sSub>
                      <m:sSubPr>
                        <m:ctrlPr>
                          <a:rPr lang="en-US" i="1">
                            <a:latin typeface="Cambria Math"/>
                            <a:ea typeface="Cambria Math"/>
                            <a:cs typeface="Times New Roman"/>
                          </a:rPr>
                        </m:ctrlPr>
                      </m:sSubPr>
                      <m:e>
                        <m:r>
                          <m:rPr>
                            <m:sty m:val="p"/>
                          </m:rPr>
                          <a:rPr lang="el-GR" i="1">
                            <a:latin typeface="Cambria Math"/>
                            <a:ea typeface="Cambria Math"/>
                            <a:cs typeface="Times New Roman"/>
                          </a:rPr>
                          <m:t>σ</m:t>
                        </m:r>
                      </m:e>
                      <m:sub>
                        <m:r>
                          <a:rPr lang="en-US" i="1">
                            <a:latin typeface="Cambria Math"/>
                            <a:ea typeface="Cambria Math"/>
                            <a:cs typeface="Times New Roman"/>
                          </a:rPr>
                          <m:t>𝑔</m:t>
                        </m:r>
                      </m:sub>
                    </m:sSub>
                  </m:oMath>
                </a14:m>
                <a:r>
                  <a:rPr lang="en-US" dirty="0" smtClean="0"/>
                  <a:t> orbital is equally likely to be found in the 1s orbital on atom A as on atom B.</a:t>
                </a:r>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563448" y="4080942"/>
                <a:ext cx="8302878" cy="668901"/>
              </a:xfrm>
              <a:prstGeom prst="rect">
                <a:avLst/>
              </a:prstGeom>
              <a:blipFill rotWithShape="1">
                <a:blip r:embed="rId4"/>
                <a:stretch>
                  <a:fillRect l="-587" t="-3636" r="-514"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244480" y="5386848"/>
                <a:ext cx="1282082" cy="391902"/>
              </a:xfrm>
              <a:prstGeom prst="rect">
                <a:avLst/>
              </a:prstGeom>
            </p:spPr>
            <p:txBody>
              <a:bodyPr wrap="none">
                <a:spAutoFit/>
              </a:bodyPr>
              <a:lstStyle/>
              <a:p>
                <a14:m>
                  <m:oMath xmlns:m="http://schemas.openxmlformats.org/officeDocument/2006/math">
                    <m:r>
                      <a:rPr lang="en-US" i="1" smtClean="0">
                        <a:latin typeface="Cambria Math"/>
                        <a:ea typeface="Cambria Math"/>
                        <a:cs typeface="Times New Roman"/>
                      </a:rPr>
                      <m:t>1</m:t>
                    </m:r>
                    <m:sSub>
                      <m:sSubPr>
                        <m:ctrlPr>
                          <a:rPr lang="en-US" i="1">
                            <a:latin typeface="Cambria Math"/>
                            <a:ea typeface="Cambria Math"/>
                            <a:cs typeface="Times New Roman"/>
                          </a:rPr>
                        </m:ctrlPr>
                      </m:sSubPr>
                      <m:e>
                        <m:r>
                          <m:rPr>
                            <m:sty m:val="p"/>
                          </m:rPr>
                          <a:rPr lang="el-GR" i="1">
                            <a:latin typeface="Cambria Math"/>
                            <a:ea typeface="Cambria Math"/>
                            <a:cs typeface="Times New Roman"/>
                          </a:rPr>
                          <m:t>σ</m:t>
                        </m:r>
                      </m:e>
                      <m:sub>
                        <m:r>
                          <a:rPr lang="en-US" i="1">
                            <a:latin typeface="Cambria Math"/>
                            <a:ea typeface="Cambria Math"/>
                            <a:cs typeface="Times New Roman"/>
                          </a:rPr>
                          <m:t>𝑔</m:t>
                        </m:r>
                      </m:sub>
                    </m:sSub>
                    <m:r>
                      <m:rPr>
                        <m:sty m:val="p"/>
                      </m:rPr>
                      <a:rPr lang="en-US" b="0" i="0" smtClean="0">
                        <a:latin typeface="Cambria Math"/>
                        <a:ea typeface="Cambria Math"/>
                        <a:cs typeface="Times New Roman"/>
                      </a:rPr>
                      <m:t>orbital</m:t>
                    </m:r>
                  </m:oMath>
                </a14:m>
                <a:r>
                  <a:rPr lang="en-US" dirty="0" smtClean="0"/>
                  <a:t>:</a:t>
                </a:r>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1244480" y="5386848"/>
                <a:ext cx="1282082" cy="391902"/>
              </a:xfrm>
              <a:prstGeom prst="rect">
                <a:avLst/>
              </a:prstGeom>
              <a:blipFill rotWithShape="1">
                <a:blip r:embed="rId6"/>
                <a:stretch>
                  <a:fillRect t="-6250" r="-3333" b="-20313"/>
                </a:stretch>
              </a:blipFill>
            </p:spPr>
            <p:txBody>
              <a:bodyPr/>
              <a:lstStyle/>
              <a:p>
                <a:r>
                  <a:rPr lang="en-US">
                    <a:noFill/>
                  </a:rPr>
                  <a:t> </a:t>
                </a:r>
              </a:p>
            </p:txBody>
          </p:sp>
        </mc:Fallback>
      </mc:AlternateContent>
      <p:grpSp>
        <p:nvGrpSpPr>
          <p:cNvPr id="19" name="Group 18"/>
          <p:cNvGrpSpPr/>
          <p:nvPr/>
        </p:nvGrpSpPr>
        <p:grpSpPr>
          <a:xfrm>
            <a:off x="2455068" y="4955769"/>
            <a:ext cx="2101442" cy="1231490"/>
            <a:chOff x="2455068" y="4955769"/>
            <a:chExt cx="2101442" cy="1231490"/>
          </a:xfrm>
        </p:grpSpPr>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55068" y="4955769"/>
              <a:ext cx="2101442" cy="1231490"/>
            </a:xfrm>
            <a:prstGeom prst="rect">
              <a:avLst/>
            </a:prstGeom>
          </p:spPr>
        </p:pic>
        <p:grpSp>
          <p:nvGrpSpPr>
            <p:cNvPr id="18" name="Group 17"/>
            <p:cNvGrpSpPr/>
            <p:nvPr/>
          </p:nvGrpSpPr>
          <p:grpSpPr>
            <a:xfrm>
              <a:off x="3172414" y="5552464"/>
              <a:ext cx="723900" cy="94942"/>
              <a:chOff x="3200400" y="5756172"/>
              <a:chExt cx="723900" cy="94942"/>
            </a:xfrm>
          </p:grpSpPr>
          <p:sp>
            <p:nvSpPr>
              <p:cNvPr id="12" name="Oval 11"/>
              <p:cNvSpPr/>
              <p:nvPr/>
            </p:nvSpPr>
            <p:spPr>
              <a:xfrm>
                <a:off x="3200400" y="5768769"/>
                <a:ext cx="76200" cy="823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848100" y="5756172"/>
                <a:ext cx="76200" cy="823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mc:AlternateContent xmlns:mc="http://schemas.openxmlformats.org/markup-compatibility/2006" xmlns:a14="http://schemas.microsoft.com/office/drawing/2010/main">
        <mc:Choice Requires="a14">
          <p:sp>
            <p:nvSpPr>
              <p:cNvPr id="6" name="TextBox 5"/>
              <p:cNvSpPr txBox="1"/>
              <p:nvPr/>
            </p:nvSpPr>
            <p:spPr>
              <a:xfrm>
                <a:off x="4449648" y="4648184"/>
                <a:ext cx="3348032" cy="1477328"/>
              </a:xfrm>
              <a:prstGeom prst="rect">
                <a:avLst/>
              </a:prstGeom>
              <a:noFill/>
            </p:spPr>
            <p:txBody>
              <a:bodyPr wrap="square" rtlCol="0">
                <a:spAutoFit/>
              </a:bodyPr>
              <a:lstStyle/>
              <a:p>
                <a:r>
                  <a:rPr lang="en-US" dirty="0" smtClean="0"/>
                  <a:t>In linear molecules, a </a:t>
                </a:r>
                <a14:m>
                  <m:oMath xmlns:m="http://schemas.openxmlformats.org/officeDocument/2006/math">
                    <m:r>
                      <m:rPr>
                        <m:sty m:val="p"/>
                      </m:rPr>
                      <a:rPr lang="el-GR" i="1" smtClean="0">
                        <a:solidFill>
                          <a:srgbClr val="C00000"/>
                        </a:solidFill>
                        <a:latin typeface="Cambria Math"/>
                        <a:ea typeface="Cambria Math"/>
                        <a:cs typeface="Times New Roman"/>
                      </a:rPr>
                      <m:t>σ</m:t>
                    </m:r>
                  </m:oMath>
                </a14:m>
                <a:r>
                  <a:rPr lang="en-US" dirty="0" smtClean="0">
                    <a:solidFill>
                      <a:srgbClr val="C00000"/>
                    </a:solidFill>
                  </a:rPr>
                  <a:t> orbital is cylindrically symmetric</a:t>
                </a:r>
                <a:r>
                  <a:rPr lang="en-US" dirty="0" smtClean="0"/>
                  <a:t> about the axis of the molecule.   Looking down the molecular axis, it looks circular.</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4449648" y="4648184"/>
                <a:ext cx="3348032" cy="1477328"/>
              </a:xfrm>
              <a:prstGeom prst="rect">
                <a:avLst/>
              </a:prstGeom>
              <a:blipFill rotWithShape="1">
                <a:blip r:embed="rId8"/>
                <a:stretch>
                  <a:fillRect l="-1639" t="-2058" r="-364" b="-5350"/>
                </a:stretch>
              </a:blipFill>
            </p:spPr>
            <p:txBody>
              <a:bodyPr/>
              <a:lstStyle/>
              <a:p>
                <a:r>
                  <a:rPr lang="en-US">
                    <a:noFill/>
                  </a:rPr>
                  <a:t> </a:t>
                </a:r>
              </a:p>
            </p:txBody>
          </p:sp>
        </mc:Fallback>
      </mc:AlternateContent>
      <p:grpSp>
        <p:nvGrpSpPr>
          <p:cNvPr id="16" name="Group 15"/>
          <p:cNvGrpSpPr/>
          <p:nvPr/>
        </p:nvGrpSpPr>
        <p:grpSpPr>
          <a:xfrm>
            <a:off x="7854830" y="4587401"/>
            <a:ext cx="1228725" cy="1795115"/>
            <a:chOff x="7915275" y="5012301"/>
            <a:chExt cx="1228725" cy="1795115"/>
          </a:xfrm>
        </p:grpSpPr>
        <p:pic>
          <p:nvPicPr>
            <p:cNvPr id="14" name="Picture 13"/>
            <p:cNvPicPr>
              <a:picLocks noChangeAspect="1"/>
            </p:cNvPicPr>
            <p:nvPr/>
          </p:nvPicPr>
          <p:blipFill rotWithShape="1">
            <a:blip r:embed="rId9" cstate="print">
              <a:extLst>
                <a:ext uri="{28A0092B-C50C-407E-A947-70E740481C1C}">
                  <a14:useLocalDpi xmlns:a14="http://schemas.microsoft.com/office/drawing/2010/main" val="0"/>
                </a:ext>
              </a:extLst>
            </a:blip>
            <a:srcRect l="28553" r="24918"/>
            <a:stretch/>
          </p:blipFill>
          <p:spPr>
            <a:xfrm>
              <a:off x="7915275" y="5281265"/>
              <a:ext cx="1219200" cy="1526151"/>
            </a:xfrm>
            <a:prstGeom prst="rect">
              <a:avLst/>
            </a:prstGeom>
          </p:spPr>
        </p:pic>
        <p:sp>
          <p:nvSpPr>
            <p:cNvPr id="15" name="TextBox 14"/>
            <p:cNvSpPr txBox="1"/>
            <p:nvPr/>
          </p:nvSpPr>
          <p:spPr>
            <a:xfrm>
              <a:off x="7924800" y="5012301"/>
              <a:ext cx="1219200" cy="523220"/>
            </a:xfrm>
            <a:prstGeom prst="rect">
              <a:avLst/>
            </a:prstGeom>
            <a:noFill/>
          </p:spPr>
          <p:txBody>
            <a:bodyPr wrap="square" rtlCol="0">
              <a:spAutoFit/>
            </a:bodyPr>
            <a:lstStyle/>
            <a:p>
              <a:r>
                <a:rPr lang="en-US" sz="1400" u="sng" dirty="0" smtClean="0"/>
                <a:t>Looking down the axis:</a:t>
              </a:r>
              <a:endParaRPr lang="en-US" sz="1400" u="sng" dirty="0"/>
            </a:p>
          </p:txBody>
        </p:sp>
      </p:grpSp>
      <p:sp>
        <p:nvSpPr>
          <p:cNvPr id="17" name="TextBox 16"/>
          <p:cNvSpPr txBox="1"/>
          <p:nvPr/>
        </p:nvSpPr>
        <p:spPr>
          <a:xfrm>
            <a:off x="168167" y="6124124"/>
            <a:ext cx="8991600" cy="646331"/>
          </a:xfrm>
          <a:prstGeom prst="rect">
            <a:avLst/>
          </a:prstGeom>
          <a:noFill/>
        </p:spPr>
        <p:txBody>
          <a:bodyPr wrap="square" rtlCol="0">
            <a:spAutoFit/>
          </a:bodyPr>
          <a:lstStyle/>
          <a:p>
            <a:r>
              <a:rPr lang="en-US" dirty="0" smtClean="0"/>
              <a:t>This is a </a:t>
            </a:r>
            <a:r>
              <a:rPr lang="en-US" u="sng" dirty="0" smtClean="0">
                <a:solidFill>
                  <a:srgbClr val="C00000"/>
                </a:solidFill>
              </a:rPr>
              <a:t>bonding orbital</a:t>
            </a:r>
            <a:r>
              <a:rPr lang="en-US" dirty="0" smtClean="0"/>
              <a:t>, because the atomic orbitals add up in phase between the two atoms, leading to an increase in electron density just where it is needed to hold them together.</a:t>
            </a:r>
            <a:endParaRPr lang="en-US" dirty="0"/>
          </a:p>
        </p:txBody>
      </p:sp>
      <p:sp>
        <p:nvSpPr>
          <p:cNvPr id="22" name="Freeform 21"/>
          <p:cNvSpPr/>
          <p:nvPr/>
        </p:nvSpPr>
        <p:spPr>
          <a:xfrm>
            <a:off x="5410200" y="5924550"/>
            <a:ext cx="2514600" cy="161943"/>
          </a:xfrm>
          <a:custGeom>
            <a:avLst/>
            <a:gdLst>
              <a:gd name="connsiteX0" fmla="*/ 0 w 2419350"/>
              <a:gd name="connsiteY0" fmla="*/ 19050 h 161943"/>
              <a:gd name="connsiteX1" fmla="*/ 352425 w 2419350"/>
              <a:gd name="connsiteY1" fmla="*/ 38100 h 161943"/>
              <a:gd name="connsiteX2" fmla="*/ 638175 w 2419350"/>
              <a:gd name="connsiteY2" fmla="*/ 161925 h 161943"/>
              <a:gd name="connsiteX3" fmla="*/ 1028700 w 2419350"/>
              <a:gd name="connsiteY3" fmla="*/ 28575 h 161943"/>
              <a:gd name="connsiteX4" fmla="*/ 1495425 w 2419350"/>
              <a:gd name="connsiteY4" fmla="*/ 9525 h 161943"/>
              <a:gd name="connsiteX5" fmla="*/ 2419350 w 2419350"/>
              <a:gd name="connsiteY5" fmla="*/ 0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9350" h="161943">
                <a:moveTo>
                  <a:pt x="0" y="19050"/>
                </a:moveTo>
                <a:cubicBezTo>
                  <a:pt x="123031" y="16669"/>
                  <a:pt x="246063" y="14288"/>
                  <a:pt x="352425" y="38100"/>
                </a:cubicBezTo>
                <a:cubicBezTo>
                  <a:pt x="458787" y="61912"/>
                  <a:pt x="525463" y="163512"/>
                  <a:pt x="638175" y="161925"/>
                </a:cubicBezTo>
                <a:cubicBezTo>
                  <a:pt x="750887" y="160338"/>
                  <a:pt x="885825" y="53975"/>
                  <a:pt x="1028700" y="28575"/>
                </a:cubicBezTo>
                <a:cubicBezTo>
                  <a:pt x="1171575" y="3175"/>
                  <a:pt x="1263650" y="14287"/>
                  <a:pt x="1495425" y="9525"/>
                </a:cubicBezTo>
                <a:cubicBezTo>
                  <a:pt x="1727200" y="4763"/>
                  <a:pt x="2073275" y="2381"/>
                  <a:pt x="2419350" y="0"/>
                </a:cubicBezTo>
              </a:path>
            </a:pathLst>
          </a:custGeom>
          <a:noFill/>
          <a:ln>
            <a:solidFill>
              <a:srgbClr val="C0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9951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468" y="309503"/>
            <a:ext cx="8581061" cy="1143000"/>
          </a:xfrm>
        </p:spPr>
        <p:txBody>
          <a:bodyPr>
            <a:normAutofit/>
          </a:bodyPr>
          <a:lstStyle/>
          <a:p>
            <a:r>
              <a:rPr lang="en-US" sz="3600" dirty="0" smtClean="0">
                <a:solidFill>
                  <a:srgbClr val="C00000"/>
                </a:solidFill>
                <a:latin typeface="Times New Roman" panose="02020603050405020304" pitchFamily="18" charset="0"/>
                <a:cs typeface="Times New Roman" panose="02020603050405020304" pitchFamily="18" charset="0"/>
              </a:rPr>
              <a:t>Valence Bond vs. Molecular Orbital Theory</a:t>
            </a:r>
            <a:r>
              <a:rPr lang="en-US" dirty="0" smtClean="0">
                <a:solidFill>
                  <a:srgbClr val="C00000"/>
                </a:solidFill>
                <a:latin typeface="Times New Roman" panose="02020603050405020304" pitchFamily="18" charset="0"/>
                <a:cs typeface="Times New Roman" panose="02020603050405020304" pitchFamily="18" charset="0"/>
              </a:rPr>
              <a:t/>
            </a:r>
            <a:br>
              <a:rPr lang="en-US" dirty="0" smtClean="0">
                <a:solidFill>
                  <a:srgbClr val="C00000"/>
                </a:solidFill>
                <a:latin typeface="Times New Roman" panose="02020603050405020304" pitchFamily="18" charset="0"/>
                <a:cs typeface="Times New Roman" panose="02020603050405020304" pitchFamily="18" charset="0"/>
              </a:rPr>
            </a:br>
            <a:endParaRPr lang="en-US" sz="2200" dirty="0"/>
          </a:p>
        </p:txBody>
      </p:sp>
      <mc:AlternateContent xmlns:mc="http://schemas.openxmlformats.org/markup-compatibility/2006" xmlns:a14="http://schemas.microsoft.com/office/drawing/2010/main">
        <mc:Choice Requires="a14">
          <p:sp>
            <p:nvSpPr>
              <p:cNvPr id="3" name="TextBox 2"/>
              <p:cNvSpPr txBox="1"/>
              <p:nvPr/>
            </p:nvSpPr>
            <p:spPr>
              <a:xfrm>
                <a:off x="457200" y="1066800"/>
                <a:ext cx="8610600" cy="2636106"/>
              </a:xfrm>
              <a:prstGeom prst="rect">
                <a:avLst/>
              </a:prstGeom>
              <a:noFill/>
            </p:spPr>
            <p:txBody>
              <a:bodyPr wrap="square" rtlCol="0">
                <a:spAutoFit/>
              </a:bodyPr>
              <a:lstStyle/>
              <a:p>
                <a:r>
                  <a:rPr lang="en-US" u="sng" dirty="0" smtClean="0">
                    <a:solidFill>
                      <a:srgbClr val="CC0000"/>
                    </a:solidFill>
                    <a:cs typeface="Times New Roman"/>
                  </a:rPr>
                  <a:t>In the simplest form of MO theory, we use a wavefunction:</a:t>
                </a:r>
              </a:p>
              <a:p>
                <a:endParaRPr lang="en-US" dirty="0" smtClean="0">
                  <a:cs typeface="Times New Roman"/>
                </a:endParaRPr>
              </a:p>
              <a:p>
                <a14:m>
                  <m:oMath xmlns:m="http://schemas.openxmlformats.org/officeDocument/2006/math">
                    <m:r>
                      <a:rPr lang="en-US" sz="1600" i="1" smtClean="0">
                        <a:latin typeface="Cambria Math"/>
                        <a:ea typeface="Cambria Math"/>
                        <a:cs typeface="Times New Roman"/>
                      </a:rPr>
                      <m:t>𝜓</m:t>
                    </m:r>
                    <m:d>
                      <m:dPr>
                        <m:ctrlPr>
                          <a:rPr lang="en-US" sz="1600" b="0" i="1" smtClean="0">
                            <a:latin typeface="Cambria Math"/>
                            <a:ea typeface="Cambria Math"/>
                            <a:cs typeface="Times New Roman"/>
                          </a:rPr>
                        </m:ctrlPr>
                      </m:dPr>
                      <m:e>
                        <m:r>
                          <a:rPr lang="en-US" sz="1600" b="0" i="1" smtClean="0">
                            <a:latin typeface="Cambria Math"/>
                            <a:ea typeface="Cambria Math"/>
                            <a:cs typeface="Times New Roman"/>
                          </a:rPr>
                          <m:t>1,2</m:t>
                        </m:r>
                      </m:e>
                    </m:d>
                    <m:r>
                      <a:rPr lang="en-US" sz="1600" b="0" i="1" smtClean="0">
                        <a:latin typeface="Cambria Math"/>
                        <a:ea typeface="Cambria Math"/>
                        <a:cs typeface="Times New Roman"/>
                      </a:rPr>
                      <m:t>=</m:t>
                    </m:r>
                    <m:r>
                      <a:rPr lang="en-US" sz="1600" i="1">
                        <a:latin typeface="Cambria Math"/>
                        <a:ea typeface="Cambria Math"/>
                        <a:cs typeface="Times New Roman"/>
                      </a:rPr>
                      <m:t>1</m:t>
                    </m:r>
                    <m:sSub>
                      <m:sSubPr>
                        <m:ctrlPr>
                          <a:rPr lang="en-US" sz="1600" i="1">
                            <a:latin typeface="Cambria Math"/>
                            <a:ea typeface="Cambria Math"/>
                            <a:cs typeface="Times New Roman"/>
                          </a:rPr>
                        </m:ctrlPr>
                      </m:sSubPr>
                      <m:e>
                        <m:r>
                          <m:rPr>
                            <m:sty m:val="p"/>
                          </m:rPr>
                          <a:rPr lang="el-GR" sz="1600" i="1">
                            <a:latin typeface="Cambria Math"/>
                            <a:ea typeface="Cambria Math"/>
                            <a:cs typeface="Times New Roman"/>
                          </a:rPr>
                          <m:t>σ</m:t>
                        </m:r>
                      </m:e>
                      <m:sub>
                        <m:r>
                          <a:rPr lang="en-US" sz="1600" i="1">
                            <a:latin typeface="Cambria Math"/>
                            <a:ea typeface="Cambria Math"/>
                            <a:cs typeface="Times New Roman"/>
                          </a:rPr>
                          <m:t>𝑔</m:t>
                        </m:r>
                      </m:sub>
                    </m:sSub>
                    <m:d>
                      <m:dPr>
                        <m:ctrlPr>
                          <a:rPr lang="en-US" sz="1600" b="0" i="1" smtClean="0">
                            <a:latin typeface="Cambria Math"/>
                            <a:ea typeface="Cambria Math"/>
                            <a:cs typeface="Times New Roman"/>
                          </a:rPr>
                        </m:ctrlPr>
                      </m:dPr>
                      <m:e>
                        <m:r>
                          <a:rPr lang="en-US" sz="1600" b="0" i="1" smtClean="0">
                            <a:latin typeface="Cambria Math"/>
                            <a:ea typeface="Cambria Math"/>
                            <a:cs typeface="Times New Roman"/>
                          </a:rPr>
                          <m:t>1</m:t>
                        </m:r>
                      </m:e>
                    </m:d>
                    <m:r>
                      <a:rPr lang="en-US" sz="1600" i="1">
                        <a:latin typeface="Cambria Math"/>
                        <a:ea typeface="Cambria Math"/>
                        <a:cs typeface="Times New Roman"/>
                      </a:rPr>
                      <m:t>1</m:t>
                    </m:r>
                    <m:sSub>
                      <m:sSubPr>
                        <m:ctrlPr>
                          <a:rPr lang="en-US" sz="1600" i="1">
                            <a:latin typeface="Cambria Math"/>
                            <a:ea typeface="Cambria Math"/>
                            <a:cs typeface="Times New Roman"/>
                          </a:rPr>
                        </m:ctrlPr>
                      </m:sSubPr>
                      <m:e>
                        <m:r>
                          <m:rPr>
                            <m:sty m:val="p"/>
                          </m:rPr>
                          <a:rPr lang="el-GR" sz="1600" i="1">
                            <a:latin typeface="Cambria Math"/>
                            <a:ea typeface="Cambria Math"/>
                            <a:cs typeface="Times New Roman"/>
                          </a:rPr>
                          <m:t>σ</m:t>
                        </m:r>
                      </m:e>
                      <m:sub>
                        <m:r>
                          <a:rPr lang="en-US" sz="1600" i="1">
                            <a:latin typeface="Cambria Math"/>
                            <a:ea typeface="Cambria Math"/>
                            <a:cs typeface="Times New Roman"/>
                          </a:rPr>
                          <m:t>𝑔</m:t>
                        </m:r>
                      </m:sub>
                    </m:sSub>
                    <m:d>
                      <m:dPr>
                        <m:ctrlPr>
                          <a:rPr lang="en-US" sz="1600" i="1">
                            <a:latin typeface="Cambria Math"/>
                            <a:ea typeface="Cambria Math"/>
                            <a:cs typeface="Times New Roman"/>
                          </a:rPr>
                        </m:ctrlPr>
                      </m:dPr>
                      <m:e>
                        <m:r>
                          <a:rPr lang="en-US" sz="1600" i="1">
                            <a:latin typeface="Cambria Math"/>
                            <a:ea typeface="Cambria Math"/>
                            <a:cs typeface="Times New Roman"/>
                          </a:rPr>
                          <m:t>2</m:t>
                        </m:r>
                      </m:e>
                    </m:d>
                    <m:r>
                      <a:rPr lang="en-US" sz="1600" i="1">
                        <a:latin typeface="Cambria Math"/>
                        <a:ea typeface="Cambria Math"/>
                        <a:cs typeface="Times New Roman"/>
                      </a:rPr>
                      <m:t>×</m:t>
                    </m:r>
                    <m:d>
                      <m:dPr>
                        <m:begChr m:val="["/>
                        <m:endChr m:val="]"/>
                        <m:ctrlPr>
                          <a:rPr lang="en-US" sz="1600" i="1">
                            <a:latin typeface="Cambria Math"/>
                            <a:ea typeface="Cambria Math"/>
                            <a:cs typeface="Times New Roman"/>
                          </a:rPr>
                        </m:ctrlPr>
                      </m:dPr>
                      <m:e>
                        <m:r>
                          <a:rPr lang="en-US" sz="1600" i="1">
                            <a:latin typeface="Cambria Math"/>
                            <a:ea typeface="Cambria Math"/>
                            <a:cs typeface="Times New Roman"/>
                          </a:rPr>
                          <m:t>𝑠𝑝𝑖𝑛</m:t>
                        </m:r>
                        <m:r>
                          <a:rPr lang="en-US" sz="1600" i="1">
                            <a:latin typeface="Cambria Math"/>
                            <a:ea typeface="Cambria Math"/>
                            <a:cs typeface="Times New Roman"/>
                          </a:rPr>
                          <m:t>−</m:t>
                        </m:r>
                        <m:r>
                          <a:rPr lang="en-US" sz="1600" i="1">
                            <a:latin typeface="Cambria Math"/>
                            <a:ea typeface="Cambria Math"/>
                            <a:cs typeface="Times New Roman"/>
                          </a:rPr>
                          <m:t>𝑝𝑎𝑖𝑟𝑒𝑑</m:t>
                        </m:r>
                        <m:r>
                          <a:rPr lang="en-US" sz="1600" i="1">
                            <a:latin typeface="Cambria Math"/>
                            <a:ea typeface="Cambria Math"/>
                            <a:cs typeface="Times New Roman"/>
                          </a:rPr>
                          <m:t> </m:t>
                        </m:r>
                        <m:r>
                          <a:rPr lang="en-US" sz="1600" i="1">
                            <a:latin typeface="Cambria Math"/>
                            <a:ea typeface="Cambria Math"/>
                            <a:cs typeface="Times New Roman"/>
                          </a:rPr>
                          <m:t>𝑤𝑎𝑣𝑒𝑓𝑢𝑛𝑐𝑡𝑖𝑜𝑛</m:t>
                        </m:r>
                      </m:e>
                    </m:d>
                  </m:oMath>
                </a14:m>
                <a:r>
                  <a:rPr lang="en-US" sz="1400" dirty="0" smtClean="0"/>
                  <a:t> </a:t>
                </a:r>
              </a:p>
              <a:p>
                <a:endParaRPr lang="en-US" sz="1400" dirty="0" smtClean="0"/>
              </a:p>
              <a:p>
                <a:r>
                  <a:rPr lang="en-US" sz="1400" b="0" dirty="0" smtClean="0"/>
                  <a:t>              </a:t>
                </a:r>
                <a14:m>
                  <m:oMath xmlns:m="http://schemas.openxmlformats.org/officeDocument/2006/math">
                    <m:r>
                      <a:rPr lang="en-US" sz="1400" b="0" i="1" smtClean="0">
                        <a:latin typeface="Cambria Math"/>
                      </a:rPr>
                      <m:t>=</m:t>
                    </m:r>
                    <m:d>
                      <m:dPr>
                        <m:begChr m:val="["/>
                        <m:endChr m:val="]"/>
                        <m:ctrlPr>
                          <a:rPr lang="en-US" sz="1400" b="0" i="1" smtClean="0">
                            <a:latin typeface="Cambria Math"/>
                          </a:rPr>
                        </m:ctrlPr>
                      </m:dPr>
                      <m:e>
                        <m:r>
                          <a:rPr lang="en-US" sz="1400" b="0" i="1" smtClean="0">
                            <a:latin typeface="Cambria Math"/>
                          </a:rPr>
                          <m:t>1</m:t>
                        </m:r>
                        <m:sSub>
                          <m:sSubPr>
                            <m:ctrlPr>
                              <a:rPr lang="en-US" sz="1400" b="0" i="1" smtClean="0">
                                <a:latin typeface="Cambria Math"/>
                              </a:rPr>
                            </m:ctrlPr>
                          </m:sSubPr>
                          <m:e>
                            <m:r>
                              <a:rPr lang="en-US" sz="1400" b="0" i="1" smtClean="0">
                                <a:latin typeface="Cambria Math"/>
                              </a:rPr>
                              <m:t>𝑠</m:t>
                            </m:r>
                          </m:e>
                          <m:sub>
                            <m:r>
                              <a:rPr lang="en-US" sz="1400" b="0" i="1" smtClean="0">
                                <a:latin typeface="Cambria Math"/>
                              </a:rPr>
                              <m:t>𝐴</m:t>
                            </m:r>
                          </m:sub>
                        </m:sSub>
                        <m:d>
                          <m:dPr>
                            <m:ctrlPr>
                              <a:rPr lang="en-US" sz="1400" b="0" i="1" smtClean="0">
                                <a:latin typeface="Cambria Math"/>
                              </a:rPr>
                            </m:ctrlPr>
                          </m:dPr>
                          <m:e>
                            <m:r>
                              <a:rPr lang="en-US" sz="1400" b="0" i="1" smtClean="0">
                                <a:latin typeface="Cambria Math"/>
                              </a:rPr>
                              <m:t>1</m:t>
                            </m:r>
                          </m:e>
                        </m:d>
                        <m:r>
                          <a:rPr lang="en-US" sz="1400" b="0" i="1" smtClean="0">
                            <a:latin typeface="Cambria Math"/>
                          </a:rPr>
                          <m:t>+1</m:t>
                        </m:r>
                        <m:sSub>
                          <m:sSubPr>
                            <m:ctrlPr>
                              <a:rPr lang="en-US" sz="1400" b="0" i="1" smtClean="0">
                                <a:latin typeface="Cambria Math"/>
                              </a:rPr>
                            </m:ctrlPr>
                          </m:sSubPr>
                          <m:e>
                            <m:r>
                              <a:rPr lang="en-US" sz="1400" b="0" i="1" smtClean="0">
                                <a:latin typeface="Cambria Math"/>
                              </a:rPr>
                              <m:t>𝑠</m:t>
                            </m:r>
                          </m:e>
                          <m:sub>
                            <m:r>
                              <a:rPr lang="en-US" sz="1400" b="0" i="1" smtClean="0">
                                <a:latin typeface="Cambria Math"/>
                              </a:rPr>
                              <m:t>𝐵</m:t>
                            </m:r>
                          </m:sub>
                        </m:sSub>
                        <m:d>
                          <m:dPr>
                            <m:ctrlPr>
                              <a:rPr lang="en-US" sz="1400" b="0" i="1" smtClean="0">
                                <a:latin typeface="Cambria Math"/>
                              </a:rPr>
                            </m:ctrlPr>
                          </m:dPr>
                          <m:e>
                            <m:r>
                              <a:rPr lang="en-US" sz="1400" b="0" i="1" smtClean="0">
                                <a:latin typeface="Cambria Math"/>
                              </a:rPr>
                              <m:t>1</m:t>
                            </m:r>
                          </m:e>
                        </m:d>
                      </m:e>
                    </m:d>
                    <m:d>
                      <m:dPr>
                        <m:begChr m:val="["/>
                        <m:endChr m:val="]"/>
                        <m:ctrlPr>
                          <a:rPr lang="en-US" sz="1400" i="1">
                            <a:latin typeface="Cambria Math"/>
                          </a:rPr>
                        </m:ctrlPr>
                      </m:dPr>
                      <m:e>
                        <m:r>
                          <a:rPr lang="en-US" sz="1400" i="1">
                            <a:latin typeface="Cambria Math"/>
                          </a:rPr>
                          <m:t>1</m:t>
                        </m:r>
                        <m:sSub>
                          <m:sSubPr>
                            <m:ctrlPr>
                              <a:rPr lang="en-US" sz="1400" i="1">
                                <a:latin typeface="Cambria Math"/>
                              </a:rPr>
                            </m:ctrlPr>
                          </m:sSubPr>
                          <m:e>
                            <m:r>
                              <a:rPr lang="en-US" sz="1400" i="1">
                                <a:latin typeface="Cambria Math"/>
                              </a:rPr>
                              <m:t>𝑠</m:t>
                            </m:r>
                          </m:e>
                          <m:sub>
                            <m:r>
                              <a:rPr lang="en-US" sz="1400" i="1">
                                <a:latin typeface="Cambria Math"/>
                              </a:rPr>
                              <m:t>𝐴</m:t>
                            </m:r>
                          </m:sub>
                        </m:sSub>
                        <m:d>
                          <m:dPr>
                            <m:ctrlPr>
                              <a:rPr lang="en-US" sz="1400" i="1">
                                <a:latin typeface="Cambria Math"/>
                              </a:rPr>
                            </m:ctrlPr>
                          </m:dPr>
                          <m:e>
                            <m:r>
                              <a:rPr lang="en-US" sz="1400" b="0" i="1" smtClean="0">
                                <a:latin typeface="Cambria Math"/>
                              </a:rPr>
                              <m:t>2</m:t>
                            </m:r>
                          </m:e>
                        </m:d>
                        <m:r>
                          <a:rPr lang="en-US" sz="1400" i="1">
                            <a:latin typeface="Cambria Math"/>
                          </a:rPr>
                          <m:t>+1</m:t>
                        </m:r>
                        <m:sSub>
                          <m:sSubPr>
                            <m:ctrlPr>
                              <a:rPr lang="en-US" sz="1400" i="1">
                                <a:latin typeface="Cambria Math"/>
                              </a:rPr>
                            </m:ctrlPr>
                          </m:sSubPr>
                          <m:e>
                            <m:r>
                              <a:rPr lang="en-US" sz="1400" i="1">
                                <a:latin typeface="Cambria Math"/>
                              </a:rPr>
                              <m:t>𝑠</m:t>
                            </m:r>
                          </m:e>
                          <m:sub>
                            <m:r>
                              <a:rPr lang="en-US" sz="1400" i="1">
                                <a:latin typeface="Cambria Math"/>
                              </a:rPr>
                              <m:t>𝐵</m:t>
                            </m:r>
                          </m:sub>
                        </m:sSub>
                        <m:d>
                          <m:dPr>
                            <m:ctrlPr>
                              <a:rPr lang="en-US" sz="1400" i="1">
                                <a:latin typeface="Cambria Math"/>
                              </a:rPr>
                            </m:ctrlPr>
                          </m:dPr>
                          <m:e>
                            <m:r>
                              <a:rPr lang="en-US" sz="1400" b="0" i="1" smtClean="0">
                                <a:latin typeface="Cambria Math"/>
                              </a:rPr>
                              <m:t>2</m:t>
                            </m:r>
                          </m:e>
                        </m:d>
                      </m:e>
                    </m:d>
                    <m:r>
                      <a:rPr lang="en-US" sz="1400" i="1">
                        <a:latin typeface="Cambria Math"/>
                        <a:ea typeface="Cambria Math"/>
                        <a:cs typeface="Times New Roman"/>
                      </a:rPr>
                      <m:t>×</m:t>
                    </m:r>
                    <m:d>
                      <m:dPr>
                        <m:begChr m:val="["/>
                        <m:endChr m:val="]"/>
                        <m:ctrlPr>
                          <a:rPr lang="en-US" sz="1400" i="1">
                            <a:latin typeface="Cambria Math"/>
                            <a:ea typeface="Cambria Math"/>
                            <a:cs typeface="Times New Roman"/>
                          </a:rPr>
                        </m:ctrlPr>
                      </m:dPr>
                      <m:e>
                        <m:r>
                          <a:rPr lang="en-US" sz="1400" i="1">
                            <a:latin typeface="Cambria Math"/>
                            <a:ea typeface="Cambria Math"/>
                            <a:cs typeface="Times New Roman"/>
                          </a:rPr>
                          <m:t>𝑠𝑝𝑖𝑛</m:t>
                        </m:r>
                        <m:r>
                          <a:rPr lang="en-US" sz="1400" i="1">
                            <a:latin typeface="Cambria Math"/>
                            <a:ea typeface="Cambria Math"/>
                            <a:cs typeface="Times New Roman"/>
                          </a:rPr>
                          <m:t>−</m:t>
                        </m:r>
                        <m:r>
                          <a:rPr lang="en-US" sz="1400" i="1">
                            <a:latin typeface="Cambria Math"/>
                            <a:ea typeface="Cambria Math"/>
                            <a:cs typeface="Times New Roman"/>
                          </a:rPr>
                          <m:t>𝑝𝑎𝑖𝑟𝑒𝑑</m:t>
                        </m:r>
                        <m:r>
                          <a:rPr lang="en-US" sz="1400" i="1">
                            <a:latin typeface="Cambria Math"/>
                            <a:ea typeface="Cambria Math"/>
                            <a:cs typeface="Times New Roman"/>
                          </a:rPr>
                          <m:t> </m:t>
                        </m:r>
                        <m:r>
                          <a:rPr lang="en-US" sz="1400" i="1">
                            <a:latin typeface="Cambria Math"/>
                            <a:ea typeface="Cambria Math"/>
                            <a:cs typeface="Times New Roman"/>
                          </a:rPr>
                          <m:t>𝑤𝑎𝑣𝑒𝑓𝑢𝑛𝑐𝑡𝑖𝑜𝑛</m:t>
                        </m:r>
                      </m:e>
                    </m:d>
                  </m:oMath>
                </a14:m>
                <a:endParaRPr lang="en-US" sz="1400" dirty="0" smtClean="0"/>
              </a:p>
              <a:p>
                <a:endParaRPr lang="en-US" sz="1400" dirty="0" smtClean="0"/>
              </a:p>
              <a:p>
                <a:r>
                  <a:rPr lang="en-US" sz="1400" dirty="0" smtClean="0"/>
                  <a:t>Multiplying this out:</a:t>
                </a:r>
                <a:endParaRPr lang="en-US" sz="1400" dirty="0"/>
              </a:p>
              <a:p>
                <a:r>
                  <a:rPr lang="en-US" sz="1400" dirty="0"/>
                  <a:t> </a:t>
                </a:r>
                <a:r>
                  <a:rPr lang="en-US" sz="1400" dirty="0" smtClean="0"/>
                  <a:t>             </a:t>
                </a:r>
                <a14:m>
                  <m:oMath xmlns:m="http://schemas.openxmlformats.org/officeDocument/2006/math">
                    <m:r>
                      <a:rPr lang="en-US" sz="1400" b="0" i="0" smtClean="0">
                        <a:latin typeface="Cambria Math"/>
                      </a:rPr>
                      <m:t>              </m:t>
                    </m:r>
                    <m:r>
                      <a:rPr lang="en-US" sz="1400" i="1">
                        <a:latin typeface="Cambria Math"/>
                      </a:rPr>
                      <m:t>=</m:t>
                    </m:r>
                    <m:d>
                      <m:dPr>
                        <m:begChr m:val="["/>
                        <m:endChr m:val="]"/>
                        <m:ctrlPr>
                          <a:rPr lang="en-US" sz="1400" i="1">
                            <a:latin typeface="Cambria Math"/>
                          </a:rPr>
                        </m:ctrlPr>
                      </m:dPr>
                      <m:e>
                        <m:r>
                          <a:rPr lang="en-US" sz="1400" i="1">
                            <a:latin typeface="Cambria Math"/>
                          </a:rPr>
                          <m:t>1</m:t>
                        </m:r>
                        <m:sSub>
                          <m:sSubPr>
                            <m:ctrlPr>
                              <a:rPr lang="en-US" sz="1400" i="1">
                                <a:latin typeface="Cambria Math"/>
                              </a:rPr>
                            </m:ctrlPr>
                          </m:sSubPr>
                          <m:e>
                            <m:r>
                              <a:rPr lang="en-US" sz="1400" i="1">
                                <a:latin typeface="Cambria Math"/>
                              </a:rPr>
                              <m:t>𝑠</m:t>
                            </m:r>
                          </m:e>
                          <m:sub>
                            <m:r>
                              <a:rPr lang="en-US" sz="1400" i="1">
                                <a:latin typeface="Cambria Math"/>
                              </a:rPr>
                              <m:t>𝐴</m:t>
                            </m:r>
                          </m:sub>
                        </m:sSub>
                        <m:d>
                          <m:dPr>
                            <m:ctrlPr>
                              <a:rPr lang="en-US" sz="1400" i="1">
                                <a:latin typeface="Cambria Math"/>
                              </a:rPr>
                            </m:ctrlPr>
                          </m:dPr>
                          <m:e>
                            <m:r>
                              <a:rPr lang="en-US" sz="1400" i="1">
                                <a:latin typeface="Cambria Math"/>
                              </a:rPr>
                              <m:t>1</m:t>
                            </m:r>
                          </m:e>
                        </m:d>
                        <m:r>
                          <a:rPr lang="en-US" sz="1400" i="1">
                            <a:latin typeface="Cambria Math"/>
                          </a:rPr>
                          <m:t>1</m:t>
                        </m:r>
                        <m:sSub>
                          <m:sSubPr>
                            <m:ctrlPr>
                              <a:rPr lang="en-US" sz="1400" i="1">
                                <a:latin typeface="Cambria Math"/>
                              </a:rPr>
                            </m:ctrlPr>
                          </m:sSubPr>
                          <m:e>
                            <m:r>
                              <a:rPr lang="en-US" sz="1400" i="1">
                                <a:latin typeface="Cambria Math"/>
                              </a:rPr>
                              <m:t>𝑠</m:t>
                            </m:r>
                          </m:e>
                          <m:sub>
                            <m:r>
                              <a:rPr lang="en-US" sz="1400" i="1">
                                <a:latin typeface="Cambria Math"/>
                              </a:rPr>
                              <m:t>𝐴</m:t>
                            </m:r>
                          </m:sub>
                        </m:sSub>
                        <m:d>
                          <m:dPr>
                            <m:ctrlPr>
                              <a:rPr lang="en-US" sz="1400" i="1">
                                <a:latin typeface="Cambria Math"/>
                              </a:rPr>
                            </m:ctrlPr>
                          </m:dPr>
                          <m:e>
                            <m:r>
                              <a:rPr lang="en-US" sz="1400" i="1">
                                <a:latin typeface="Cambria Math"/>
                              </a:rPr>
                              <m:t>2</m:t>
                            </m:r>
                          </m:e>
                        </m:d>
                        <m:r>
                          <a:rPr lang="en-US" sz="1400" i="1">
                            <a:latin typeface="Cambria Math"/>
                          </a:rPr>
                          <m:t>+1</m:t>
                        </m:r>
                        <m:sSub>
                          <m:sSubPr>
                            <m:ctrlPr>
                              <a:rPr lang="en-US" sz="1400" i="1">
                                <a:latin typeface="Cambria Math"/>
                              </a:rPr>
                            </m:ctrlPr>
                          </m:sSubPr>
                          <m:e>
                            <m:r>
                              <a:rPr lang="en-US" sz="1400" i="1">
                                <a:latin typeface="Cambria Math"/>
                              </a:rPr>
                              <m:t>𝑠</m:t>
                            </m:r>
                          </m:e>
                          <m:sub>
                            <m:r>
                              <a:rPr lang="en-US" sz="1400" i="1">
                                <a:latin typeface="Cambria Math"/>
                              </a:rPr>
                              <m:t>𝐵</m:t>
                            </m:r>
                          </m:sub>
                        </m:sSub>
                        <m:d>
                          <m:dPr>
                            <m:ctrlPr>
                              <a:rPr lang="en-US" sz="1400" i="1">
                                <a:latin typeface="Cambria Math"/>
                              </a:rPr>
                            </m:ctrlPr>
                          </m:dPr>
                          <m:e>
                            <m:r>
                              <a:rPr lang="en-US" sz="1400" i="1">
                                <a:latin typeface="Cambria Math"/>
                              </a:rPr>
                              <m:t>1</m:t>
                            </m:r>
                          </m:e>
                        </m:d>
                        <m:r>
                          <a:rPr lang="en-US" sz="1400" i="1">
                            <a:latin typeface="Cambria Math"/>
                          </a:rPr>
                          <m:t>1</m:t>
                        </m:r>
                        <m:sSub>
                          <m:sSubPr>
                            <m:ctrlPr>
                              <a:rPr lang="en-US" sz="1400" i="1">
                                <a:latin typeface="Cambria Math"/>
                              </a:rPr>
                            </m:ctrlPr>
                          </m:sSubPr>
                          <m:e>
                            <m:r>
                              <a:rPr lang="en-US" sz="1400" i="1">
                                <a:latin typeface="Cambria Math"/>
                              </a:rPr>
                              <m:t>𝑠</m:t>
                            </m:r>
                          </m:e>
                          <m:sub>
                            <m:r>
                              <a:rPr lang="en-US" sz="1400" i="1">
                                <a:latin typeface="Cambria Math"/>
                              </a:rPr>
                              <m:t>𝐴</m:t>
                            </m:r>
                          </m:sub>
                        </m:sSub>
                        <m:d>
                          <m:dPr>
                            <m:ctrlPr>
                              <a:rPr lang="en-US" sz="1400" i="1">
                                <a:latin typeface="Cambria Math"/>
                              </a:rPr>
                            </m:ctrlPr>
                          </m:dPr>
                          <m:e>
                            <m:r>
                              <a:rPr lang="en-US" sz="1400" i="1">
                                <a:latin typeface="Cambria Math"/>
                              </a:rPr>
                              <m:t>2</m:t>
                            </m:r>
                          </m:e>
                        </m:d>
                        <m:r>
                          <a:rPr lang="en-US" sz="1400" b="0" i="1" smtClean="0">
                            <a:latin typeface="Cambria Math"/>
                          </a:rPr>
                          <m:t>+</m:t>
                        </m:r>
                        <m:r>
                          <a:rPr lang="en-US" sz="1400" i="1">
                            <a:latin typeface="Cambria Math"/>
                          </a:rPr>
                          <m:t>1</m:t>
                        </m:r>
                        <m:sSub>
                          <m:sSubPr>
                            <m:ctrlPr>
                              <a:rPr lang="en-US" sz="1400" i="1">
                                <a:latin typeface="Cambria Math"/>
                              </a:rPr>
                            </m:ctrlPr>
                          </m:sSubPr>
                          <m:e>
                            <m:r>
                              <a:rPr lang="en-US" sz="1400" i="1">
                                <a:latin typeface="Cambria Math"/>
                              </a:rPr>
                              <m:t>𝑠</m:t>
                            </m:r>
                          </m:e>
                          <m:sub>
                            <m:r>
                              <a:rPr lang="en-US" sz="1400" i="1">
                                <a:latin typeface="Cambria Math"/>
                              </a:rPr>
                              <m:t>𝐴</m:t>
                            </m:r>
                          </m:sub>
                        </m:sSub>
                        <m:d>
                          <m:dPr>
                            <m:ctrlPr>
                              <a:rPr lang="en-US" sz="1400" i="1">
                                <a:latin typeface="Cambria Math"/>
                              </a:rPr>
                            </m:ctrlPr>
                          </m:dPr>
                          <m:e>
                            <m:r>
                              <a:rPr lang="en-US" sz="1400" i="1">
                                <a:latin typeface="Cambria Math"/>
                              </a:rPr>
                              <m:t>1</m:t>
                            </m:r>
                          </m:e>
                        </m:d>
                        <m:r>
                          <a:rPr lang="en-US" sz="1400" i="1">
                            <a:latin typeface="Cambria Math"/>
                          </a:rPr>
                          <m:t>1</m:t>
                        </m:r>
                        <m:sSub>
                          <m:sSubPr>
                            <m:ctrlPr>
                              <a:rPr lang="en-US" sz="1400" i="1">
                                <a:latin typeface="Cambria Math"/>
                              </a:rPr>
                            </m:ctrlPr>
                          </m:sSubPr>
                          <m:e>
                            <m:r>
                              <a:rPr lang="en-US" sz="1400" i="1">
                                <a:latin typeface="Cambria Math"/>
                              </a:rPr>
                              <m:t>𝑠</m:t>
                            </m:r>
                          </m:e>
                          <m:sub>
                            <m:r>
                              <a:rPr lang="en-US" sz="1400" b="0" i="1" smtClean="0">
                                <a:latin typeface="Cambria Math"/>
                              </a:rPr>
                              <m:t>𝐵</m:t>
                            </m:r>
                          </m:sub>
                        </m:sSub>
                        <m:d>
                          <m:dPr>
                            <m:ctrlPr>
                              <a:rPr lang="en-US" sz="1400" i="1">
                                <a:latin typeface="Cambria Math"/>
                              </a:rPr>
                            </m:ctrlPr>
                          </m:dPr>
                          <m:e>
                            <m:r>
                              <a:rPr lang="en-US" sz="1400" i="1">
                                <a:latin typeface="Cambria Math"/>
                              </a:rPr>
                              <m:t>2</m:t>
                            </m:r>
                          </m:e>
                        </m:d>
                        <m:r>
                          <a:rPr lang="en-US" sz="1400" i="1">
                            <a:latin typeface="Cambria Math"/>
                          </a:rPr>
                          <m:t>+1</m:t>
                        </m:r>
                        <m:sSub>
                          <m:sSubPr>
                            <m:ctrlPr>
                              <a:rPr lang="en-US" sz="1400" i="1">
                                <a:latin typeface="Cambria Math"/>
                              </a:rPr>
                            </m:ctrlPr>
                          </m:sSubPr>
                          <m:e>
                            <m:r>
                              <a:rPr lang="en-US" sz="1400" i="1">
                                <a:latin typeface="Cambria Math"/>
                              </a:rPr>
                              <m:t>𝑠</m:t>
                            </m:r>
                          </m:e>
                          <m:sub>
                            <m:r>
                              <a:rPr lang="en-US" sz="1400" i="1">
                                <a:latin typeface="Cambria Math"/>
                              </a:rPr>
                              <m:t>𝐵</m:t>
                            </m:r>
                          </m:sub>
                        </m:sSub>
                        <m:d>
                          <m:dPr>
                            <m:ctrlPr>
                              <a:rPr lang="en-US" sz="1400" i="1">
                                <a:latin typeface="Cambria Math"/>
                              </a:rPr>
                            </m:ctrlPr>
                          </m:dPr>
                          <m:e>
                            <m:r>
                              <a:rPr lang="en-US" sz="1400" i="1">
                                <a:latin typeface="Cambria Math"/>
                              </a:rPr>
                              <m:t>1</m:t>
                            </m:r>
                          </m:e>
                        </m:d>
                        <m:r>
                          <a:rPr lang="en-US" sz="1400" i="1">
                            <a:latin typeface="Cambria Math"/>
                          </a:rPr>
                          <m:t>1</m:t>
                        </m:r>
                        <m:sSub>
                          <m:sSubPr>
                            <m:ctrlPr>
                              <a:rPr lang="en-US" sz="1400" i="1">
                                <a:latin typeface="Cambria Math"/>
                              </a:rPr>
                            </m:ctrlPr>
                          </m:sSubPr>
                          <m:e>
                            <m:r>
                              <a:rPr lang="en-US" sz="1400" i="1">
                                <a:latin typeface="Cambria Math"/>
                              </a:rPr>
                              <m:t>𝑠</m:t>
                            </m:r>
                          </m:e>
                          <m:sub>
                            <m:r>
                              <a:rPr lang="en-US" sz="1400" b="0" i="1" smtClean="0">
                                <a:latin typeface="Cambria Math"/>
                              </a:rPr>
                              <m:t>𝐵</m:t>
                            </m:r>
                          </m:sub>
                        </m:sSub>
                        <m:d>
                          <m:dPr>
                            <m:ctrlPr>
                              <a:rPr lang="en-US" sz="1400" i="1">
                                <a:latin typeface="Cambria Math"/>
                              </a:rPr>
                            </m:ctrlPr>
                          </m:dPr>
                          <m:e>
                            <m:r>
                              <a:rPr lang="en-US" sz="1400" i="1">
                                <a:latin typeface="Cambria Math"/>
                              </a:rPr>
                              <m:t>2</m:t>
                            </m:r>
                          </m:e>
                        </m:d>
                      </m:e>
                    </m:d>
                    <m:r>
                      <a:rPr lang="en-US" sz="1400" i="1">
                        <a:latin typeface="Cambria Math"/>
                        <a:ea typeface="Cambria Math"/>
                        <a:cs typeface="Times New Roman"/>
                      </a:rPr>
                      <m:t>×</m:t>
                    </m:r>
                    <m:d>
                      <m:dPr>
                        <m:begChr m:val="["/>
                        <m:endChr m:val="]"/>
                        <m:ctrlPr>
                          <a:rPr lang="en-US" sz="1400" i="1">
                            <a:latin typeface="Cambria Math"/>
                            <a:ea typeface="Cambria Math"/>
                            <a:cs typeface="Times New Roman"/>
                          </a:rPr>
                        </m:ctrlPr>
                      </m:dPr>
                      <m:e>
                        <m:r>
                          <a:rPr lang="en-US" sz="1400" i="1">
                            <a:latin typeface="Cambria Math"/>
                            <a:ea typeface="Cambria Math"/>
                            <a:cs typeface="Times New Roman"/>
                          </a:rPr>
                          <m:t>𝑠𝑝𝑖𝑛</m:t>
                        </m:r>
                        <m:r>
                          <a:rPr lang="en-US" sz="1400" i="1">
                            <a:latin typeface="Cambria Math"/>
                            <a:ea typeface="Cambria Math"/>
                            <a:cs typeface="Times New Roman"/>
                          </a:rPr>
                          <m:t>−</m:t>
                        </m:r>
                        <m:r>
                          <a:rPr lang="en-US" sz="1400" i="1">
                            <a:latin typeface="Cambria Math"/>
                            <a:ea typeface="Cambria Math"/>
                            <a:cs typeface="Times New Roman"/>
                          </a:rPr>
                          <m:t>𝑝𝑎𝑖𝑟𝑒𝑑</m:t>
                        </m:r>
                        <m:r>
                          <a:rPr lang="en-US" sz="1400" i="1">
                            <a:latin typeface="Cambria Math"/>
                            <a:ea typeface="Cambria Math"/>
                            <a:cs typeface="Times New Roman"/>
                          </a:rPr>
                          <m:t> </m:t>
                        </m:r>
                        <m:r>
                          <a:rPr lang="en-US" sz="1400" i="1">
                            <a:latin typeface="Cambria Math"/>
                            <a:ea typeface="Cambria Math"/>
                            <a:cs typeface="Times New Roman"/>
                          </a:rPr>
                          <m:t>𝑤𝑎𝑣𝑒𝑓𝑢𝑛𝑐𝑡𝑖𝑜𝑛</m:t>
                        </m:r>
                      </m:e>
                    </m:d>
                  </m:oMath>
                </a14:m>
                <a:endParaRPr lang="en-US" sz="1400" dirty="0" smtClean="0">
                  <a:ea typeface="Cambria Math"/>
                  <a:cs typeface="Times New Roman"/>
                </a:endParaRPr>
              </a:p>
              <a:p>
                <a:r>
                  <a:rPr lang="en-US" sz="1400" dirty="0" smtClean="0"/>
                  <a:t>Rearranging:</a:t>
                </a:r>
              </a:p>
              <a:p>
                <a14:m>
                  <m:oMath xmlns:m="http://schemas.openxmlformats.org/officeDocument/2006/math">
                    <m:r>
                      <a:rPr lang="en-US" sz="1400" b="0" i="0" smtClean="0">
                        <a:latin typeface="Cambria Math"/>
                      </a:rPr>
                      <m:t>            </m:t>
                    </m:r>
                    <m:r>
                      <a:rPr lang="en-US" sz="1400">
                        <a:latin typeface="Cambria Math"/>
                      </a:rPr>
                      <m:t> </m:t>
                    </m:r>
                    <m:r>
                      <a:rPr lang="en-US" sz="1400" i="1">
                        <a:latin typeface="Cambria Math"/>
                      </a:rPr>
                      <m:t>=</m:t>
                    </m:r>
                    <m:d>
                      <m:dPr>
                        <m:begChr m:val="["/>
                        <m:endChr m:val="]"/>
                        <m:ctrlPr>
                          <a:rPr lang="en-US" sz="1400" i="1">
                            <a:latin typeface="Cambria Math"/>
                          </a:rPr>
                        </m:ctrlPr>
                      </m:dPr>
                      <m:e>
                        <m:r>
                          <a:rPr lang="en-US" sz="1400" i="1">
                            <a:latin typeface="Cambria Math"/>
                          </a:rPr>
                          <m:t>1</m:t>
                        </m:r>
                        <m:sSub>
                          <m:sSubPr>
                            <m:ctrlPr>
                              <a:rPr lang="en-US" sz="1400" i="1">
                                <a:latin typeface="Cambria Math"/>
                              </a:rPr>
                            </m:ctrlPr>
                          </m:sSubPr>
                          <m:e>
                            <m:r>
                              <a:rPr lang="en-US" sz="1400" i="1">
                                <a:latin typeface="Cambria Math"/>
                              </a:rPr>
                              <m:t>𝑠</m:t>
                            </m:r>
                          </m:e>
                          <m:sub>
                            <m:r>
                              <a:rPr lang="en-US" sz="1400" i="1">
                                <a:latin typeface="Cambria Math"/>
                              </a:rPr>
                              <m:t>𝐴</m:t>
                            </m:r>
                          </m:sub>
                        </m:sSub>
                        <m:d>
                          <m:dPr>
                            <m:ctrlPr>
                              <a:rPr lang="en-US" sz="1400" i="1">
                                <a:latin typeface="Cambria Math"/>
                              </a:rPr>
                            </m:ctrlPr>
                          </m:dPr>
                          <m:e>
                            <m:r>
                              <a:rPr lang="en-US" sz="1400" i="1">
                                <a:latin typeface="Cambria Math"/>
                              </a:rPr>
                              <m:t>1</m:t>
                            </m:r>
                          </m:e>
                        </m:d>
                        <m:r>
                          <a:rPr lang="en-US" sz="1400" i="1">
                            <a:latin typeface="Cambria Math"/>
                          </a:rPr>
                          <m:t>1</m:t>
                        </m:r>
                        <m:sSub>
                          <m:sSubPr>
                            <m:ctrlPr>
                              <a:rPr lang="en-US" sz="1400" i="1">
                                <a:latin typeface="Cambria Math"/>
                              </a:rPr>
                            </m:ctrlPr>
                          </m:sSubPr>
                          <m:e>
                            <m:r>
                              <a:rPr lang="en-US" sz="1400" i="1">
                                <a:latin typeface="Cambria Math"/>
                              </a:rPr>
                              <m:t>𝑠</m:t>
                            </m:r>
                          </m:e>
                          <m:sub>
                            <m:r>
                              <a:rPr lang="en-US" sz="1400" i="1">
                                <a:latin typeface="Cambria Math"/>
                              </a:rPr>
                              <m:t>𝐵</m:t>
                            </m:r>
                          </m:sub>
                        </m:sSub>
                        <m:d>
                          <m:dPr>
                            <m:ctrlPr>
                              <a:rPr lang="en-US" sz="1400" i="1">
                                <a:latin typeface="Cambria Math"/>
                              </a:rPr>
                            </m:ctrlPr>
                          </m:dPr>
                          <m:e>
                            <m:r>
                              <a:rPr lang="en-US" sz="1400" i="1">
                                <a:latin typeface="Cambria Math"/>
                              </a:rPr>
                              <m:t>2</m:t>
                            </m:r>
                          </m:e>
                        </m:d>
                        <m:r>
                          <a:rPr lang="en-US" sz="1400" i="1">
                            <a:latin typeface="Cambria Math"/>
                          </a:rPr>
                          <m:t>+1</m:t>
                        </m:r>
                        <m:sSub>
                          <m:sSubPr>
                            <m:ctrlPr>
                              <a:rPr lang="en-US" sz="1400" i="1">
                                <a:latin typeface="Cambria Math"/>
                              </a:rPr>
                            </m:ctrlPr>
                          </m:sSubPr>
                          <m:e>
                            <m:r>
                              <a:rPr lang="en-US" sz="1400" i="1">
                                <a:latin typeface="Cambria Math"/>
                              </a:rPr>
                              <m:t>𝑠</m:t>
                            </m:r>
                          </m:e>
                          <m:sub>
                            <m:r>
                              <a:rPr lang="en-US" sz="1400" i="1">
                                <a:latin typeface="Cambria Math"/>
                              </a:rPr>
                              <m:t>𝐵</m:t>
                            </m:r>
                          </m:sub>
                        </m:sSub>
                        <m:d>
                          <m:dPr>
                            <m:ctrlPr>
                              <a:rPr lang="en-US" sz="1400" i="1">
                                <a:latin typeface="Cambria Math"/>
                              </a:rPr>
                            </m:ctrlPr>
                          </m:dPr>
                          <m:e>
                            <m:r>
                              <a:rPr lang="en-US" sz="1400" i="1">
                                <a:latin typeface="Cambria Math"/>
                              </a:rPr>
                              <m:t>1</m:t>
                            </m:r>
                          </m:e>
                        </m:d>
                        <m:r>
                          <a:rPr lang="en-US" sz="1400" i="1">
                            <a:latin typeface="Cambria Math"/>
                          </a:rPr>
                          <m:t>1</m:t>
                        </m:r>
                        <m:sSub>
                          <m:sSubPr>
                            <m:ctrlPr>
                              <a:rPr lang="en-US" sz="1400" i="1">
                                <a:latin typeface="Cambria Math"/>
                              </a:rPr>
                            </m:ctrlPr>
                          </m:sSubPr>
                          <m:e>
                            <m:r>
                              <a:rPr lang="en-US" sz="1400" i="1">
                                <a:latin typeface="Cambria Math"/>
                              </a:rPr>
                              <m:t>𝑠</m:t>
                            </m:r>
                          </m:e>
                          <m:sub>
                            <m:r>
                              <a:rPr lang="en-US" sz="1400" i="1">
                                <a:latin typeface="Cambria Math"/>
                              </a:rPr>
                              <m:t>𝐴</m:t>
                            </m:r>
                          </m:sub>
                        </m:sSub>
                        <m:d>
                          <m:dPr>
                            <m:ctrlPr>
                              <a:rPr lang="en-US" sz="1400" i="1">
                                <a:latin typeface="Cambria Math"/>
                              </a:rPr>
                            </m:ctrlPr>
                          </m:dPr>
                          <m:e>
                            <m:r>
                              <a:rPr lang="en-US" sz="1400" i="1">
                                <a:latin typeface="Cambria Math"/>
                              </a:rPr>
                              <m:t>2</m:t>
                            </m:r>
                          </m:e>
                        </m:d>
                        <m:r>
                          <a:rPr lang="en-US" sz="1400" i="1">
                            <a:latin typeface="Cambria Math"/>
                          </a:rPr>
                          <m:t>+1</m:t>
                        </m:r>
                        <m:sSub>
                          <m:sSubPr>
                            <m:ctrlPr>
                              <a:rPr lang="en-US" sz="1400" i="1">
                                <a:latin typeface="Cambria Math"/>
                              </a:rPr>
                            </m:ctrlPr>
                          </m:sSubPr>
                          <m:e>
                            <m:r>
                              <a:rPr lang="en-US" sz="1400" i="1">
                                <a:latin typeface="Cambria Math"/>
                              </a:rPr>
                              <m:t>𝑠</m:t>
                            </m:r>
                          </m:e>
                          <m:sub>
                            <m:r>
                              <a:rPr lang="en-US" sz="1400" i="1">
                                <a:latin typeface="Cambria Math"/>
                              </a:rPr>
                              <m:t>𝐴</m:t>
                            </m:r>
                          </m:sub>
                        </m:sSub>
                        <m:d>
                          <m:dPr>
                            <m:ctrlPr>
                              <a:rPr lang="en-US" sz="1400" i="1">
                                <a:latin typeface="Cambria Math"/>
                              </a:rPr>
                            </m:ctrlPr>
                          </m:dPr>
                          <m:e>
                            <m:r>
                              <a:rPr lang="en-US" sz="1400" i="1">
                                <a:latin typeface="Cambria Math"/>
                              </a:rPr>
                              <m:t>1</m:t>
                            </m:r>
                          </m:e>
                        </m:d>
                        <m:r>
                          <a:rPr lang="en-US" sz="1400" i="1">
                            <a:latin typeface="Cambria Math"/>
                          </a:rPr>
                          <m:t>1</m:t>
                        </m:r>
                        <m:sSub>
                          <m:sSubPr>
                            <m:ctrlPr>
                              <a:rPr lang="en-US" sz="1400" i="1">
                                <a:latin typeface="Cambria Math"/>
                              </a:rPr>
                            </m:ctrlPr>
                          </m:sSubPr>
                          <m:e>
                            <m:r>
                              <a:rPr lang="en-US" sz="1400" i="1">
                                <a:latin typeface="Cambria Math"/>
                              </a:rPr>
                              <m:t>𝑠</m:t>
                            </m:r>
                          </m:e>
                          <m:sub>
                            <m:r>
                              <a:rPr lang="en-US" sz="1400" i="1">
                                <a:latin typeface="Cambria Math"/>
                              </a:rPr>
                              <m:t>𝐴</m:t>
                            </m:r>
                          </m:sub>
                        </m:sSub>
                        <m:d>
                          <m:dPr>
                            <m:ctrlPr>
                              <a:rPr lang="en-US" sz="1400" i="1">
                                <a:latin typeface="Cambria Math"/>
                              </a:rPr>
                            </m:ctrlPr>
                          </m:dPr>
                          <m:e>
                            <m:r>
                              <a:rPr lang="en-US" sz="1400" i="1">
                                <a:latin typeface="Cambria Math"/>
                              </a:rPr>
                              <m:t>2</m:t>
                            </m:r>
                          </m:e>
                        </m:d>
                        <m:r>
                          <a:rPr lang="en-US" sz="1400" i="1">
                            <a:latin typeface="Cambria Math"/>
                          </a:rPr>
                          <m:t>+1</m:t>
                        </m:r>
                        <m:sSub>
                          <m:sSubPr>
                            <m:ctrlPr>
                              <a:rPr lang="en-US" sz="1400" i="1">
                                <a:latin typeface="Cambria Math"/>
                              </a:rPr>
                            </m:ctrlPr>
                          </m:sSubPr>
                          <m:e>
                            <m:r>
                              <a:rPr lang="en-US" sz="1400" i="1">
                                <a:latin typeface="Cambria Math"/>
                              </a:rPr>
                              <m:t>𝑠</m:t>
                            </m:r>
                          </m:e>
                          <m:sub>
                            <m:r>
                              <a:rPr lang="en-US" sz="1400" i="1">
                                <a:latin typeface="Cambria Math"/>
                              </a:rPr>
                              <m:t>𝐵</m:t>
                            </m:r>
                          </m:sub>
                        </m:sSub>
                        <m:d>
                          <m:dPr>
                            <m:ctrlPr>
                              <a:rPr lang="en-US" sz="1400" i="1">
                                <a:latin typeface="Cambria Math"/>
                              </a:rPr>
                            </m:ctrlPr>
                          </m:dPr>
                          <m:e>
                            <m:r>
                              <a:rPr lang="en-US" sz="1400" i="1">
                                <a:latin typeface="Cambria Math"/>
                              </a:rPr>
                              <m:t>1</m:t>
                            </m:r>
                          </m:e>
                        </m:d>
                        <m:r>
                          <a:rPr lang="en-US" sz="1400" i="1">
                            <a:latin typeface="Cambria Math"/>
                          </a:rPr>
                          <m:t>1</m:t>
                        </m:r>
                        <m:sSub>
                          <m:sSubPr>
                            <m:ctrlPr>
                              <a:rPr lang="en-US" sz="1400" i="1">
                                <a:latin typeface="Cambria Math"/>
                              </a:rPr>
                            </m:ctrlPr>
                          </m:sSubPr>
                          <m:e>
                            <m:r>
                              <a:rPr lang="en-US" sz="1400" i="1">
                                <a:latin typeface="Cambria Math"/>
                              </a:rPr>
                              <m:t>𝑠</m:t>
                            </m:r>
                          </m:e>
                          <m:sub>
                            <m:r>
                              <a:rPr lang="en-US" sz="1400" i="1">
                                <a:latin typeface="Cambria Math"/>
                              </a:rPr>
                              <m:t>𝐵</m:t>
                            </m:r>
                          </m:sub>
                        </m:sSub>
                        <m:d>
                          <m:dPr>
                            <m:ctrlPr>
                              <a:rPr lang="en-US" sz="1400" i="1">
                                <a:latin typeface="Cambria Math"/>
                              </a:rPr>
                            </m:ctrlPr>
                          </m:dPr>
                          <m:e>
                            <m:r>
                              <a:rPr lang="en-US" sz="1400" i="1">
                                <a:latin typeface="Cambria Math"/>
                              </a:rPr>
                              <m:t>2</m:t>
                            </m:r>
                          </m:e>
                        </m:d>
                      </m:e>
                    </m:d>
                  </m:oMath>
                </a14:m>
                <a:r>
                  <a:rPr lang="en-US" sz="1400" dirty="0" smtClean="0"/>
                  <a:t> </a:t>
                </a:r>
                <a14:m>
                  <m:oMath xmlns:m="http://schemas.openxmlformats.org/officeDocument/2006/math">
                    <m:r>
                      <a:rPr lang="en-US" sz="1400" i="1">
                        <a:latin typeface="Cambria Math"/>
                        <a:ea typeface="Cambria Math"/>
                        <a:cs typeface="Times New Roman"/>
                      </a:rPr>
                      <m:t>×</m:t>
                    </m:r>
                    <m:d>
                      <m:dPr>
                        <m:begChr m:val="["/>
                        <m:endChr m:val="]"/>
                        <m:ctrlPr>
                          <a:rPr lang="en-US" sz="1400" i="1">
                            <a:latin typeface="Cambria Math"/>
                            <a:ea typeface="Cambria Math"/>
                            <a:cs typeface="Times New Roman"/>
                          </a:rPr>
                        </m:ctrlPr>
                      </m:dPr>
                      <m:e>
                        <m:r>
                          <a:rPr lang="en-US" sz="1400" i="1">
                            <a:latin typeface="Cambria Math"/>
                            <a:ea typeface="Cambria Math"/>
                            <a:cs typeface="Times New Roman"/>
                          </a:rPr>
                          <m:t>𝑠𝑝𝑖𝑛</m:t>
                        </m:r>
                        <m:r>
                          <a:rPr lang="en-US" sz="1400" i="1">
                            <a:latin typeface="Cambria Math"/>
                            <a:ea typeface="Cambria Math"/>
                            <a:cs typeface="Times New Roman"/>
                          </a:rPr>
                          <m:t>−</m:t>
                        </m:r>
                        <m:r>
                          <a:rPr lang="en-US" sz="1400" i="1">
                            <a:latin typeface="Cambria Math"/>
                            <a:ea typeface="Cambria Math"/>
                            <a:cs typeface="Times New Roman"/>
                          </a:rPr>
                          <m:t>𝑝𝑎𝑖𝑟𝑒𝑑</m:t>
                        </m:r>
                        <m:r>
                          <a:rPr lang="en-US" sz="1400" i="1">
                            <a:latin typeface="Cambria Math"/>
                            <a:ea typeface="Cambria Math"/>
                            <a:cs typeface="Times New Roman"/>
                          </a:rPr>
                          <m:t> </m:t>
                        </m:r>
                        <m:r>
                          <a:rPr lang="en-US" sz="1400" i="1">
                            <a:latin typeface="Cambria Math"/>
                            <a:ea typeface="Cambria Math"/>
                            <a:cs typeface="Times New Roman"/>
                          </a:rPr>
                          <m:t>𝑤𝑎𝑣𝑒𝑓𝑢𝑛𝑐𝑡𝑖𝑜𝑛</m:t>
                        </m:r>
                      </m:e>
                    </m:d>
                  </m:oMath>
                </a14:m>
                <a:endParaRPr lang="en-US" sz="1400" dirty="0" smtClean="0"/>
              </a:p>
            </p:txBody>
          </p:sp>
        </mc:Choice>
        <mc:Fallback xmlns="">
          <p:sp>
            <p:nvSpPr>
              <p:cNvPr id="3" name="TextBox 2"/>
              <p:cNvSpPr txBox="1">
                <a:spLocks noRot="1" noChangeAspect="1" noMove="1" noResize="1" noEditPoints="1" noAdjustHandles="1" noChangeArrowheads="1" noChangeShapeType="1" noTextEdit="1"/>
              </p:cNvSpPr>
              <p:nvPr/>
            </p:nvSpPr>
            <p:spPr>
              <a:xfrm>
                <a:off x="457200" y="1066800"/>
                <a:ext cx="8610600" cy="2636106"/>
              </a:xfrm>
              <a:prstGeom prst="rect">
                <a:avLst/>
              </a:prstGeom>
              <a:blipFill rotWithShape="1">
                <a:blip r:embed="rId2"/>
                <a:stretch>
                  <a:fillRect l="-566" t="-1157" b="-231"/>
                </a:stretch>
              </a:blipFill>
            </p:spPr>
            <p:txBody>
              <a:bodyPr/>
              <a:lstStyle/>
              <a:p>
                <a:r>
                  <a:rPr lang="en-US">
                    <a:noFill/>
                  </a:rPr>
                  <a:t> </a:t>
                </a:r>
              </a:p>
            </p:txBody>
          </p:sp>
        </mc:Fallback>
      </mc:AlternateContent>
      <p:sp>
        <p:nvSpPr>
          <p:cNvPr id="6" name="Freeform 5"/>
          <p:cNvSpPr/>
          <p:nvPr/>
        </p:nvSpPr>
        <p:spPr>
          <a:xfrm>
            <a:off x="933450" y="3671173"/>
            <a:ext cx="790575" cy="466725"/>
          </a:xfrm>
          <a:custGeom>
            <a:avLst/>
            <a:gdLst>
              <a:gd name="connsiteX0" fmla="*/ 0 w 790575"/>
              <a:gd name="connsiteY0" fmla="*/ 466725 h 466725"/>
              <a:gd name="connsiteX1" fmla="*/ 95250 w 790575"/>
              <a:gd name="connsiteY1" fmla="*/ 266700 h 466725"/>
              <a:gd name="connsiteX2" fmla="*/ 285750 w 790575"/>
              <a:gd name="connsiteY2" fmla="*/ 190500 h 466725"/>
              <a:gd name="connsiteX3" fmla="*/ 581025 w 790575"/>
              <a:gd name="connsiteY3" fmla="*/ 142875 h 466725"/>
              <a:gd name="connsiteX4" fmla="*/ 790575 w 790575"/>
              <a:gd name="connsiteY4" fmla="*/ 0 h 466725"/>
              <a:gd name="connsiteX5" fmla="*/ 790575 w 790575"/>
              <a:gd name="connsiteY5" fmla="*/ 0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5" h="466725">
                <a:moveTo>
                  <a:pt x="0" y="466725"/>
                </a:moveTo>
                <a:cubicBezTo>
                  <a:pt x="23812" y="389731"/>
                  <a:pt x="47625" y="312737"/>
                  <a:pt x="95250" y="266700"/>
                </a:cubicBezTo>
                <a:cubicBezTo>
                  <a:pt x="142875" y="220662"/>
                  <a:pt x="204788" y="211137"/>
                  <a:pt x="285750" y="190500"/>
                </a:cubicBezTo>
                <a:cubicBezTo>
                  <a:pt x="366712" y="169863"/>
                  <a:pt x="496888" y="174625"/>
                  <a:pt x="581025" y="142875"/>
                </a:cubicBezTo>
                <a:cubicBezTo>
                  <a:pt x="665163" y="111125"/>
                  <a:pt x="790575" y="0"/>
                  <a:pt x="790575" y="0"/>
                </a:cubicBezTo>
                <a:lnTo>
                  <a:pt x="790575" y="0"/>
                </a:lnTo>
              </a:path>
            </a:pathLst>
          </a:custGeom>
          <a:noFill/>
          <a:ln>
            <a:solidFill>
              <a:srgbClr val="CC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09575" y="4122896"/>
            <a:ext cx="1733550" cy="738664"/>
          </a:xfrm>
          <a:prstGeom prst="rect">
            <a:avLst/>
          </a:prstGeom>
          <a:noFill/>
        </p:spPr>
        <p:txBody>
          <a:bodyPr wrap="square" rtlCol="0">
            <a:spAutoFit/>
          </a:bodyPr>
          <a:lstStyle/>
          <a:p>
            <a:r>
              <a:rPr lang="en-US" sz="1400" dirty="0" smtClean="0"/>
              <a:t>One electron on each atom – a “</a:t>
            </a:r>
            <a:r>
              <a:rPr lang="en-US" sz="1400" dirty="0" smtClean="0">
                <a:solidFill>
                  <a:srgbClr val="C00000"/>
                </a:solidFill>
              </a:rPr>
              <a:t>covalent structure</a:t>
            </a:r>
            <a:r>
              <a:rPr lang="en-US" sz="1400" dirty="0" smtClean="0"/>
              <a:t>”</a:t>
            </a:r>
            <a:endParaRPr lang="en-US" sz="1400" dirty="0"/>
          </a:p>
        </p:txBody>
      </p:sp>
      <p:sp>
        <p:nvSpPr>
          <p:cNvPr id="15" name="TextBox 14"/>
          <p:cNvSpPr txBox="1"/>
          <p:nvPr/>
        </p:nvSpPr>
        <p:spPr>
          <a:xfrm>
            <a:off x="2324100" y="4121463"/>
            <a:ext cx="1733550" cy="738664"/>
          </a:xfrm>
          <a:prstGeom prst="rect">
            <a:avLst/>
          </a:prstGeom>
          <a:noFill/>
        </p:spPr>
        <p:txBody>
          <a:bodyPr wrap="square" rtlCol="0">
            <a:spAutoFit/>
          </a:bodyPr>
          <a:lstStyle/>
          <a:p>
            <a:r>
              <a:rPr lang="en-US" sz="1400" dirty="0" smtClean="0"/>
              <a:t>One electron on each atom – a “</a:t>
            </a:r>
            <a:r>
              <a:rPr lang="en-US" sz="1400" dirty="0" smtClean="0">
                <a:solidFill>
                  <a:srgbClr val="C00000"/>
                </a:solidFill>
              </a:rPr>
              <a:t>covalent structure</a:t>
            </a:r>
            <a:r>
              <a:rPr lang="en-US" sz="1400" dirty="0" smtClean="0"/>
              <a:t>”</a:t>
            </a:r>
            <a:endParaRPr lang="en-US" sz="1400" dirty="0"/>
          </a:p>
        </p:txBody>
      </p:sp>
      <p:sp>
        <p:nvSpPr>
          <p:cNvPr id="17" name="Freeform 16"/>
          <p:cNvSpPr/>
          <p:nvPr/>
        </p:nvSpPr>
        <p:spPr>
          <a:xfrm>
            <a:off x="2667000" y="3652124"/>
            <a:ext cx="381000" cy="469340"/>
          </a:xfrm>
          <a:custGeom>
            <a:avLst/>
            <a:gdLst>
              <a:gd name="connsiteX0" fmla="*/ 0 w 381000"/>
              <a:gd name="connsiteY0" fmla="*/ 561975 h 561975"/>
              <a:gd name="connsiteX1" fmla="*/ 28575 w 381000"/>
              <a:gd name="connsiteY1" fmla="*/ 409575 h 561975"/>
              <a:gd name="connsiteX2" fmla="*/ 104775 w 381000"/>
              <a:gd name="connsiteY2" fmla="*/ 295275 h 561975"/>
              <a:gd name="connsiteX3" fmla="*/ 295275 w 381000"/>
              <a:gd name="connsiteY3" fmla="*/ 180975 h 561975"/>
              <a:gd name="connsiteX4" fmla="*/ 381000 w 381000"/>
              <a:gd name="connsiteY4" fmla="*/ 0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561975">
                <a:moveTo>
                  <a:pt x="0" y="561975"/>
                </a:moveTo>
                <a:cubicBezTo>
                  <a:pt x="5556" y="508000"/>
                  <a:pt x="11113" y="454025"/>
                  <a:pt x="28575" y="409575"/>
                </a:cubicBezTo>
                <a:cubicBezTo>
                  <a:pt x="46037" y="365125"/>
                  <a:pt x="60325" y="333375"/>
                  <a:pt x="104775" y="295275"/>
                </a:cubicBezTo>
                <a:cubicBezTo>
                  <a:pt x="149225" y="257175"/>
                  <a:pt x="249237" y="230188"/>
                  <a:pt x="295275" y="180975"/>
                </a:cubicBezTo>
                <a:cubicBezTo>
                  <a:pt x="341313" y="131762"/>
                  <a:pt x="361156" y="65881"/>
                  <a:pt x="381000" y="0"/>
                </a:cubicBezTo>
              </a:path>
            </a:pathLst>
          </a:custGeom>
          <a:noFill/>
          <a:ln>
            <a:solidFill>
              <a:srgbClr val="CC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24325" y="4087409"/>
            <a:ext cx="1733550" cy="954107"/>
          </a:xfrm>
          <a:prstGeom prst="rect">
            <a:avLst/>
          </a:prstGeom>
          <a:noFill/>
        </p:spPr>
        <p:txBody>
          <a:bodyPr wrap="square" rtlCol="0">
            <a:spAutoFit/>
          </a:bodyPr>
          <a:lstStyle/>
          <a:p>
            <a:r>
              <a:rPr lang="en-US" sz="1400" dirty="0" smtClean="0"/>
              <a:t>Both electrons are on atom A </a:t>
            </a:r>
            <a:r>
              <a:rPr lang="en-US" sz="1400" dirty="0"/>
              <a:t>–</a:t>
            </a:r>
            <a:r>
              <a:rPr lang="en-US" sz="1400" dirty="0" smtClean="0"/>
              <a:t>  an “</a:t>
            </a:r>
            <a:r>
              <a:rPr lang="en-US" sz="1400" dirty="0" smtClean="0">
                <a:solidFill>
                  <a:srgbClr val="C00000"/>
                </a:solidFill>
              </a:rPr>
              <a:t>ionic structure</a:t>
            </a:r>
            <a:r>
              <a:rPr lang="en-US" sz="1400" dirty="0" smtClean="0"/>
              <a:t>” </a:t>
            </a:r>
          </a:p>
          <a:p>
            <a:r>
              <a:rPr lang="en-US" sz="1400" dirty="0" smtClean="0"/>
              <a:t>(H</a:t>
            </a:r>
            <a:r>
              <a:rPr lang="en-US" sz="1400" baseline="30000" dirty="0" smtClean="0"/>
              <a:t>‒</a:t>
            </a:r>
            <a:r>
              <a:rPr lang="en-US" sz="1400" dirty="0" smtClean="0"/>
              <a:t>   H</a:t>
            </a:r>
            <a:r>
              <a:rPr lang="en-US" sz="1400" baseline="30000" dirty="0" smtClean="0"/>
              <a:t>+</a:t>
            </a:r>
            <a:r>
              <a:rPr lang="en-US" sz="1400" dirty="0" smtClean="0"/>
              <a:t>)</a:t>
            </a:r>
            <a:endParaRPr lang="en-US" sz="1400" dirty="0"/>
          </a:p>
        </p:txBody>
      </p:sp>
      <p:sp>
        <p:nvSpPr>
          <p:cNvPr id="19" name="TextBox 18"/>
          <p:cNvSpPr txBox="1"/>
          <p:nvPr/>
        </p:nvSpPr>
        <p:spPr>
          <a:xfrm>
            <a:off x="6105525" y="4077884"/>
            <a:ext cx="1733550" cy="954107"/>
          </a:xfrm>
          <a:prstGeom prst="rect">
            <a:avLst/>
          </a:prstGeom>
          <a:noFill/>
        </p:spPr>
        <p:txBody>
          <a:bodyPr wrap="square" rtlCol="0">
            <a:spAutoFit/>
          </a:bodyPr>
          <a:lstStyle/>
          <a:p>
            <a:r>
              <a:rPr lang="en-US" sz="1400" dirty="0" smtClean="0"/>
              <a:t>Both electrons are on atom B </a:t>
            </a:r>
            <a:r>
              <a:rPr lang="en-US" sz="1400" dirty="0"/>
              <a:t>–</a:t>
            </a:r>
            <a:r>
              <a:rPr lang="en-US" sz="1400" dirty="0" smtClean="0"/>
              <a:t>  another “</a:t>
            </a:r>
            <a:r>
              <a:rPr lang="en-US" sz="1400" dirty="0" smtClean="0">
                <a:solidFill>
                  <a:srgbClr val="C00000"/>
                </a:solidFill>
              </a:rPr>
              <a:t>ionic structure</a:t>
            </a:r>
            <a:r>
              <a:rPr lang="en-US" sz="1400" dirty="0" smtClean="0"/>
              <a:t>” </a:t>
            </a:r>
          </a:p>
          <a:p>
            <a:r>
              <a:rPr lang="en-US" sz="1400" dirty="0" smtClean="0"/>
              <a:t>(H</a:t>
            </a:r>
            <a:r>
              <a:rPr lang="en-US" sz="1400" baseline="30000" dirty="0" smtClean="0"/>
              <a:t>+    </a:t>
            </a:r>
            <a:r>
              <a:rPr lang="en-US" sz="1400" dirty="0" smtClean="0"/>
              <a:t>H</a:t>
            </a:r>
            <a:r>
              <a:rPr lang="en-US" sz="1400" baseline="30000" dirty="0"/>
              <a:t>‒</a:t>
            </a:r>
            <a:r>
              <a:rPr lang="en-US" sz="1400" dirty="0" smtClean="0"/>
              <a:t>)</a:t>
            </a:r>
            <a:endParaRPr lang="en-US" sz="1400" dirty="0"/>
          </a:p>
        </p:txBody>
      </p:sp>
      <p:sp>
        <p:nvSpPr>
          <p:cNvPr id="20" name="Freeform 19"/>
          <p:cNvSpPr/>
          <p:nvPr/>
        </p:nvSpPr>
        <p:spPr>
          <a:xfrm flipH="1">
            <a:off x="4276725" y="3680697"/>
            <a:ext cx="419100" cy="397187"/>
          </a:xfrm>
          <a:custGeom>
            <a:avLst/>
            <a:gdLst>
              <a:gd name="connsiteX0" fmla="*/ 0 w 381000"/>
              <a:gd name="connsiteY0" fmla="*/ 561975 h 561975"/>
              <a:gd name="connsiteX1" fmla="*/ 28575 w 381000"/>
              <a:gd name="connsiteY1" fmla="*/ 409575 h 561975"/>
              <a:gd name="connsiteX2" fmla="*/ 104775 w 381000"/>
              <a:gd name="connsiteY2" fmla="*/ 295275 h 561975"/>
              <a:gd name="connsiteX3" fmla="*/ 295275 w 381000"/>
              <a:gd name="connsiteY3" fmla="*/ 180975 h 561975"/>
              <a:gd name="connsiteX4" fmla="*/ 381000 w 381000"/>
              <a:gd name="connsiteY4" fmla="*/ 0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561975">
                <a:moveTo>
                  <a:pt x="0" y="561975"/>
                </a:moveTo>
                <a:cubicBezTo>
                  <a:pt x="5556" y="508000"/>
                  <a:pt x="11113" y="454025"/>
                  <a:pt x="28575" y="409575"/>
                </a:cubicBezTo>
                <a:cubicBezTo>
                  <a:pt x="46037" y="365125"/>
                  <a:pt x="60325" y="333375"/>
                  <a:pt x="104775" y="295275"/>
                </a:cubicBezTo>
                <a:cubicBezTo>
                  <a:pt x="149225" y="257175"/>
                  <a:pt x="249237" y="230188"/>
                  <a:pt x="295275" y="180975"/>
                </a:cubicBezTo>
                <a:cubicBezTo>
                  <a:pt x="341313" y="131762"/>
                  <a:pt x="361156" y="65881"/>
                  <a:pt x="381000" y="0"/>
                </a:cubicBezTo>
              </a:path>
            </a:pathLst>
          </a:custGeom>
          <a:noFill/>
          <a:ln>
            <a:solidFill>
              <a:srgbClr val="CC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flipH="1">
            <a:off x="5724525" y="3685460"/>
            <a:ext cx="1143000" cy="401950"/>
          </a:xfrm>
          <a:custGeom>
            <a:avLst/>
            <a:gdLst>
              <a:gd name="connsiteX0" fmla="*/ 0 w 381000"/>
              <a:gd name="connsiteY0" fmla="*/ 561975 h 561975"/>
              <a:gd name="connsiteX1" fmla="*/ 28575 w 381000"/>
              <a:gd name="connsiteY1" fmla="*/ 409575 h 561975"/>
              <a:gd name="connsiteX2" fmla="*/ 104775 w 381000"/>
              <a:gd name="connsiteY2" fmla="*/ 295275 h 561975"/>
              <a:gd name="connsiteX3" fmla="*/ 295275 w 381000"/>
              <a:gd name="connsiteY3" fmla="*/ 180975 h 561975"/>
              <a:gd name="connsiteX4" fmla="*/ 381000 w 381000"/>
              <a:gd name="connsiteY4" fmla="*/ 0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561975">
                <a:moveTo>
                  <a:pt x="0" y="561975"/>
                </a:moveTo>
                <a:cubicBezTo>
                  <a:pt x="5556" y="508000"/>
                  <a:pt x="11113" y="454025"/>
                  <a:pt x="28575" y="409575"/>
                </a:cubicBezTo>
                <a:cubicBezTo>
                  <a:pt x="46037" y="365125"/>
                  <a:pt x="60325" y="333375"/>
                  <a:pt x="104775" y="295275"/>
                </a:cubicBezTo>
                <a:cubicBezTo>
                  <a:pt x="149225" y="257175"/>
                  <a:pt x="249237" y="230188"/>
                  <a:pt x="295275" y="180975"/>
                </a:cubicBezTo>
                <a:cubicBezTo>
                  <a:pt x="341313" y="131762"/>
                  <a:pt x="361156" y="65881"/>
                  <a:pt x="381000" y="0"/>
                </a:cubicBezTo>
              </a:path>
            </a:pathLst>
          </a:custGeom>
          <a:noFill/>
          <a:ln>
            <a:solidFill>
              <a:srgbClr val="CC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38112" y="5603856"/>
            <a:ext cx="5819775" cy="369332"/>
          </a:xfrm>
          <a:prstGeom prst="rect">
            <a:avLst/>
          </a:prstGeom>
        </p:spPr>
        <p:txBody>
          <a:bodyPr wrap="square">
            <a:spAutoFit/>
          </a:bodyPr>
          <a:lstStyle/>
          <a:p>
            <a:r>
              <a:rPr lang="en-US" u="sng" dirty="0">
                <a:solidFill>
                  <a:srgbClr val="CC0000"/>
                </a:solidFill>
                <a:cs typeface="Times New Roman"/>
              </a:rPr>
              <a:t>In the simplest form of </a:t>
            </a:r>
            <a:r>
              <a:rPr lang="en-US" u="sng" dirty="0" smtClean="0">
                <a:solidFill>
                  <a:srgbClr val="CC0000"/>
                </a:solidFill>
                <a:cs typeface="Times New Roman"/>
              </a:rPr>
              <a:t>VB </a:t>
            </a:r>
            <a:r>
              <a:rPr lang="en-US" u="sng" dirty="0">
                <a:solidFill>
                  <a:srgbClr val="CC0000"/>
                </a:solidFill>
                <a:cs typeface="Times New Roman"/>
              </a:rPr>
              <a:t>theory, we use a wavefunction:</a:t>
            </a:r>
          </a:p>
        </p:txBody>
      </p:sp>
      <mc:AlternateContent xmlns:mc="http://schemas.openxmlformats.org/markup-compatibility/2006" xmlns:a14="http://schemas.microsoft.com/office/drawing/2010/main">
        <mc:Choice Requires="a14">
          <p:sp>
            <p:nvSpPr>
              <p:cNvPr id="23" name="Rectangle 22"/>
              <p:cNvSpPr/>
              <p:nvPr/>
            </p:nvSpPr>
            <p:spPr>
              <a:xfrm>
                <a:off x="219075" y="5980570"/>
                <a:ext cx="8877300" cy="307777"/>
              </a:xfrm>
              <a:prstGeom prst="rect">
                <a:avLst/>
              </a:prstGeom>
            </p:spPr>
            <p:txBody>
              <a:bodyPr wrap="square">
                <a:spAutoFit/>
              </a:bodyPr>
              <a:lstStyle/>
              <a:p>
                <a14:m>
                  <m:oMath xmlns:m="http://schemas.openxmlformats.org/officeDocument/2006/math">
                    <m:r>
                      <a:rPr lang="en-US" sz="1400" i="1">
                        <a:latin typeface="Cambria Math"/>
                        <a:ea typeface="Cambria Math"/>
                        <a:cs typeface="Times New Roman"/>
                      </a:rPr>
                      <m:t>𝜓</m:t>
                    </m:r>
                    <m:d>
                      <m:dPr>
                        <m:ctrlPr>
                          <a:rPr lang="en-US" sz="1400" i="1">
                            <a:latin typeface="Cambria Math"/>
                            <a:ea typeface="Cambria Math"/>
                            <a:cs typeface="Times New Roman"/>
                          </a:rPr>
                        </m:ctrlPr>
                      </m:dPr>
                      <m:e>
                        <m:r>
                          <a:rPr lang="en-US" sz="1400" i="1">
                            <a:latin typeface="Cambria Math"/>
                            <a:ea typeface="Cambria Math"/>
                            <a:cs typeface="Times New Roman"/>
                          </a:rPr>
                          <m:t>1,2</m:t>
                        </m:r>
                      </m:e>
                    </m:d>
                    <m:r>
                      <a:rPr lang="en-US" sz="1400" i="1">
                        <a:latin typeface="Cambria Math"/>
                      </a:rPr>
                      <m:t>=</m:t>
                    </m:r>
                    <m:d>
                      <m:dPr>
                        <m:begChr m:val="["/>
                        <m:endChr m:val="]"/>
                        <m:ctrlPr>
                          <a:rPr lang="en-US" sz="1400" i="1">
                            <a:latin typeface="Cambria Math"/>
                          </a:rPr>
                        </m:ctrlPr>
                      </m:dPr>
                      <m:e>
                        <m:r>
                          <a:rPr lang="en-US" sz="1400" i="1">
                            <a:latin typeface="Cambria Math"/>
                          </a:rPr>
                          <m:t>1</m:t>
                        </m:r>
                        <m:sSub>
                          <m:sSubPr>
                            <m:ctrlPr>
                              <a:rPr lang="en-US" sz="1400" i="1">
                                <a:latin typeface="Cambria Math"/>
                              </a:rPr>
                            </m:ctrlPr>
                          </m:sSubPr>
                          <m:e>
                            <m:r>
                              <a:rPr lang="en-US" sz="1400" i="1">
                                <a:latin typeface="Cambria Math"/>
                              </a:rPr>
                              <m:t>𝑠</m:t>
                            </m:r>
                          </m:e>
                          <m:sub>
                            <m:r>
                              <a:rPr lang="en-US" sz="1400" i="1">
                                <a:latin typeface="Cambria Math"/>
                              </a:rPr>
                              <m:t>𝐴</m:t>
                            </m:r>
                          </m:sub>
                        </m:sSub>
                        <m:d>
                          <m:dPr>
                            <m:ctrlPr>
                              <a:rPr lang="en-US" sz="1400" i="1">
                                <a:latin typeface="Cambria Math"/>
                              </a:rPr>
                            </m:ctrlPr>
                          </m:dPr>
                          <m:e>
                            <m:r>
                              <a:rPr lang="en-US" sz="1400" i="1">
                                <a:latin typeface="Cambria Math"/>
                              </a:rPr>
                              <m:t>1</m:t>
                            </m:r>
                          </m:e>
                        </m:d>
                        <m:r>
                          <a:rPr lang="en-US" sz="1400" i="1">
                            <a:latin typeface="Cambria Math"/>
                          </a:rPr>
                          <m:t>1</m:t>
                        </m:r>
                        <m:sSub>
                          <m:sSubPr>
                            <m:ctrlPr>
                              <a:rPr lang="en-US" sz="1400" i="1">
                                <a:latin typeface="Cambria Math"/>
                              </a:rPr>
                            </m:ctrlPr>
                          </m:sSubPr>
                          <m:e>
                            <m:r>
                              <a:rPr lang="en-US" sz="1400" i="1">
                                <a:latin typeface="Cambria Math"/>
                              </a:rPr>
                              <m:t>𝑠</m:t>
                            </m:r>
                          </m:e>
                          <m:sub>
                            <m:r>
                              <a:rPr lang="en-US" sz="1400" i="1">
                                <a:latin typeface="Cambria Math"/>
                              </a:rPr>
                              <m:t>𝐵</m:t>
                            </m:r>
                          </m:sub>
                        </m:sSub>
                        <m:d>
                          <m:dPr>
                            <m:ctrlPr>
                              <a:rPr lang="en-US" sz="1400" i="1">
                                <a:latin typeface="Cambria Math"/>
                              </a:rPr>
                            </m:ctrlPr>
                          </m:dPr>
                          <m:e>
                            <m:r>
                              <a:rPr lang="en-US" sz="1400" i="1">
                                <a:latin typeface="Cambria Math"/>
                              </a:rPr>
                              <m:t>2</m:t>
                            </m:r>
                          </m:e>
                        </m:d>
                        <m:r>
                          <a:rPr lang="en-US" sz="1400" i="1">
                            <a:latin typeface="Cambria Math"/>
                          </a:rPr>
                          <m:t>+1</m:t>
                        </m:r>
                        <m:sSub>
                          <m:sSubPr>
                            <m:ctrlPr>
                              <a:rPr lang="en-US" sz="1400" i="1">
                                <a:latin typeface="Cambria Math"/>
                              </a:rPr>
                            </m:ctrlPr>
                          </m:sSubPr>
                          <m:e>
                            <m:r>
                              <a:rPr lang="en-US" sz="1400" i="1">
                                <a:latin typeface="Cambria Math"/>
                              </a:rPr>
                              <m:t>𝑠</m:t>
                            </m:r>
                          </m:e>
                          <m:sub>
                            <m:r>
                              <a:rPr lang="en-US" sz="1400" i="1">
                                <a:latin typeface="Cambria Math"/>
                              </a:rPr>
                              <m:t>𝐵</m:t>
                            </m:r>
                          </m:sub>
                        </m:sSub>
                        <m:d>
                          <m:dPr>
                            <m:ctrlPr>
                              <a:rPr lang="en-US" sz="1400" i="1">
                                <a:latin typeface="Cambria Math"/>
                              </a:rPr>
                            </m:ctrlPr>
                          </m:dPr>
                          <m:e>
                            <m:r>
                              <a:rPr lang="en-US" sz="1400" i="1">
                                <a:latin typeface="Cambria Math"/>
                              </a:rPr>
                              <m:t>1</m:t>
                            </m:r>
                          </m:e>
                        </m:d>
                        <m:r>
                          <a:rPr lang="en-US" sz="1400" i="1">
                            <a:latin typeface="Cambria Math"/>
                          </a:rPr>
                          <m:t>1</m:t>
                        </m:r>
                        <m:sSub>
                          <m:sSubPr>
                            <m:ctrlPr>
                              <a:rPr lang="en-US" sz="1400" i="1">
                                <a:latin typeface="Cambria Math"/>
                              </a:rPr>
                            </m:ctrlPr>
                          </m:sSubPr>
                          <m:e>
                            <m:r>
                              <a:rPr lang="en-US" sz="1400" i="1">
                                <a:latin typeface="Cambria Math"/>
                              </a:rPr>
                              <m:t>𝑠</m:t>
                            </m:r>
                          </m:e>
                          <m:sub>
                            <m:r>
                              <a:rPr lang="en-US" sz="1400" i="1">
                                <a:latin typeface="Cambria Math"/>
                              </a:rPr>
                              <m:t>𝐴</m:t>
                            </m:r>
                          </m:sub>
                        </m:sSub>
                        <m:d>
                          <m:dPr>
                            <m:ctrlPr>
                              <a:rPr lang="en-US" sz="1400" i="1">
                                <a:latin typeface="Cambria Math"/>
                              </a:rPr>
                            </m:ctrlPr>
                          </m:dPr>
                          <m:e>
                            <m:r>
                              <a:rPr lang="en-US" sz="1400" i="1">
                                <a:latin typeface="Cambria Math"/>
                              </a:rPr>
                              <m:t>2</m:t>
                            </m:r>
                          </m:e>
                        </m:d>
                      </m:e>
                    </m:d>
                  </m:oMath>
                </a14:m>
                <a:r>
                  <a:rPr lang="en-US" sz="1400" dirty="0"/>
                  <a:t> </a:t>
                </a:r>
                <a14:m>
                  <m:oMath xmlns:m="http://schemas.openxmlformats.org/officeDocument/2006/math">
                    <m:r>
                      <a:rPr lang="en-US" sz="1400" i="1">
                        <a:latin typeface="Cambria Math"/>
                        <a:ea typeface="Cambria Math"/>
                        <a:cs typeface="Times New Roman"/>
                      </a:rPr>
                      <m:t>×</m:t>
                    </m:r>
                    <m:d>
                      <m:dPr>
                        <m:begChr m:val="["/>
                        <m:endChr m:val="]"/>
                        <m:ctrlPr>
                          <a:rPr lang="en-US" sz="1400" i="1">
                            <a:latin typeface="Cambria Math"/>
                            <a:ea typeface="Cambria Math"/>
                            <a:cs typeface="Times New Roman"/>
                          </a:rPr>
                        </m:ctrlPr>
                      </m:dPr>
                      <m:e>
                        <m:r>
                          <a:rPr lang="en-US" sz="1400" i="1">
                            <a:latin typeface="Cambria Math"/>
                            <a:ea typeface="Cambria Math"/>
                            <a:cs typeface="Times New Roman"/>
                          </a:rPr>
                          <m:t>𝑠𝑝𝑖𝑛</m:t>
                        </m:r>
                        <m:r>
                          <a:rPr lang="en-US" sz="1400" i="1">
                            <a:latin typeface="Cambria Math"/>
                            <a:ea typeface="Cambria Math"/>
                            <a:cs typeface="Times New Roman"/>
                          </a:rPr>
                          <m:t>−</m:t>
                        </m:r>
                        <m:r>
                          <a:rPr lang="en-US" sz="1400" i="1">
                            <a:latin typeface="Cambria Math"/>
                            <a:ea typeface="Cambria Math"/>
                            <a:cs typeface="Times New Roman"/>
                          </a:rPr>
                          <m:t>𝑝𝑎𝑖𝑟𝑒𝑑</m:t>
                        </m:r>
                        <m:r>
                          <a:rPr lang="en-US" sz="1400" i="1">
                            <a:latin typeface="Cambria Math"/>
                            <a:ea typeface="Cambria Math"/>
                            <a:cs typeface="Times New Roman"/>
                          </a:rPr>
                          <m:t> </m:t>
                        </m:r>
                        <m:r>
                          <a:rPr lang="en-US" sz="1400" i="1">
                            <a:latin typeface="Cambria Math"/>
                            <a:ea typeface="Cambria Math"/>
                            <a:cs typeface="Times New Roman"/>
                          </a:rPr>
                          <m:t>𝑤𝑎𝑣𝑒𝑓𝑢𝑛𝑐𝑡𝑖𝑜𝑛</m:t>
                        </m:r>
                      </m:e>
                    </m:d>
                  </m:oMath>
                </a14:m>
                <a:endParaRPr lang="en-US" sz="1400" dirty="0"/>
              </a:p>
            </p:txBody>
          </p:sp>
        </mc:Choice>
        <mc:Fallback xmlns="">
          <p:sp>
            <p:nvSpPr>
              <p:cNvPr id="23" name="Rectangle 22"/>
              <p:cNvSpPr>
                <a:spLocks noRot="1" noChangeAspect="1" noMove="1" noResize="1" noEditPoints="1" noAdjustHandles="1" noChangeArrowheads="1" noChangeShapeType="1" noTextEdit="1"/>
              </p:cNvSpPr>
              <p:nvPr/>
            </p:nvSpPr>
            <p:spPr>
              <a:xfrm>
                <a:off x="219075" y="5980570"/>
                <a:ext cx="8877300" cy="307777"/>
              </a:xfrm>
              <a:prstGeom prst="rect">
                <a:avLst/>
              </a:prstGeom>
              <a:blipFill rotWithShape="1">
                <a:blip r:embed="rId3"/>
                <a:stretch>
                  <a:fillRect b="-5882"/>
                </a:stretch>
              </a:blipFill>
            </p:spPr>
            <p:txBody>
              <a:bodyPr/>
              <a:lstStyle/>
              <a:p>
                <a:r>
                  <a:rPr lang="en-US">
                    <a:noFill/>
                  </a:rPr>
                  <a:t> </a:t>
                </a:r>
              </a:p>
            </p:txBody>
          </p:sp>
        </mc:Fallback>
      </mc:AlternateContent>
      <p:sp>
        <p:nvSpPr>
          <p:cNvPr id="24" name="TextBox 23"/>
          <p:cNvSpPr txBox="1"/>
          <p:nvPr/>
        </p:nvSpPr>
        <p:spPr>
          <a:xfrm>
            <a:off x="219075" y="6317756"/>
            <a:ext cx="8848725" cy="369332"/>
          </a:xfrm>
          <a:prstGeom prst="rect">
            <a:avLst/>
          </a:prstGeom>
          <a:noFill/>
        </p:spPr>
        <p:txBody>
          <a:bodyPr wrap="square" rtlCol="0">
            <a:spAutoFit/>
          </a:bodyPr>
          <a:lstStyle/>
          <a:p>
            <a:r>
              <a:rPr lang="en-US" dirty="0" smtClean="0"/>
              <a:t>This keeps one electron on each atom – it </a:t>
            </a:r>
            <a:r>
              <a:rPr lang="en-US" u="sng" dirty="0" smtClean="0">
                <a:solidFill>
                  <a:srgbClr val="CC0000"/>
                </a:solidFill>
              </a:rPr>
              <a:t>only has contributions from “covalent structures”</a:t>
            </a:r>
            <a:endParaRPr lang="en-US" u="sng" dirty="0">
              <a:solidFill>
                <a:srgbClr val="CC0000"/>
              </a:solidFill>
            </a:endParaRPr>
          </a:p>
        </p:txBody>
      </p:sp>
      <p:sp>
        <p:nvSpPr>
          <p:cNvPr id="27" name="TextBox 26"/>
          <p:cNvSpPr txBox="1"/>
          <p:nvPr/>
        </p:nvSpPr>
        <p:spPr>
          <a:xfrm>
            <a:off x="409575" y="5041516"/>
            <a:ext cx="7515225" cy="369332"/>
          </a:xfrm>
          <a:prstGeom prst="rect">
            <a:avLst/>
          </a:prstGeom>
          <a:noFill/>
        </p:spPr>
        <p:txBody>
          <a:bodyPr wrap="square" rtlCol="0">
            <a:spAutoFit/>
          </a:bodyPr>
          <a:lstStyle/>
          <a:p>
            <a:r>
              <a:rPr lang="en-US" dirty="0" smtClean="0"/>
              <a:t>MO Theory has </a:t>
            </a:r>
            <a:r>
              <a:rPr lang="en-US" u="sng" dirty="0" smtClean="0">
                <a:solidFill>
                  <a:srgbClr val="CC0000"/>
                </a:solidFill>
              </a:rPr>
              <a:t>equal contributions </a:t>
            </a:r>
            <a:r>
              <a:rPr lang="en-US" dirty="0" smtClean="0"/>
              <a:t>from “covalent” and “ionic” structures</a:t>
            </a:r>
            <a:endParaRPr lang="en-US" dirty="0"/>
          </a:p>
        </p:txBody>
      </p:sp>
    </p:spTree>
    <p:extLst>
      <p:ext uri="{BB962C8B-B14F-4D97-AF65-F5344CB8AC3E}">
        <p14:creationId xmlns:p14="http://schemas.microsoft.com/office/powerpoint/2010/main" val="4177316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468" y="309503"/>
            <a:ext cx="8581061" cy="1143000"/>
          </a:xfrm>
        </p:spPr>
        <p:txBody>
          <a:bodyPr>
            <a:normAutofit/>
          </a:bodyPr>
          <a:lstStyle/>
          <a:p>
            <a:r>
              <a:rPr lang="en-US" sz="3600" dirty="0" smtClean="0">
                <a:solidFill>
                  <a:srgbClr val="C00000"/>
                </a:solidFill>
                <a:latin typeface="Times New Roman" panose="02020603050405020304" pitchFamily="18" charset="0"/>
                <a:cs typeface="Times New Roman" panose="02020603050405020304" pitchFamily="18" charset="0"/>
              </a:rPr>
              <a:t>Valence Bond vs. Molecular Orbital Theory</a:t>
            </a:r>
            <a:r>
              <a:rPr lang="en-US" dirty="0" smtClean="0">
                <a:solidFill>
                  <a:srgbClr val="C00000"/>
                </a:solidFill>
                <a:latin typeface="Times New Roman" panose="02020603050405020304" pitchFamily="18" charset="0"/>
                <a:cs typeface="Times New Roman" panose="02020603050405020304" pitchFamily="18" charset="0"/>
              </a:rPr>
              <a:t/>
            </a:r>
            <a:br>
              <a:rPr lang="en-US" dirty="0" smtClean="0">
                <a:solidFill>
                  <a:srgbClr val="C00000"/>
                </a:solidFill>
                <a:latin typeface="Times New Roman" panose="02020603050405020304" pitchFamily="18" charset="0"/>
                <a:cs typeface="Times New Roman" panose="02020603050405020304" pitchFamily="18" charset="0"/>
              </a:rPr>
            </a:br>
            <a:endParaRPr lang="en-US" sz="2200" dirty="0"/>
          </a:p>
        </p:txBody>
      </p:sp>
      <mc:AlternateContent xmlns:mc="http://schemas.openxmlformats.org/markup-compatibility/2006" xmlns:a14="http://schemas.microsoft.com/office/drawing/2010/main">
        <mc:Choice Requires="a14">
          <p:sp>
            <p:nvSpPr>
              <p:cNvPr id="3" name="TextBox 2"/>
              <p:cNvSpPr txBox="1"/>
              <p:nvPr/>
            </p:nvSpPr>
            <p:spPr>
              <a:xfrm>
                <a:off x="457200" y="1219200"/>
                <a:ext cx="8610600" cy="2063963"/>
              </a:xfrm>
              <a:prstGeom prst="rect">
                <a:avLst/>
              </a:prstGeom>
              <a:noFill/>
            </p:spPr>
            <p:txBody>
              <a:bodyPr wrap="square" rtlCol="0">
                <a:spAutoFit/>
              </a:bodyPr>
              <a:lstStyle/>
              <a:p>
                <a:r>
                  <a:rPr lang="en-US" sz="2800" dirty="0" smtClean="0">
                    <a:solidFill>
                      <a:srgbClr val="CC0000"/>
                    </a:solidFill>
                    <a:cs typeface="Times New Roman"/>
                  </a:rPr>
                  <a:t>Which approximation is better?</a:t>
                </a:r>
              </a:p>
              <a:p>
                <a:endParaRPr lang="en-US" u="sng" dirty="0">
                  <a:solidFill>
                    <a:srgbClr val="CC0000"/>
                  </a:solidFill>
                  <a:cs typeface="Times New Roman"/>
                </a:endParaRPr>
              </a:p>
              <a:p>
                <a:r>
                  <a:rPr lang="en-US" u="sng" dirty="0" smtClean="0">
                    <a:solidFill>
                      <a:srgbClr val="CC0000"/>
                    </a:solidFill>
                    <a:cs typeface="Times New Roman"/>
                  </a:rPr>
                  <a:t>The best approximation is somewhere in between, </a:t>
                </a:r>
              </a:p>
              <a:p>
                <a:r>
                  <a:rPr lang="en-US" dirty="0">
                    <a:solidFill>
                      <a:srgbClr val="CC0000"/>
                    </a:solidFill>
                    <a:cs typeface="Times New Roman"/>
                  </a:rPr>
                  <a:t> </a:t>
                </a:r>
                <a:r>
                  <a:rPr lang="en-US" dirty="0" smtClean="0">
                    <a:solidFill>
                      <a:srgbClr val="CC0000"/>
                    </a:solidFill>
                    <a:cs typeface="Times New Roman"/>
                  </a:rPr>
                  <a:t>    (both covalent and ionic structures, but mainly covalent)</a:t>
                </a:r>
              </a:p>
              <a:p>
                <a:endParaRPr lang="en-US" dirty="0" smtClean="0">
                  <a:solidFill>
                    <a:srgbClr val="CC0000"/>
                  </a:solidFill>
                  <a:cs typeface="Times New Roman"/>
                </a:endParaRPr>
              </a:p>
              <a:p>
                <a14:m>
                  <m:oMath xmlns:m="http://schemas.openxmlformats.org/officeDocument/2006/math">
                    <m:r>
                      <a:rPr lang="en-US" sz="1400" i="1">
                        <a:latin typeface="Cambria Math"/>
                        <a:ea typeface="Cambria Math"/>
                        <a:cs typeface="Times New Roman"/>
                      </a:rPr>
                      <m:t>𝜓</m:t>
                    </m:r>
                    <m:d>
                      <m:dPr>
                        <m:ctrlPr>
                          <a:rPr lang="en-US" sz="1400" i="1">
                            <a:latin typeface="Cambria Math"/>
                            <a:ea typeface="Cambria Math"/>
                            <a:cs typeface="Times New Roman"/>
                          </a:rPr>
                        </m:ctrlPr>
                      </m:dPr>
                      <m:e>
                        <m:r>
                          <a:rPr lang="en-US" sz="1400" i="1">
                            <a:latin typeface="Cambria Math"/>
                            <a:ea typeface="Cambria Math"/>
                            <a:cs typeface="Times New Roman"/>
                          </a:rPr>
                          <m:t>1,2</m:t>
                        </m:r>
                      </m:e>
                    </m:d>
                    <m:r>
                      <a:rPr lang="en-US" sz="1400" i="1">
                        <a:latin typeface="Cambria Math"/>
                      </a:rPr>
                      <m:t>=</m:t>
                    </m:r>
                    <m:d>
                      <m:dPr>
                        <m:begChr m:val="{"/>
                        <m:endChr m:val="}"/>
                        <m:ctrlPr>
                          <a:rPr lang="en-US" sz="1400" i="1" smtClean="0">
                            <a:latin typeface="Cambria Math"/>
                          </a:rPr>
                        </m:ctrlPr>
                      </m:dPr>
                      <m:e>
                        <m:eqArr>
                          <m:eqArrPr>
                            <m:ctrlPr>
                              <a:rPr lang="en-US" sz="1400" b="0" i="1" smtClean="0">
                                <a:latin typeface="Cambria Math"/>
                              </a:rPr>
                            </m:ctrlPr>
                          </m:eqArrPr>
                          <m:e>
                            <m:r>
                              <a:rPr lang="en-US" sz="1400" b="0" i="1" smtClean="0">
                                <a:latin typeface="Cambria Math"/>
                              </a:rPr>
                              <m:t>0.968[</m:t>
                            </m:r>
                            <m:r>
                              <a:rPr lang="en-US" sz="1400" i="1">
                                <a:latin typeface="Cambria Math"/>
                              </a:rPr>
                              <m:t>1</m:t>
                            </m:r>
                            <m:sSub>
                              <m:sSubPr>
                                <m:ctrlPr>
                                  <a:rPr lang="en-US" sz="1400" i="1">
                                    <a:latin typeface="Cambria Math"/>
                                  </a:rPr>
                                </m:ctrlPr>
                              </m:sSubPr>
                              <m:e>
                                <m:r>
                                  <a:rPr lang="en-US" sz="1400" i="1">
                                    <a:latin typeface="Cambria Math"/>
                                  </a:rPr>
                                  <m:t>𝑠</m:t>
                                </m:r>
                              </m:e>
                              <m:sub>
                                <m:r>
                                  <a:rPr lang="en-US" sz="1400" i="1">
                                    <a:latin typeface="Cambria Math"/>
                                  </a:rPr>
                                  <m:t>𝐴</m:t>
                                </m:r>
                              </m:sub>
                            </m:sSub>
                            <m:d>
                              <m:dPr>
                                <m:ctrlPr>
                                  <a:rPr lang="en-US" sz="1400" i="1">
                                    <a:latin typeface="Cambria Math"/>
                                  </a:rPr>
                                </m:ctrlPr>
                              </m:dPr>
                              <m:e>
                                <m:r>
                                  <a:rPr lang="en-US" sz="1400" i="1">
                                    <a:latin typeface="Cambria Math"/>
                                  </a:rPr>
                                  <m:t>1</m:t>
                                </m:r>
                              </m:e>
                            </m:d>
                            <m:r>
                              <a:rPr lang="en-US" sz="1400" i="1">
                                <a:latin typeface="Cambria Math"/>
                              </a:rPr>
                              <m:t>1</m:t>
                            </m:r>
                            <m:sSub>
                              <m:sSubPr>
                                <m:ctrlPr>
                                  <a:rPr lang="en-US" sz="1400" i="1">
                                    <a:latin typeface="Cambria Math"/>
                                  </a:rPr>
                                </m:ctrlPr>
                              </m:sSubPr>
                              <m:e>
                                <m:r>
                                  <a:rPr lang="en-US" sz="1400" i="1">
                                    <a:latin typeface="Cambria Math"/>
                                  </a:rPr>
                                  <m:t>𝑠</m:t>
                                </m:r>
                              </m:e>
                              <m:sub>
                                <m:r>
                                  <a:rPr lang="en-US" sz="1400" i="1">
                                    <a:latin typeface="Cambria Math"/>
                                  </a:rPr>
                                  <m:t>𝐵</m:t>
                                </m:r>
                              </m:sub>
                            </m:sSub>
                            <m:d>
                              <m:dPr>
                                <m:ctrlPr>
                                  <a:rPr lang="en-US" sz="1400" i="1">
                                    <a:latin typeface="Cambria Math"/>
                                  </a:rPr>
                                </m:ctrlPr>
                              </m:dPr>
                              <m:e>
                                <m:r>
                                  <a:rPr lang="en-US" sz="1400" i="1">
                                    <a:latin typeface="Cambria Math"/>
                                  </a:rPr>
                                  <m:t>2</m:t>
                                </m:r>
                              </m:e>
                            </m:d>
                            <m:r>
                              <a:rPr lang="en-US" sz="1400" i="1">
                                <a:latin typeface="Cambria Math"/>
                              </a:rPr>
                              <m:t>+1</m:t>
                            </m:r>
                            <m:sSub>
                              <m:sSubPr>
                                <m:ctrlPr>
                                  <a:rPr lang="en-US" sz="1400" i="1">
                                    <a:latin typeface="Cambria Math"/>
                                  </a:rPr>
                                </m:ctrlPr>
                              </m:sSubPr>
                              <m:e>
                                <m:r>
                                  <a:rPr lang="en-US" sz="1400" i="1">
                                    <a:latin typeface="Cambria Math"/>
                                  </a:rPr>
                                  <m:t>𝑠</m:t>
                                </m:r>
                              </m:e>
                              <m:sub>
                                <m:r>
                                  <a:rPr lang="en-US" sz="1400" i="1">
                                    <a:latin typeface="Cambria Math"/>
                                  </a:rPr>
                                  <m:t>𝐵</m:t>
                                </m:r>
                              </m:sub>
                            </m:sSub>
                            <m:d>
                              <m:dPr>
                                <m:ctrlPr>
                                  <a:rPr lang="en-US" sz="1400" i="1">
                                    <a:latin typeface="Cambria Math"/>
                                  </a:rPr>
                                </m:ctrlPr>
                              </m:dPr>
                              <m:e>
                                <m:r>
                                  <a:rPr lang="en-US" sz="1400" i="1">
                                    <a:latin typeface="Cambria Math"/>
                                  </a:rPr>
                                  <m:t>1</m:t>
                                </m:r>
                              </m:e>
                            </m:d>
                            <m:r>
                              <a:rPr lang="en-US" sz="1400" i="1">
                                <a:latin typeface="Cambria Math"/>
                              </a:rPr>
                              <m:t>1</m:t>
                            </m:r>
                            <m:sSub>
                              <m:sSubPr>
                                <m:ctrlPr>
                                  <a:rPr lang="en-US" sz="1400" i="1">
                                    <a:latin typeface="Cambria Math"/>
                                  </a:rPr>
                                </m:ctrlPr>
                              </m:sSubPr>
                              <m:e>
                                <m:r>
                                  <a:rPr lang="en-US" sz="1400" i="1">
                                    <a:latin typeface="Cambria Math"/>
                                  </a:rPr>
                                  <m:t>𝑠</m:t>
                                </m:r>
                              </m:e>
                              <m:sub>
                                <m:r>
                                  <a:rPr lang="en-US" sz="1400" i="1">
                                    <a:latin typeface="Cambria Math"/>
                                  </a:rPr>
                                  <m:t>𝐴</m:t>
                                </m:r>
                              </m:sub>
                            </m:sSub>
                            <m:d>
                              <m:dPr>
                                <m:ctrlPr>
                                  <a:rPr lang="en-US" sz="1400" i="1">
                                    <a:latin typeface="Cambria Math"/>
                                  </a:rPr>
                                </m:ctrlPr>
                              </m:dPr>
                              <m:e>
                                <m:r>
                                  <a:rPr lang="en-US" sz="1400" i="1">
                                    <a:latin typeface="Cambria Math"/>
                                  </a:rPr>
                                  <m:t>2</m:t>
                                </m:r>
                              </m:e>
                            </m:d>
                            <m:r>
                              <a:rPr lang="en-US" sz="1400" b="0" i="1" smtClean="0">
                                <a:latin typeface="Cambria Math"/>
                              </a:rPr>
                              <m:t>]</m:t>
                            </m:r>
                          </m:e>
                          <m:e>
                            <m:r>
                              <a:rPr lang="en-US" sz="1400" i="1">
                                <a:latin typeface="Cambria Math"/>
                              </a:rPr>
                              <m:t>+</m:t>
                            </m:r>
                            <m:r>
                              <a:rPr lang="en-US" sz="1400" b="0" i="1" smtClean="0">
                                <a:latin typeface="Cambria Math"/>
                              </a:rPr>
                              <m:t>0.252[</m:t>
                            </m:r>
                            <m:r>
                              <a:rPr lang="en-US" sz="1400" i="1">
                                <a:latin typeface="Cambria Math"/>
                              </a:rPr>
                              <m:t>1</m:t>
                            </m:r>
                            <m:sSub>
                              <m:sSubPr>
                                <m:ctrlPr>
                                  <a:rPr lang="en-US" sz="1400" i="1">
                                    <a:latin typeface="Cambria Math"/>
                                  </a:rPr>
                                </m:ctrlPr>
                              </m:sSubPr>
                              <m:e>
                                <m:r>
                                  <a:rPr lang="en-US" sz="1400" i="1">
                                    <a:latin typeface="Cambria Math"/>
                                  </a:rPr>
                                  <m:t>𝑠</m:t>
                                </m:r>
                              </m:e>
                              <m:sub>
                                <m:r>
                                  <a:rPr lang="en-US" sz="1400" i="1">
                                    <a:latin typeface="Cambria Math"/>
                                  </a:rPr>
                                  <m:t>𝐴</m:t>
                                </m:r>
                              </m:sub>
                            </m:sSub>
                            <m:d>
                              <m:dPr>
                                <m:ctrlPr>
                                  <a:rPr lang="en-US" sz="1400" i="1">
                                    <a:latin typeface="Cambria Math"/>
                                  </a:rPr>
                                </m:ctrlPr>
                              </m:dPr>
                              <m:e>
                                <m:r>
                                  <a:rPr lang="en-US" sz="1400" i="1">
                                    <a:latin typeface="Cambria Math"/>
                                  </a:rPr>
                                  <m:t>1</m:t>
                                </m:r>
                              </m:e>
                            </m:d>
                            <m:r>
                              <a:rPr lang="en-US" sz="1400" i="1">
                                <a:latin typeface="Cambria Math"/>
                              </a:rPr>
                              <m:t>1</m:t>
                            </m:r>
                            <m:sSub>
                              <m:sSubPr>
                                <m:ctrlPr>
                                  <a:rPr lang="en-US" sz="1400" i="1">
                                    <a:latin typeface="Cambria Math"/>
                                  </a:rPr>
                                </m:ctrlPr>
                              </m:sSubPr>
                              <m:e>
                                <m:r>
                                  <a:rPr lang="en-US" sz="1400" i="1">
                                    <a:latin typeface="Cambria Math"/>
                                  </a:rPr>
                                  <m:t>𝑠</m:t>
                                </m:r>
                              </m:e>
                              <m:sub>
                                <m:r>
                                  <a:rPr lang="en-US" sz="1400" i="1">
                                    <a:latin typeface="Cambria Math"/>
                                  </a:rPr>
                                  <m:t>𝐴</m:t>
                                </m:r>
                              </m:sub>
                            </m:sSub>
                            <m:d>
                              <m:dPr>
                                <m:ctrlPr>
                                  <a:rPr lang="en-US" sz="1400" i="1">
                                    <a:latin typeface="Cambria Math"/>
                                  </a:rPr>
                                </m:ctrlPr>
                              </m:dPr>
                              <m:e>
                                <m:r>
                                  <a:rPr lang="en-US" sz="1400" i="1">
                                    <a:latin typeface="Cambria Math"/>
                                  </a:rPr>
                                  <m:t>2</m:t>
                                </m:r>
                              </m:e>
                            </m:d>
                            <m:r>
                              <a:rPr lang="en-US" sz="1400" i="1">
                                <a:latin typeface="Cambria Math"/>
                              </a:rPr>
                              <m:t>+1</m:t>
                            </m:r>
                            <m:sSub>
                              <m:sSubPr>
                                <m:ctrlPr>
                                  <a:rPr lang="en-US" sz="1400" i="1">
                                    <a:latin typeface="Cambria Math"/>
                                  </a:rPr>
                                </m:ctrlPr>
                              </m:sSubPr>
                              <m:e>
                                <m:r>
                                  <a:rPr lang="en-US" sz="1400" i="1">
                                    <a:latin typeface="Cambria Math"/>
                                  </a:rPr>
                                  <m:t>𝑠</m:t>
                                </m:r>
                              </m:e>
                              <m:sub>
                                <m:r>
                                  <a:rPr lang="en-US" sz="1400" i="1">
                                    <a:latin typeface="Cambria Math"/>
                                  </a:rPr>
                                  <m:t>𝐵</m:t>
                                </m:r>
                              </m:sub>
                            </m:sSub>
                            <m:d>
                              <m:dPr>
                                <m:ctrlPr>
                                  <a:rPr lang="en-US" sz="1400" i="1">
                                    <a:latin typeface="Cambria Math"/>
                                  </a:rPr>
                                </m:ctrlPr>
                              </m:dPr>
                              <m:e>
                                <m:r>
                                  <a:rPr lang="en-US" sz="1400" i="1">
                                    <a:latin typeface="Cambria Math"/>
                                  </a:rPr>
                                  <m:t>1</m:t>
                                </m:r>
                              </m:e>
                            </m:d>
                            <m:r>
                              <a:rPr lang="en-US" sz="1400" i="1">
                                <a:latin typeface="Cambria Math"/>
                              </a:rPr>
                              <m:t>1</m:t>
                            </m:r>
                            <m:sSub>
                              <m:sSubPr>
                                <m:ctrlPr>
                                  <a:rPr lang="en-US" sz="1400" i="1">
                                    <a:latin typeface="Cambria Math"/>
                                  </a:rPr>
                                </m:ctrlPr>
                              </m:sSubPr>
                              <m:e>
                                <m:r>
                                  <a:rPr lang="en-US" sz="1400" i="1">
                                    <a:latin typeface="Cambria Math"/>
                                  </a:rPr>
                                  <m:t>𝑠</m:t>
                                </m:r>
                              </m:e>
                              <m:sub>
                                <m:r>
                                  <a:rPr lang="en-US" sz="1400" i="1">
                                    <a:latin typeface="Cambria Math"/>
                                  </a:rPr>
                                  <m:t>𝐵</m:t>
                                </m:r>
                              </m:sub>
                            </m:sSub>
                            <m:d>
                              <m:dPr>
                                <m:ctrlPr>
                                  <a:rPr lang="en-US" sz="1400" i="1">
                                    <a:latin typeface="Cambria Math"/>
                                  </a:rPr>
                                </m:ctrlPr>
                              </m:dPr>
                              <m:e>
                                <m:r>
                                  <a:rPr lang="en-US" sz="1400" i="1">
                                    <a:latin typeface="Cambria Math"/>
                                  </a:rPr>
                                  <m:t>2</m:t>
                                </m:r>
                              </m:e>
                            </m:d>
                          </m:e>
                        </m:eqArr>
                      </m:e>
                    </m:d>
                  </m:oMath>
                </a14:m>
                <a:r>
                  <a:rPr lang="en-US" sz="1400" dirty="0" smtClean="0"/>
                  <a:t> </a:t>
                </a:r>
                <a14:m>
                  <m:oMath xmlns:m="http://schemas.openxmlformats.org/officeDocument/2006/math">
                    <m:r>
                      <a:rPr lang="en-US" sz="1400" i="1">
                        <a:latin typeface="Cambria Math"/>
                        <a:ea typeface="Cambria Math"/>
                        <a:cs typeface="Times New Roman"/>
                      </a:rPr>
                      <m:t>×</m:t>
                    </m:r>
                    <m:d>
                      <m:dPr>
                        <m:begChr m:val="["/>
                        <m:endChr m:val="]"/>
                        <m:ctrlPr>
                          <a:rPr lang="en-US" sz="1400" i="1">
                            <a:latin typeface="Cambria Math"/>
                            <a:ea typeface="Cambria Math"/>
                            <a:cs typeface="Times New Roman"/>
                          </a:rPr>
                        </m:ctrlPr>
                      </m:dPr>
                      <m:e>
                        <m:r>
                          <a:rPr lang="en-US" sz="1400" i="1">
                            <a:latin typeface="Cambria Math"/>
                            <a:ea typeface="Cambria Math"/>
                            <a:cs typeface="Times New Roman"/>
                          </a:rPr>
                          <m:t>𝑠𝑝𝑖𝑛</m:t>
                        </m:r>
                        <m:r>
                          <a:rPr lang="en-US" sz="1400" i="1">
                            <a:latin typeface="Cambria Math"/>
                            <a:ea typeface="Cambria Math"/>
                            <a:cs typeface="Times New Roman"/>
                          </a:rPr>
                          <m:t>−</m:t>
                        </m:r>
                        <m:r>
                          <a:rPr lang="en-US" sz="1400" i="1">
                            <a:latin typeface="Cambria Math"/>
                            <a:ea typeface="Cambria Math"/>
                            <a:cs typeface="Times New Roman"/>
                          </a:rPr>
                          <m:t>𝑝𝑎𝑖𝑟𝑒𝑑</m:t>
                        </m:r>
                        <m:r>
                          <a:rPr lang="en-US" sz="1400" i="1">
                            <a:latin typeface="Cambria Math"/>
                            <a:ea typeface="Cambria Math"/>
                            <a:cs typeface="Times New Roman"/>
                          </a:rPr>
                          <m:t> </m:t>
                        </m:r>
                        <m:r>
                          <a:rPr lang="en-US" sz="1400" i="1">
                            <a:latin typeface="Cambria Math"/>
                            <a:ea typeface="Cambria Math"/>
                            <a:cs typeface="Times New Roman"/>
                          </a:rPr>
                          <m:t>𝑤𝑎𝑣𝑒𝑓𝑢𝑛𝑐𝑡𝑖𝑜𝑛</m:t>
                        </m:r>
                      </m:e>
                    </m:d>
                  </m:oMath>
                </a14:m>
                <a:endParaRPr lang="en-US" sz="1400" dirty="0" smtClean="0"/>
              </a:p>
            </p:txBody>
          </p:sp>
        </mc:Choice>
        <mc:Fallback xmlns="">
          <p:sp>
            <p:nvSpPr>
              <p:cNvPr id="3" name="TextBox 2"/>
              <p:cNvSpPr txBox="1">
                <a:spLocks noRot="1" noChangeAspect="1" noMove="1" noResize="1" noEditPoints="1" noAdjustHandles="1" noChangeArrowheads="1" noChangeShapeType="1" noTextEdit="1"/>
              </p:cNvSpPr>
              <p:nvPr/>
            </p:nvSpPr>
            <p:spPr>
              <a:xfrm>
                <a:off x="457200" y="1219200"/>
                <a:ext cx="8610600" cy="2063963"/>
              </a:xfrm>
              <a:prstGeom prst="rect">
                <a:avLst/>
              </a:prstGeom>
              <a:blipFill rotWithShape="1">
                <a:blip r:embed="rId2"/>
                <a:stretch>
                  <a:fillRect l="-1415" t="-2655" b="-590"/>
                </a:stretch>
              </a:blipFill>
            </p:spPr>
            <p:txBody>
              <a:bodyPr/>
              <a:lstStyle/>
              <a:p>
                <a:r>
                  <a:rPr lang="en-US">
                    <a:noFill/>
                  </a:rPr>
                  <a:t> </a:t>
                </a:r>
              </a:p>
            </p:txBody>
          </p:sp>
        </mc:Fallback>
      </mc:AlternateContent>
      <p:sp>
        <p:nvSpPr>
          <p:cNvPr id="5" name="TextBox 4"/>
          <p:cNvSpPr txBox="1"/>
          <p:nvPr/>
        </p:nvSpPr>
        <p:spPr>
          <a:xfrm>
            <a:off x="457200" y="3352800"/>
            <a:ext cx="8001000" cy="2585323"/>
          </a:xfrm>
          <a:prstGeom prst="rect">
            <a:avLst/>
          </a:prstGeom>
          <a:noFill/>
        </p:spPr>
        <p:txBody>
          <a:bodyPr wrap="square" rtlCol="0">
            <a:spAutoFit/>
          </a:bodyPr>
          <a:lstStyle/>
          <a:p>
            <a:r>
              <a:rPr lang="en-US" dirty="0" smtClean="0"/>
              <a:t>Note: the coefficient in front tells the relative importance of that structure </a:t>
            </a:r>
          </a:p>
          <a:p>
            <a:r>
              <a:rPr lang="en-US" dirty="0"/>
              <a:t> </a:t>
            </a:r>
            <a:r>
              <a:rPr lang="en-US" dirty="0" smtClean="0"/>
              <a:t>          (really c</a:t>
            </a:r>
            <a:r>
              <a:rPr lang="en-US" baseline="30000" dirty="0" smtClean="0"/>
              <a:t>2</a:t>
            </a:r>
            <a:r>
              <a:rPr lang="en-US" dirty="0" smtClean="0"/>
              <a:t> does)</a:t>
            </a:r>
          </a:p>
          <a:p>
            <a:endParaRPr lang="en-US" dirty="0"/>
          </a:p>
          <a:p>
            <a:r>
              <a:rPr lang="en-US" dirty="0" smtClean="0"/>
              <a:t>In this case, c</a:t>
            </a:r>
            <a:r>
              <a:rPr lang="en-US" baseline="30000" dirty="0" smtClean="0"/>
              <a:t>2</a:t>
            </a:r>
            <a:r>
              <a:rPr lang="en-US" dirty="0" smtClean="0"/>
              <a:t> for the covalent structures is (0.968)</a:t>
            </a:r>
            <a:r>
              <a:rPr lang="en-US" baseline="30000" dirty="0" smtClean="0"/>
              <a:t>2</a:t>
            </a:r>
            <a:r>
              <a:rPr lang="en-US" dirty="0" smtClean="0"/>
              <a:t> = 0.937</a:t>
            </a:r>
          </a:p>
          <a:p>
            <a:r>
              <a:rPr lang="en-US" dirty="0" smtClean="0"/>
              <a:t>                      c</a:t>
            </a:r>
            <a:r>
              <a:rPr lang="en-US" baseline="30000" dirty="0" smtClean="0"/>
              <a:t>2</a:t>
            </a:r>
            <a:r>
              <a:rPr lang="en-US" dirty="0" smtClean="0"/>
              <a:t> </a:t>
            </a:r>
            <a:r>
              <a:rPr lang="en-US" dirty="0"/>
              <a:t>for the </a:t>
            </a:r>
            <a:r>
              <a:rPr lang="en-US" dirty="0" smtClean="0"/>
              <a:t>ionic structures </a:t>
            </a:r>
            <a:r>
              <a:rPr lang="en-US" dirty="0"/>
              <a:t>is (</a:t>
            </a:r>
            <a:r>
              <a:rPr lang="en-US" dirty="0" smtClean="0"/>
              <a:t>0.252)</a:t>
            </a:r>
            <a:r>
              <a:rPr lang="en-US" baseline="30000" dirty="0" smtClean="0"/>
              <a:t>2</a:t>
            </a:r>
            <a:r>
              <a:rPr lang="en-US" dirty="0" smtClean="0"/>
              <a:t> </a:t>
            </a:r>
            <a:r>
              <a:rPr lang="en-US" dirty="0"/>
              <a:t>= </a:t>
            </a:r>
            <a:r>
              <a:rPr lang="en-US" dirty="0" smtClean="0"/>
              <a:t>0.063</a:t>
            </a:r>
          </a:p>
          <a:p>
            <a:endParaRPr lang="en-US" dirty="0" smtClean="0"/>
          </a:p>
          <a:p>
            <a:r>
              <a:rPr lang="en-US" dirty="0" smtClean="0"/>
              <a:t>H</a:t>
            </a:r>
            <a:r>
              <a:rPr lang="en-US" baseline="-25000" dirty="0" smtClean="0"/>
              <a:t>2</a:t>
            </a:r>
            <a:r>
              <a:rPr lang="en-US" dirty="0" smtClean="0"/>
              <a:t> is 93.7% covalent, 6.3% ionic in character (although both </a:t>
            </a:r>
            <a:r>
              <a:rPr lang="en-US" dirty="0"/>
              <a:t>H</a:t>
            </a:r>
            <a:r>
              <a:rPr lang="en-US" baseline="30000" dirty="0"/>
              <a:t>‒</a:t>
            </a:r>
            <a:r>
              <a:rPr lang="en-US" dirty="0"/>
              <a:t>   H</a:t>
            </a:r>
            <a:r>
              <a:rPr lang="en-US" baseline="30000" dirty="0" smtClean="0"/>
              <a:t>+ </a:t>
            </a:r>
            <a:r>
              <a:rPr lang="en-US" dirty="0" smtClean="0"/>
              <a:t> and </a:t>
            </a:r>
            <a:r>
              <a:rPr lang="en-US" dirty="0"/>
              <a:t>H</a:t>
            </a:r>
            <a:r>
              <a:rPr lang="en-US" baseline="30000" dirty="0"/>
              <a:t>+   </a:t>
            </a:r>
            <a:r>
              <a:rPr lang="en-US" baseline="30000" dirty="0" smtClean="0"/>
              <a:t>  </a:t>
            </a:r>
            <a:r>
              <a:rPr lang="en-US" dirty="0"/>
              <a:t>H</a:t>
            </a:r>
            <a:r>
              <a:rPr lang="en-US" baseline="30000" dirty="0" smtClean="0"/>
              <a:t>‒ </a:t>
            </a:r>
            <a:r>
              <a:rPr lang="en-US" dirty="0" smtClean="0"/>
              <a:t>make equal contributions, so there’s no net dipole moment).  Close enough to call it a </a:t>
            </a:r>
            <a:r>
              <a:rPr lang="en-US" u="sng" dirty="0" smtClean="0">
                <a:solidFill>
                  <a:srgbClr val="CC0000"/>
                </a:solidFill>
              </a:rPr>
              <a:t>covalent molecule</a:t>
            </a:r>
            <a:r>
              <a:rPr lang="en-US" dirty="0" smtClean="0"/>
              <a:t>.  But you all knew that already!</a:t>
            </a:r>
            <a:endParaRPr lang="en-US" dirty="0"/>
          </a:p>
        </p:txBody>
      </p:sp>
    </p:spTree>
    <p:extLst>
      <p:ext uri="{BB962C8B-B14F-4D97-AF65-F5344CB8AC3E}">
        <p14:creationId xmlns:p14="http://schemas.microsoft.com/office/powerpoint/2010/main" val="36847228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5275</TotalTime>
  <Words>4425</Words>
  <Application>Microsoft Office PowerPoint</Application>
  <PresentationFormat>On-screen Show (4:3)</PresentationFormat>
  <Paragraphs>600</Paragraphs>
  <Slides>52</Slides>
  <Notes>6</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Molecular Orbital Theory presented by: Michael Morse, University of Utah morse@chem.utah.edu</vt:lpstr>
      <vt:lpstr>First, a brief look at Quantum Mechanics</vt:lpstr>
      <vt:lpstr>PowerPoint Presentation</vt:lpstr>
      <vt:lpstr>PowerPoint Presentation</vt:lpstr>
      <vt:lpstr>Valence Bond Theory  [A very atom-based approximation scheme]</vt:lpstr>
      <vt:lpstr>A Different Approximation Scheme:  Molecular Orbital Theory  [A very molecule-based approximation scheme]</vt:lpstr>
      <vt:lpstr>Linear Combination of Atomic Orbitals – Molecular Orbital Method LCAO-MO </vt:lpstr>
      <vt:lpstr>Valence Bond vs. Molecular Orbital Theory </vt:lpstr>
      <vt:lpstr>Valence Bond vs. Molecular Orbital Theory </vt:lpstr>
      <vt:lpstr>What about molecules with more electrons? </vt:lpstr>
      <vt:lpstr>Molecular orbital diagram for H2</vt:lpstr>
      <vt:lpstr>Molecular orbital diagram for He2</vt:lpstr>
      <vt:lpstr>A brief note: What does g/u mean?</vt:lpstr>
      <vt:lpstr>Molecular orbital diagram for Li2</vt:lpstr>
      <vt:lpstr>Molecular orbital diagram for Be2</vt:lpstr>
      <vt:lpstr>PowerPoint Presentation</vt:lpstr>
      <vt:lpstr>Molecular orbital diagram for B2</vt:lpstr>
      <vt:lpstr>Ground state electronic configurations of diatomic molecules</vt:lpstr>
      <vt:lpstr>Between N2 and O2 the orbital ordering changes.  Why?</vt:lpstr>
      <vt:lpstr>Between N2 and O2 the orbital ordering changes.  Why?</vt:lpstr>
      <vt:lpstr>sp-hybrid orbitals</vt:lpstr>
      <vt:lpstr>Calculated MO diagram for C2</vt:lpstr>
      <vt:lpstr>A calculated MO diagram for F2</vt:lpstr>
      <vt:lpstr>Why does s-p hybridization change as you go across the p block?</vt:lpstr>
      <vt:lpstr>Where are the 1sg and 1su orbitals in C2 and F2?</vt:lpstr>
      <vt:lpstr>Homonuclear Diatomic Molecules</vt:lpstr>
      <vt:lpstr>Homonuclear Diatomic Molecules</vt:lpstr>
      <vt:lpstr>Homonuclear Diatomic Molecules</vt:lpstr>
      <vt:lpstr>Homonuclear Diatomic Molecules</vt:lpstr>
      <vt:lpstr>d-orbital bonding</vt:lpstr>
      <vt:lpstr>d-orbital bonding</vt:lpstr>
      <vt:lpstr>d-orbital bonding</vt:lpstr>
      <vt:lpstr>d-orbital bonding in W2</vt:lpstr>
      <vt:lpstr>d-orbital bonding in W2</vt:lpstr>
      <vt:lpstr>Rules for combining atomic orbitals:</vt:lpstr>
      <vt:lpstr>Heteronuclear Diatomic Molecules: HF</vt:lpstr>
      <vt:lpstr>Polyatomic Molecules: CO2</vt:lpstr>
      <vt:lpstr>Let’s examine some of these to understand their bonding/nonbonding/antibonding character: 4σg orbital </vt:lpstr>
      <vt:lpstr>Let’s examine some of these to understand their bonding/nonbonding/antibonding character: 4σg orbital </vt:lpstr>
      <vt:lpstr>Let’s examine some of these to understand their bonding/nonbonding/antibonding character: 4σg orbital </vt:lpstr>
      <vt:lpstr>Let’s examine some of these to understand their bonding/nonbonding/antibonding character: 4σg orbital </vt:lpstr>
      <vt:lpstr>What about the 3σu orbital? </vt:lpstr>
      <vt:lpstr>What about the 3σu orbital? </vt:lpstr>
      <vt:lpstr>What about the 1πu orbital? </vt:lpstr>
      <vt:lpstr>What about the 1πg orbital? </vt:lpstr>
      <vt:lpstr>What about the 2πu orbital? </vt:lpstr>
      <vt:lpstr>What about the 5σu orbital? </vt:lpstr>
      <vt:lpstr>What about the 5σu orbital? </vt:lpstr>
      <vt:lpstr>Molecular Orbitals Display the Symmetry of the Molecule</vt:lpstr>
      <vt:lpstr>Polyatomic Molecules: H2O</vt:lpstr>
      <vt:lpstr>More nodes means  higher energy:</vt:lpstr>
      <vt:lpstr>Thanks to all of you for listening!</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 Bonding Michael Morse, University of Utah morse@chem.utah.edu</dc:title>
  <dc:creator>Michael</dc:creator>
  <cp:lastModifiedBy>Jil</cp:lastModifiedBy>
  <cp:revision>201</cp:revision>
  <dcterms:created xsi:type="dcterms:W3CDTF">2014-09-13T19:41:22Z</dcterms:created>
  <dcterms:modified xsi:type="dcterms:W3CDTF">2017-04-24T14:17:41Z</dcterms:modified>
</cp:coreProperties>
</file>